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6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BC361FD-AA65-4F84-BE72-E3BB3C60623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4FDC095-4CEC-493D-BEC1-4C80FF5FBA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1520" y="116632"/>
                <a:ext cx="8784976" cy="646330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b="1" dirty="0"/>
                  <a:t>1) Правило, с помощью которого по каждому значению независимой переменной, можно найти единственное значение зависимой переменной.</a:t>
                </a:r>
              </a:p>
              <a:p>
                <a:r>
                  <a:rPr lang="ru-RU" dirty="0"/>
                  <a:t>а) зависимость;  б) модель;  в) функция.</a:t>
                </a:r>
              </a:p>
              <a:p>
                <a:r>
                  <a:rPr lang="ru-RU" b="1" dirty="0"/>
                  <a:t>2) Аргумент – это:</a:t>
                </a:r>
              </a:p>
              <a:p>
                <a:r>
                  <a:rPr lang="ru-RU" dirty="0"/>
                  <a:t>а) зависимость;  б) независимая переменная;  в) зависимая переменная.</a:t>
                </a:r>
              </a:p>
              <a:p>
                <a:r>
                  <a:rPr lang="ru-RU" b="1" dirty="0"/>
                  <a:t>3) Функция – это:</a:t>
                </a:r>
              </a:p>
              <a:p>
                <a:r>
                  <a:rPr lang="ru-RU" dirty="0"/>
                  <a:t>а) правило;  б) независимая переменная;  в) зависимая переменная.</a:t>
                </a:r>
              </a:p>
              <a:p>
                <a:r>
                  <a:rPr lang="ru-RU" b="1" dirty="0"/>
                  <a:t>4) Переменной </a:t>
                </a:r>
                <a:r>
                  <a:rPr lang="en-US" b="1" dirty="0"/>
                  <a:t>x</a:t>
                </a:r>
                <a:r>
                  <a:rPr lang="ru-RU" b="1" dirty="0"/>
                  <a:t>  обозначают:</a:t>
                </a:r>
              </a:p>
              <a:p>
                <a:r>
                  <a:rPr lang="ru-RU" dirty="0"/>
                  <a:t>а) правило;  б) независимую переменную;  в) зависимую переменную.</a:t>
                </a:r>
              </a:p>
              <a:p>
                <a:r>
                  <a:rPr lang="ru-RU" b="1" dirty="0"/>
                  <a:t>5) Переменной у</a:t>
                </a:r>
                <a:r>
                  <a:rPr lang="ru-RU" b="1" dirty="0" smtClean="0"/>
                  <a:t>  </a:t>
                </a:r>
                <a:r>
                  <a:rPr lang="ru-RU" b="1" dirty="0"/>
                  <a:t>обозначают:</a:t>
                </a:r>
              </a:p>
              <a:p>
                <a:r>
                  <a:rPr lang="ru-RU" dirty="0"/>
                  <a:t>а) правило;  б) независимую переменную;  в) зависимую переменную.</a:t>
                </a:r>
              </a:p>
              <a:p>
                <a:r>
                  <a:rPr lang="ru-RU" dirty="0"/>
                  <a:t>6</a:t>
                </a:r>
                <a:r>
                  <a:rPr lang="ru-RU" b="1" dirty="0"/>
                  <a:t>) Если переменная у функционально зависит от переменной х, то этот факт обозначают:</a:t>
                </a:r>
              </a:p>
              <a:p>
                <a:r>
                  <a:rPr lang="ru-RU" dirty="0"/>
                  <a:t>а)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𝑓</m:t>
                    </m:r>
                    <m:r>
                      <a:rPr lang="ru-RU" i="1">
                        <a:latin typeface="Cambria Math"/>
                      </a:rPr>
                      <m:t>(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)</m:t>
                    </m:r>
                  </m:oMath>
                </a14:m>
                <a:r>
                  <a:rPr lang="ru-RU" dirty="0"/>
                  <a:t>;     б) правило;  в) зависимость.</a:t>
                </a:r>
              </a:p>
              <a:p>
                <a:r>
                  <a:rPr lang="ru-RU" b="1" dirty="0"/>
                  <a:t>7) Все значения, которые принимает аргумент, образуют </a:t>
                </a:r>
              </a:p>
              <a:p>
                <a:r>
                  <a:rPr lang="ru-RU" dirty="0"/>
                  <a:t>а) область определения функции;   б) область значений функции; </a:t>
                </a:r>
                <a:r>
                  <a:rPr lang="ru-RU" dirty="0" smtClean="0"/>
                  <a:t>    </a:t>
                </a:r>
                <a:r>
                  <a:rPr lang="ru-RU" dirty="0"/>
                  <a:t>в) правило.</a:t>
                </a:r>
              </a:p>
              <a:p>
                <a:r>
                  <a:rPr lang="ru-RU" b="1" dirty="0"/>
                  <a:t>8) Все значения, которые принимает зависимая переменная, образуют:</a:t>
                </a:r>
              </a:p>
              <a:p>
                <a:r>
                  <a:rPr lang="ru-RU" dirty="0"/>
                  <a:t>а) область определения функции;   б) область значений функции;  </a:t>
                </a:r>
                <a:r>
                  <a:rPr lang="ru-RU" dirty="0" smtClean="0"/>
                  <a:t>   </a:t>
                </a:r>
                <a:r>
                  <a:rPr lang="ru-RU" dirty="0"/>
                  <a:t>в) правило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6632"/>
                <a:ext cx="8784976" cy="6463308"/>
              </a:xfrm>
              <a:prstGeom prst="rect">
                <a:avLst/>
              </a:prstGeom>
              <a:blipFill rotWithShape="1">
                <a:blip r:embed="rId2"/>
                <a:stretch>
                  <a:fillRect l="-555" t="-472" r="-1457" b="-5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41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611560" y="620688"/>
                <a:ext cx="7992888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b="1" dirty="0"/>
                  <a:t>Пример 1</a:t>
                </a:r>
                <a:r>
                  <a:rPr lang="ru-RU" sz="2800" dirty="0"/>
                  <a:t>. </a:t>
                </a:r>
                <a:r>
                  <a:rPr lang="ru-RU" sz="2800" b="1" dirty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</a:rPr>
                  <a:t>Принадлежит ли графику функции, заданной формулой </a:t>
                </a:r>
                <a14:m>
                  <m:oMath xmlns:m="http://schemas.openxmlformats.org/officeDocument/2006/math">
                    <m:r>
                      <a:rPr lang="ru-RU" sz="2800" b="1" i="1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𝑦</m:t>
                    </m:r>
                    <m:r>
                      <a:rPr lang="ru-RU" sz="2800" b="1" i="1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=</m:t>
                    </m:r>
                    <m:r>
                      <a:rPr lang="ru-RU" sz="2800" b="1" i="1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𝑥</m:t>
                    </m:r>
                    <m:r>
                      <a:rPr lang="ru-RU" sz="2800" b="1" i="1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−6</m:t>
                    </m:r>
                  </m:oMath>
                </a14:m>
                <a:r>
                  <a:rPr lang="ru-RU" sz="2800" b="1" dirty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</a:rPr>
                  <a:t>  точка;</a:t>
                </a:r>
                <a:r>
                  <a:rPr lang="ru-RU" sz="2800" dirty="0"/>
                  <a:t> 1) А (8; 2); 2) В (2; 4)? 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620688"/>
                <a:ext cx="7992888" cy="1384995"/>
              </a:xfrm>
              <a:prstGeom prst="rect">
                <a:avLst/>
              </a:prstGeom>
              <a:blipFill rotWithShape="1">
                <a:blip r:embed="rId2"/>
                <a:stretch>
                  <a:fillRect l="-1526" t="-4405" r="-915" b="-11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549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611560" y="620688"/>
                <a:ext cx="7992888" cy="18684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b="1" dirty="0" smtClean="0"/>
                  <a:t>Пример 2. </a:t>
                </a:r>
                <a:r>
                  <a:rPr lang="ru-RU" sz="2800" b="1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</a:rPr>
                  <a:t>Не выполняя построения, найдите координаты точек пересечения графика функции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у = 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/>
                          </a:rPr>
                          <m:t>𝑥</m:t>
                        </m:r>
                        <m:r>
                          <a:rPr lang="ru-RU" sz="2800" i="1">
                            <a:latin typeface="Cambria Math"/>
                          </a:rPr>
                          <m:t> </m:t>
                        </m:r>
                      </m:e>
                      <m:sup>
                        <m:r>
                          <a:rPr lang="ru-RU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latin typeface="Cambria Math"/>
                      </a:rPr>
                      <m:t>— 4</m:t>
                    </m:r>
                  </m:oMath>
                </a14:m>
                <a:r>
                  <a:rPr lang="ru-RU" sz="2800" dirty="0"/>
                  <a:t> </a:t>
                </a:r>
                <a:r>
                  <a:rPr lang="ru-RU" sz="2800" b="1" dirty="0" smtClean="0"/>
                  <a:t>с осями координат.</a:t>
                </a:r>
                <a:endParaRPr lang="ru-RU" sz="28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620688"/>
                <a:ext cx="7992888" cy="1868460"/>
              </a:xfrm>
              <a:prstGeom prst="rect">
                <a:avLst/>
              </a:prstGeom>
              <a:blipFill rotWithShape="1">
                <a:blip r:embed="rId2"/>
                <a:stretch>
                  <a:fillRect l="-1526" t="-3268" r="-229" b="-78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26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1240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№ 821, 822 (устно), 824, 825</a:t>
            </a:r>
          </a:p>
        </p:txBody>
      </p:sp>
    </p:spTree>
    <p:extLst>
      <p:ext uri="{BB962C8B-B14F-4D97-AF65-F5344CB8AC3E}">
        <p14:creationId xmlns:p14="http://schemas.microsoft.com/office/powerpoint/2010/main" val="99619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урока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Узнать, что называется г8рафиком функции.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Научиться строить график функции.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Научиться решать задачи, связанные с графиком функции.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Cambria" panose="02040503050406030204" pitchFamily="18" charset="0"/>
              </a:rPr>
              <a:t>Развивать умение контролировать процесс и результат учебной и математической деятельности; </a:t>
            </a:r>
            <a:endParaRPr lang="ru-RU" sz="2400" b="1" dirty="0" smtClean="0">
              <a:latin typeface="Cambria" panose="020405030504060302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Развивать критичность </a:t>
            </a:r>
            <a:r>
              <a:rPr lang="ru-RU" sz="2400" b="1" dirty="0">
                <a:latin typeface="Cambria" panose="02040503050406030204" pitchFamily="18" charset="0"/>
              </a:rPr>
              <a:t>мышления, </a:t>
            </a:r>
            <a:r>
              <a:rPr lang="ru-RU" sz="2400" b="1" dirty="0" smtClean="0">
                <a:latin typeface="Cambria" panose="02040503050406030204" pitchFamily="18" charset="0"/>
              </a:rPr>
              <a:t>инициативу, </a:t>
            </a:r>
            <a:r>
              <a:rPr lang="ru-RU" sz="2400" b="1" dirty="0">
                <a:latin typeface="Cambria" panose="02040503050406030204" pitchFamily="18" charset="0"/>
              </a:rPr>
              <a:t>находчивость, активность при решении математических задач.</a:t>
            </a:r>
          </a:p>
        </p:txBody>
      </p:sp>
    </p:spTree>
    <p:extLst>
      <p:ext uri="{BB962C8B-B14F-4D97-AF65-F5344CB8AC3E}">
        <p14:creationId xmlns:p14="http://schemas.microsoft.com/office/powerpoint/2010/main" val="407420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5" y="620688"/>
            <a:ext cx="77768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Домашнее задание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§22 – определение выучить, примеры разобрать. №.823, 826.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495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47667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Самостоятельная работа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280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88820" y="2973145"/>
                <a:ext cx="276954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>
                          <a:latin typeface="Cambria Math"/>
                        </a:rPr>
                        <m:t>𝑦</m:t>
                      </m:r>
                      <m:r>
                        <a:rPr lang="ru-RU" sz="4400" i="1">
                          <a:latin typeface="Cambria Math"/>
                        </a:rPr>
                        <m:t>=</m:t>
                      </m:r>
                      <m:r>
                        <a:rPr lang="ru-RU" sz="4400" i="1">
                          <a:latin typeface="Cambria Math"/>
                        </a:rPr>
                        <m:t>𝑓</m:t>
                      </m:r>
                      <m:r>
                        <a:rPr lang="ru-RU" sz="4400" i="1">
                          <a:latin typeface="Cambria Math"/>
                        </a:rPr>
                        <m:t>(</m:t>
                      </m:r>
                      <m:r>
                        <a:rPr lang="ru-RU" sz="4400" i="1">
                          <a:latin typeface="Cambria Math"/>
                        </a:rPr>
                        <m:t>𝑥</m:t>
                      </m:r>
                      <m:r>
                        <a:rPr lang="ru-RU" sz="4400" i="1">
                          <a:latin typeface="Cambria Math"/>
                        </a:rPr>
                        <m:t>)</m:t>
                      </m:r>
                      <m:r>
                        <m:rPr>
                          <m:nor/>
                        </m:rPr>
                        <a:rPr lang="ru-RU" sz="4400"/>
                        <m:t>;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820" y="2973145"/>
                <a:ext cx="2769541" cy="7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691680" y="620689"/>
            <a:ext cx="6264696" cy="8002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Способы задания функции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77281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</a:rPr>
              <a:t>Описательный</a:t>
            </a:r>
          </a:p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</a:rPr>
              <a:t>С помощью формулы)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5055" y="1430377"/>
            <a:ext cx="247608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Табличный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9892" y="3471391"/>
            <a:ext cx="263648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</a:rPr>
              <a:t>Графический</a:t>
            </a:r>
            <a:endParaRPr lang="ru-RU" sz="2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892041"/>
            <a:ext cx="4828055" cy="146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129" y="3964406"/>
            <a:ext cx="4821687" cy="272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8820" y="3933056"/>
            <a:ext cx="2581134" cy="263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00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4056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4530" y="901704"/>
            <a:ext cx="7772400" cy="655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График </a:t>
            </a:r>
            <a:r>
              <a:rPr lang="ru-RU" dirty="0">
                <a:effectLst/>
              </a:rPr>
              <a:t>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2558" y="5373216"/>
            <a:ext cx="7772400" cy="914400"/>
          </a:xfrm>
        </p:spPr>
        <p:txBody>
          <a:bodyPr/>
          <a:lstStyle/>
          <a:p>
            <a:r>
              <a:rPr lang="ru-RU" dirty="0" smtClean="0"/>
              <a:t>Построение, чтение, решение задач.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21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урока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Узнать, что называется </a:t>
            </a:r>
            <a:r>
              <a:rPr lang="ru-RU" sz="2400" b="1" dirty="0" smtClean="0">
                <a:latin typeface="Cambria" panose="02040503050406030204" pitchFamily="18" charset="0"/>
              </a:rPr>
              <a:t>графиком </a:t>
            </a:r>
            <a:r>
              <a:rPr lang="ru-RU" sz="2400" b="1" dirty="0" smtClean="0">
                <a:latin typeface="Cambria" panose="02040503050406030204" pitchFamily="18" charset="0"/>
              </a:rPr>
              <a:t>функции.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Научиться строить график функции.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Научиться решать задачи, связанные с графиком функции.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Cambria" panose="02040503050406030204" pitchFamily="18" charset="0"/>
              </a:rPr>
              <a:t>Развивать умение контролировать процесс и результат учебной и математической деятельности; </a:t>
            </a:r>
            <a:endParaRPr lang="ru-RU" sz="2400" b="1" dirty="0" smtClean="0">
              <a:latin typeface="Cambria" panose="020405030504060302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Развивать критичность </a:t>
            </a:r>
            <a:r>
              <a:rPr lang="ru-RU" sz="2400" b="1" dirty="0">
                <a:latin typeface="Cambria" panose="02040503050406030204" pitchFamily="18" charset="0"/>
              </a:rPr>
              <a:t>мышления, </a:t>
            </a:r>
            <a:r>
              <a:rPr lang="ru-RU" sz="2400" b="1" dirty="0" smtClean="0">
                <a:latin typeface="Cambria" panose="02040503050406030204" pitchFamily="18" charset="0"/>
              </a:rPr>
              <a:t>инициативу, </a:t>
            </a:r>
            <a:r>
              <a:rPr lang="ru-RU" sz="2400" b="1" dirty="0">
                <a:latin typeface="Cambria" panose="02040503050406030204" pitchFamily="18" charset="0"/>
              </a:rPr>
              <a:t>находчивость, активность при решении математических задач.</a:t>
            </a:r>
          </a:p>
        </p:txBody>
      </p:sp>
    </p:spTree>
    <p:extLst>
      <p:ext uri="{BB962C8B-B14F-4D97-AF65-F5344CB8AC3E}">
        <p14:creationId xmlns:p14="http://schemas.microsoft.com/office/powerpoint/2010/main" val="308646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4" t="16667" b="16890"/>
          <a:stretch/>
        </p:blipFill>
        <p:spPr bwMode="auto">
          <a:xfrm>
            <a:off x="-5720" y="5542"/>
            <a:ext cx="5328592" cy="3168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56176" y="620688"/>
                <a:ext cx="28083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latin typeface="Cambria Math"/>
                        </a:rPr>
                        <m:t>Т</m:t>
                      </m:r>
                      <m:r>
                        <a:rPr lang="en-US" sz="4000" b="1" i="1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latin typeface="Cambria Math"/>
                        </a:rPr>
                        <m:t>=</m:t>
                      </m:r>
                      <m:r>
                        <a:rPr lang="en-US" sz="4000" b="1" i="1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latin typeface="Cambria Math"/>
                        </a:rPr>
                        <m:t>𝑓</m:t>
                      </m:r>
                      <m:r>
                        <a:rPr lang="en-US" sz="4000" b="1" i="1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latin typeface="Cambria Math"/>
                        </a:rPr>
                        <m:t>(</m:t>
                      </m:r>
                      <m:r>
                        <a:rPr lang="en-US" sz="4000" b="1" i="1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latin typeface="Cambria Math"/>
                        </a:rPr>
                        <m:t>𝑡</m:t>
                      </m:r>
                      <m:r>
                        <a:rPr lang="en-US" sz="4000" b="1" i="1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4000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620688"/>
                <a:ext cx="2808312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243750" y="1484784"/>
            <a:ext cx="3497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anose="02040503050406030204" pitchFamily="18" charset="0"/>
              </a:rPr>
              <a:t>Точка с координатами </a:t>
            </a:r>
          </a:p>
          <a:p>
            <a:r>
              <a:rPr lang="ru-RU" b="1" dirty="0" smtClean="0">
                <a:latin typeface="Cambria" panose="02040503050406030204" pitchFamily="18" charset="0"/>
              </a:rPr>
              <a:t>(12</a:t>
            </a:r>
            <a:r>
              <a:rPr lang="ru-RU" b="1" dirty="0">
                <a:latin typeface="Cambria" panose="02040503050406030204" pitchFamily="18" charset="0"/>
              </a:rPr>
              <a:t>; -6</a:t>
            </a:r>
            <a:r>
              <a:rPr lang="ru-RU" b="1" dirty="0" smtClean="0">
                <a:latin typeface="Cambria" panose="02040503050406030204" pitchFamily="18" charset="0"/>
              </a:rPr>
              <a:t>) показывает</a:t>
            </a:r>
          </a:p>
          <a:p>
            <a:r>
              <a:rPr lang="ru-RU" b="1" dirty="0" smtClean="0">
                <a:latin typeface="Cambria" panose="02040503050406030204" pitchFamily="18" charset="0"/>
              </a:rPr>
              <a:t>Что в момент времени </a:t>
            </a:r>
            <a:r>
              <a:rPr lang="en-US" b="1" dirty="0" smtClean="0">
                <a:latin typeface="Cambria" panose="02040503050406030204" pitchFamily="18" charset="0"/>
              </a:rPr>
              <a:t>t</a:t>
            </a:r>
            <a:r>
              <a:rPr lang="ru-RU" b="1" dirty="0" smtClean="0">
                <a:latin typeface="Cambria" panose="02040503050406030204" pitchFamily="18" charset="0"/>
              </a:rPr>
              <a:t>=12</a:t>
            </a:r>
          </a:p>
          <a:p>
            <a:r>
              <a:rPr lang="ru-RU" b="1" dirty="0" smtClean="0">
                <a:latin typeface="Cambria" panose="02040503050406030204" pitchFamily="18" charset="0"/>
              </a:rPr>
              <a:t>Температура была  Т = -6</a:t>
            </a:r>
            <a:r>
              <a:rPr lang="ru-RU" b="1" dirty="0" smtClean="0">
                <a:latin typeface="Cambria" panose="02040503050406030204" pitchFamily="18" charset="0"/>
                <a:sym typeface="Symbol"/>
              </a:rPr>
              <a:t>С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3173894"/>
            <a:ext cx="3497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mbria" panose="02040503050406030204" pitchFamily="18" charset="0"/>
              </a:rPr>
              <a:t>Точка с координатами </a:t>
            </a:r>
          </a:p>
          <a:p>
            <a:r>
              <a:rPr lang="ru-RU" b="1" dirty="0" smtClean="0">
                <a:latin typeface="Cambria" panose="02040503050406030204" pitchFamily="18" charset="0"/>
              </a:rPr>
              <a:t>(4; 0) показывает</a:t>
            </a:r>
          </a:p>
          <a:p>
            <a:r>
              <a:rPr lang="ru-RU" b="1" dirty="0" smtClean="0">
                <a:latin typeface="Cambria" panose="02040503050406030204" pitchFamily="18" charset="0"/>
              </a:rPr>
              <a:t>Что в момент времени </a:t>
            </a:r>
            <a:r>
              <a:rPr lang="en-US" b="1" dirty="0" smtClean="0">
                <a:latin typeface="Cambria" panose="02040503050406030204" pitchFamily="18" charset="0"/>
              </a:rPr>
              <a:t>t</a:t>
            </a:r>
            <a:r>
              <a:rPr lang="ru-RU" b="1" dirty="0" smtClean="0">
                <a:latin typeface="Cambria" panose="02040503050406030204" pitchFamily="18" charset="0"/>
              </a:rPr>
              <a:t>=4</a:t>
            </a:r>
          </a:p>
          <a:p>
            <a:r>
              <a:rPr lang="ru-RU" b="1" dirty="0" smtClean="0">
                <a:latin typeface="Cambria" panose="02040503050406030204" pitchFamily="18" charset="0"/>
              </a:rPr>
              <a:t>Температура была  Т = 0</a:t>
            </a:r>
            <a:r>
              <a:rPr lang="ru-RU" b="1" dirty="0" smtClean="0">
                <a:latin typeface="Cambria" panose="02040503050406030204" pitchFamily="18" charset="0"/>
                <a:sym typeface="Symbol"/>
              </a:rPr>
              <a:t>С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07375" y="3159648"/>
                <a:ext cx="3497601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>
                    <a:latin typeface="Cambria" panose="02040503050406030204" pitchFamily="18" charset="0"/>
                  </a:rPr>
                  <a:t>Точка с координатами </a:t>
                </a:r>
              </a:p>
              <a:p>
                <a:r>
                  <a:rPr lang="ru-RU" b="1" dirty="0" smtClean="0">
                    <a:latin typeface="Cambria" panose="02040503050406030204" pitchFamily="18" charset="0"/>
                  </a:rPr>
                  <a:t>(14;5) показывает</a:t>
                </a:r>
              </a:p>
              <a:p>
                <a:r>
                  <a:rPr lang="ru-RU" b="1" dirty="0" smtClean="0">
                    <a:latin typeface="Cambria" panose="02040503050406030204" pitchFamily="18" charset="0"/>
                  </a:rPr>
                  <a:t>Данная точка не принадлежит графику функции </a:t>
                </a:r>
                <a14:m>
                  <m:oMath xmlns:m="http://schemas.openxmlformats.org/officeDocument/2006/math">
                    <m:r>
                      <a:rPr lang="ru-RU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Т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=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𝑓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(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𝑡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)</m:t>
                    </m:r>
                  </m:oMath>
                </a14:m>
                <a:r>
                  <a:rPr lang="ru-RU" b="1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</a:rPr>
                  <a:t> и поэтому со значениями функции и аргумента она не связана</a:t>
                </a:r>
                <a:endParaRPr lang="ru-RU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endParaRPr>
              </a:p>
              <a:p>
                <a:endParaRPr lang="ru-RU" b="1" dirty="0" smtClean="0">
                  <a:latin typeface="Cambria" panose="02040503050406030204" pitchFamily="18" charset="0"/>
                  <a:sym typeface="Symbol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375" y="3159648"/>
                <a:ext cx="3497601" cy="2585323"/>
              </a:xfrm>
              <a:prstGeom prst="rect">
                <a:avLst/>
              </a:prstGeom>
              <a:blipFill rotWithShape="1">
                <a:blip r:embed="rId5"/>
                <a:stretch>
                  <a:fillRect l="-1568" t="-1415" r="-31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3528" y="4581128"/>
                <a:ext cx="396044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</a:rPr>
                  <a:t>То есть все точки графика функции </a:t>
                </a:r>
                <a14:m>
                  <m:oMath xmlns:m="http://schemas.openxmlformats.org/officeDocument/2006/math">
                    <m:r>
                      <a:rPr lang="ru-RU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Т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=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𝑓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(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𝑡</m:t>
                    </m:r>
                    <m:r>
                      <a:rPr lang="en-US" b="1" i="1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latin typeface="Cambria Math"/>
                      </a:rPr>
                      <m:t>)</m:t>
                    </m:r>
                  </m:oMath>
                </a14:m>
                <a:r>
                  <a:rPr lang="ru-RU" b="1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</a:rPr>
                  <a:t>  это точки абсциссы которых равны значению аргумента, а ординаты – значению функции при данном значении аргумента.</a:t>
                </a:r>
                <a:endParaRPr lang="ru-RU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endParaRPr>
              </a:p>
              <a:p>
                <a:endParaRPr lang="ru-RU" b="1" dirty="0" smtClean="0">
                  <a:latin typeface="Cambria" panose="02040503050406030204" pitchFamily="18" charset="0"/>
                  <a:sym typeface="Symbol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581128"/>
                <a:ext cx="3960440" cy="2308324"/>
              </a:xfrm>
              <a:prstGeom prst="rect">
                <a:avLst/>
              </a:prstGeom>
              <a:blipFill rotWithShape="1">
                <a:blip r:embed="rId6"/>
                <a:stretch>
                  <a:fillRect l="-1231" t="-13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096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2736"/>
            <a:ext cx="7992888" cy="4031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График функции – 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</a:t>
            </a:r>
            <a:r>
              <a:rPr lang="ru-RU" sz="32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множество точек 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координатной плоскости, </a:t>
            </a:r>
            <a:r>
              <a:rPr lang="ru-RU" sz="32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абсциссы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которых </a:t>
            </a:r>
            <a:r>
              <a:rPr lang="ru-RU" sz="32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равны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значениям аргумента </a:t>
            </a:r>
            <a:r>
              <a:rPr lang="ru-RU" sz="32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(х), 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</a:t>
            </a:r>
            <a:r>
              <a:rPr lang="ru-RU" sz="32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ординаты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 соответствующим значениям </a:t>
            </a:r>
            <a:r>
              <a:rPr lang="ru-RU" sz="32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функции</a:t>
            </a:r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𝑦=𝑓(𝑥); </a:t>
            </a:r>
          </a:p>
          <a:p>
            <a:endParaRPr lang="ru-RU" sz="3200" b="1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481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567037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 построить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график функции?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4054" y="1821485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Построить таблице значений.</a:t>
            </a:r>
          </a:p>
          <a:p>
            <a:pPr marL="342900" indent="-342900">
              <a:buAutoNum type="arabicPeriod"/>
            </a:pPr>
            <a:endParaRPr lang="ru-RU" sz="2400" b="1" dirty="0">
              <a:latin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sz="2400" b="1" dirty="0" smtClean="0">
              <a:latin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sz="2400" b="1" dirty="0">
              <a:latin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sz="2400" b="1" dirty="0" smtClean="0">
              <a:latin typeface="Cambria" panose="020405030504060302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Нужно отметить точки с координатами, соответствующими  табличным значениям 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Cambria" panose="02040503050406030204" pitchFamily="18" charset="0"/>
              </a:rPr>
              <a:t>Соединить  точки плавной линией</a:t>
            </a:r>
            <a:endParaRPr lang="ru-RU" sz="2400" b="1" dirty="0">
              <a:latin typeface="Cambria" panose="0204050305040603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008922"/>
              </p:ext>
            </p:extLst>
          </p:nvPr>
        </p:nvGraphicFramePr>
        <p:xfrm>
          <a:off x="611560" y="2755417"/>
          <a:ext cx="609600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23928" y="2492896"/>
            <a:ext cx="4572000" cy="1200329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ru-RU" sz="2400" b="1" dirty="0" smtClean="0">
                <a:latin typeface="Cambria" panose="02040503050406030204" pitchFamily="18" charset="0"/>
              </a:rPr>
              <a:t>Каждая пара чисел – это и будет пары координат точек графика функции. </a:t>
            </a:r>
          </a:p>
        </p:txBody>
      </p:sp>
    </p:spTree>
    <p:extLst>
      <p:ext uri="{BB962C8B-B14F-4D97-AF65-F5344CB8AC3E}">
        <p14:creationId xmlns:p14="http://schemas.microsoft.com/office/powerpoint/2010/main" val="366208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13690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 определить, принадлежит ли точка графику функции?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562" y="156539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По графику найти данную точку.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3429000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Не строя график подставить координаты точки вместо соответствующих переменных в уравнение функции.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9562" y="2480958"/>
            <a:ext cx="37804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1) если x</a:t>
            </a:r>
            <a:r>
              <a:rPr lang="ru-RU" baseline="-25000" dirty="0"/>
              <a:t>0</a:t>
            </a:r>
            <a:r>
              <a:rPr lang="ru-RU" dirty="0"/>
              <a:t> — некоторое значение аргумента, а </a:t>
            </a:r>
            <a:r>
              <a:rPr lang="en-US" i="1" dirty="0"/>
              <a:t>f</a:t>
            </a:r>
            <a:r>
              <a:rPr lang="ru-RU" i="1" dirty="0"/>
              <a:t>(х</a:t>
            </a:r>
            <a:r>
              <a:rPr lang="ru-RU" i="1" baseline="-25000" dirty="0"/>
              <a:t>0</a:t>
            </a:r>
            <a:r>
              <a:rPr lang="ru-RU" i="1" dirty="0"/>
              <a:t>)</a:t>
            </a:r>
            <a:r>
              <a:rPr lang="ru-RU" dirty="0"/>
              <a:t> — соответствующее</a:t>
            </a:r>
          </a:p>
          <a:p>
            <a:r>
              <a:rPr lang="ru-RU" dirty="0"/>
              <a:t>значение функции, то точка с координатами </a:t>
            </a:r>
            <a:r>
              <a:rPr lang="ru-RU" i="1" dirty="0"/>
              <a:t>(х</a:t>
            </a:r>
            <a:r>
              <a:rPr lang="ru-RU" i="1" baseline="-25000" dirty="0"/>
              <a:t>0</a:t>
            </a:r>
            <a:r>
              <a:rPr lang="ru-RU" i="1" dirty="0"/>
              <a:t>; f(x</a:t>
            </a:r>
            <a:r>
              <a:rPr lang="ru-RU" i="1" baseline="-25000" dirty="0"/>
              <a:t>0</a:t>
            </a:r>
            <a:r>
              <a:rPr lang="ru-RU" i="1" dirty="0"/>
              <a:t>))</a:t>
            </a:r>
            <a:r>
              <a:rPr lang="ru-RU" dirty="0"/>
              <a:t> обязательно принадлежит графику;</a:t>
            </a:r>
          </a:p>
          <a:p>
            <a:r>
              <a:rPr lang="ru-RU" dirty="0"/>
              <a:t>2) если (</a:t>
            </a:r>
            <a:r>
              <a:rPr lang="ru-RU" i="1" dirty="0"/>
              <a:t>x</a:t>
            </a:r>
            <a:r>
              <a:rPr lang="ru-RU" i="1" baseline="-25000" dirty="0"/>
              <a:t>0</a:t>
            </a:r>
            <a:r>
              <a:rPr lang="ru-RU" i="1" dirty="0"/>
              <a:t>; у</a:t>
            </a:r>
            <a:r>
              <a:rPr lang="ru-RU" i="1" baseline="-25000" dirty="0"/>
              <a:t>0</a:t>
            </a:r>
            <a:r>
              <a:rPr lang="ru-RU" dirty="0"/>
              <a:t> — координаты произвольно выбранной точки графика, то х</a:t>
            </a:r>
            <a:r>
              <a:rPr lang="ru-RU" baseline="-25000" dirty="0"/>
              <a:t>0</a:t>
            </a:r>
            <a:r>
              <a:rPr lang="ru-RU" dirty="0"/>
              <a:t> и у</a:t>
            </a:r>
            <a:r>
              <a:rPr lang="ru-RU" baseline="-25000" dirty="0"/>
              <a:t>0</a:t>
            </a:r>
            <a:r>
              <a:rPr lang="ru-RU" dirty="0"/>
              <a:t> — соответствующие значения независимой и зависимой переменных функции </a:t>
            </a:r>
            <a:r>
              <a:rPr lang="en-US" i="1" dirty="0"/>
              <a:t>f</a:t>
            </a:r>
            <a:r>
              <a:rPr lang="ru-RU" dirty="0"/>
              <a:t>, то есть </a:t>
            </a:r>
            <a:r>
              <a:rPr lang="ru-RU" i="1" dirty="0"/>
              <a:t>y</a:t>
            </a:r>
            <a:r>
              <a:rPr lang="ru-RU" i="1" baseline="-25000" dirty="0"/>
              <a:t>0</a:t>
            </a:r>
            <a:r>
              <a:rPr lang="ru-RU" i="1" dirty="0"/>
              <a:t> =</a:t>
            </a:r>
            <a:r>
              <a:rPr lang="en-US" i="1" dirty="0"/>
              <a:t>f</a:t>
            </a:r>
            <a:r>
              <a:rPr lang="ru-RU" i="1" dirty="0"/>
              <a:t>(х</a:t>
            </a:r>
            <a:r>
              <a:rPr lang="ru-RU" i="1" baseline="-25000" dirty="0"/>
              <a:t>0</a:t>
            </a:r>
            <a:r>
              <a:rPr lang="ru-RU" i="1" dirty="0"/>
              <a:t>).</a:t>
            </a:r>
            <a:endParaRPr lang="ru-RU" dirty="0"/>
          </a:p>
          <a:p>
            <a:endParaRPr lang="ru-RU" dirty="0"/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4139952" y="4077072"/>
            <a:ext cx="504056" cy="22909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15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1069</TotalTime>
  <Words>672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Cambria</vt:lpstr>
      <vt:lpstr>Cambria Math</vt:lpstr>
      <vt:lpstr>Symbol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График функции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Zaguzova Nadia</cp:lastModifiedBy>
  <cp:revision>20</cp:revision>
  <dcterms:created xsi:type="dcterms:W3CDTF">2015-02-19T13:45:38Z</dcterms:created>
  <dcterms:modified xsi:type="dcterms:W3CDTF">2022-11-23T18:22:00Z</dcterms:modified>
</cp:coreProperties>
</file>