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6" d="100"/>
          <a:sy n="56" d="100"/>
        </p:scale>
        <p:origin x="-870"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1"/>
      </p:bgRef>
    </p:bg>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2286000" y="3124200"/>
            <a:ext cx="6172200" cy="1894362"/>
          </a:xfrm>
        </p:spPr>
        <p:txBody>
          <a:bodyPr/>
          <a:lstStyle>
            <a:lvl1pPr>
              <a:defRPr b="1"/>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bwMode="auto">
          <a:xfrm rot="5400000">
            <a:off x="7764621" y="1174097"/>
            <a:ext cx="2286000" cy="381000"/>
          </a:xfrm>
        </p:spPr>
        <p:txBody>
          <a:bodyPr/>
          <a:lstStyle/>
          <a:p>
            <a:fld id="{B4C71EC6-210F-42DE-9C53-41977AD35B3D}" type="datetimeFigureOut">
              <a:rPr lang="ru-RU" smtClean="0"/>
              <a:t>31.01.2022</a:t>
            </a:fld>
            <a:endParaRPr lang="ru-RU"/>
          </a:p>
        </p:txBody>
      </p:sp>
      <p:sp>
        <p:nvSpPr>
          <p:cNvPr id="17" name="Нижний колонтитул 16"/>
          <p:cNvSpPr>
            <a:spLocks noGrp="1"/>
          </p:cNvSpPr>
          <p:nvPr>
            <p:ph type="ftr" sz="quarter" idx="11"/>
          </p:nvPr>
        </p:nvSpPr>
        <p:spPr bwMode="auto">
          <a:xfrm rot="5400000">
            <a:off x="7077269" y="4181669"/>
            <a:ext cx="3657600" cy="384048"/>
          </a:xfrm>
        </p:spPr>
        <p:txBody>
          <a:bodyPr/>
          <a:lstStyle/>
          <a:p>
            <a:endParaRPr lang="ru-RU"/>
          </a:p>
        </p:txBody>
      </p:sp>
      <p:sp>
        <p:nvSpPr>
          <p:cNvPr id="10" name="Прямоугольник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Прямоугольник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ая соединительная линия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Прямая соединительная линия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Прямая соединительная линия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Прямоугольник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Овал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Овал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Овал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Номер слайда 28"/>
          <p:cNvSpPr>
            <a:spLocks noGrp="1"/>
          </p:cNvSpPr>
          <p:nvPr>
            <p:ph type="sldNum" sz="quarter" idx="12"/>
          </p:nvPr>
        </p:nvSpPr>
        <p:spPr bwMode="auto">
          <a:xfrm>
            <a:off x="1325544" y="4928702"/>
            <a:ext cx="609600" cy="517524"/>
          </a:xfrm>
        </p:spPr>
        <p:txBody>
          <a:bodyPr/>
          <a:lstStyle/>
          <a:p>
            <a:fld id="{B19B0651-EE4F-4900-A07F-96A6BFA9D0F0}" type="slidenum">
              <a:rPr lang="ru-RU" smtClean="0"/>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t>31.01.2022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676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t>31.01.2022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8" name="Объект 7"/>
          <p:cNvSpPr>
            <a:spLocks noGrp="1"/>
          </p:cNvSpPr>
          <p:nvPr>
            <p:ph sz="quarter" idx="1"/>
          </p:nvPr>
        </p:nvSpPr>
        <p:spPr>
          <a:xfrm>
            <a:off x="457200" y="1600200"/>
            <a:ext cx="7467600" cy="487375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4"/>
          </p:nvPr>
        </p:nvSpPr>
        <p:spPr/>
        <p:txBody>
          <a:bodyPr rtlCol="0"/>
          <a:lstStyle/>
          <a:p>
            <a:fld id="{B4C71EC6-210F-42DE-9C53-41977AD35B3D}" type="datetimeFigureOut">
              <a:rPr lang="ru-RU" smtClean="0"/>
              <a:t>31.01.2022</a:t>
            </a:fld>
            <a:endParaRPr lang="ru-RU"/>
          </a:p>
        </p:txBody>
      </p:sp>
      <p:sp>
        <p:nvSpPr>
          <p:cNvPr id="9" name="Номер слайда 8"/>
          <p:cNvSpPr>
            <a:spLocks noGrp="1"/>
          </p:cNvSpPr>
          <p:nvPr>
            <p:ph type="sldNum" sz="quarter" idx="15"/>
          </p:nvPr>
        </p:nvSpPr>
        <p:spPr/>
        <p:txBody>
          <a:bodyPr rtlCol="0"/>
          <a:lstStyle/>
          <a:p>
            <a:fld id="{B19B0651-EE4F-4900-A07F-96A6BFA9D0F0}" type="slidenum">
              <a:rPr lang="ru-RU" smtClean="0"/>
              <a:t>‹#›</a:t>
            </a:fld>
            <a:endParaRPr lang="ru-RU"/>
          </a:p>
        </p:txBody>
      </p:sp>
      <p:sp>
        <p:nvSpPr>
          <p:cNvPr id="10" name="Нижний колонтитул 9"/>
          <p:cNvSpPr>
            <a:spLocks noGrp="1"/>
          </p:cNvSpPr>
          <p:nvPr>
            <p:ph type="ftr" sz="quarter" idx="16"/>
          </p:nvPr>
        </p:nvSpPr>
        <p:spPr/>
        <p:txBody>
          <a:bodyPr rtlCol="0"/>
          <a:lstStyle/>
          <a:p>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000" y="2895600"/>
            <a:ext cx="6172200" cy="2053590"/>
          </a:xfrm>
        </p:spPr>
        <p:txBody>
          <a:bodyPr/>
          <a:lstStyle>
            <a:lvl1pPr algn="l">
              <a:buNone/>
              <a:defRPr sz="3000" b="1" cap="small"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bwMode="auto">
          <a:xfrm rot="5400000">
            <a:off x="7763256" y="1170432"/>
            <a:ext cx="2286000" cy="381000"/>
          </a:xfrm>
        </p:spPr>
        <p:txBody>
          <a:bodyPr/>
          <a:lstStyle/>
          <a:p>
            <a:fld id="{B4C71EC6-210F-42DE-9C53-41977AD35B3D}" type="datetimeFigureOut">
              <a:rPr lang="ru-RU" smtClean="0"/>
              <a:t>31.01.2022</a:t>
            </a:fld>
            <a:endParaRPr lang="ru-RU"/>
          </a:p>
        </p:txBody>
      </p:sp>
      <p:sp>
        <p:nvSpPr>
          <p:cNvPr id="5" name="Нижний колонтитул 4"/>
          <p:cNvSpPr>
            <a:spLocks noGrp="1"/>
          </p:cNvSpPr>
          <p:nvPr>
            <p:ph type="ftr" sz="quarter" idx="11"/>
          </p:nvPr>
        </p:nvSpPr>
        <p:spPr bwMode="auto">
          <a:xfrm rot="5400000">
            <a:off x="7077456" y="4178808"/>
            <a:ext cx="3657600" cy="384048"/>
          </a:xfrm>
        </p:spPr>
        <p:txBody>
          <a:bodyPr/>
          <a:lstStyle/>
          <a:p>
            <a:endParaRPr lang="ru-RU"/>
          </a:p>
        </p:txBody>
      </p:sp>
      <p:sp>
        <p:nvSpPr>
          <p:cNvPr id="9" name="Прямоугольник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Прямая соединительная линия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Прямая соединительная линия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оугольник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Овал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Овал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Овал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Прямая соединительная линия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Номер слайда 5"/>
          <p:cNvSpPr>
            <a:spLocks noGrp="1"/>
          </p:cNvSpPr>
          <p:nvPr>
            <p:ph type="sldNum" sz="quarter" idx="12"/>
          </p:nvPr>
        </p:nvSpPr>
        <p:spPr bwMode="auto">
          <a:xfrm>
            <a:off x="1340616" y="4928702"/>
            <a:ext cx="609600" cy="517524"/>
          </a:xfrm>
        </p:spPr>
        <p:txBody>
          <a:bodyPr/>
          <a:lstStyle/>
          <a:p>
            <a:fld id="{B19B0651-EE4F-4900-A07F-96A6BFA9D0F0}"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B4C71EC6-210F-42DE-9C53-41977AD35B3D}" type="datetimeFigureOut">
              <a:rPr lang="ru-RU" smtClean="0"/>
              <a:t>31.01.2022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
        <p:nvSpPr>
          <p:cNvPr id="9" name="Объект 8"/>
          <p:cNvSpPr>
            <a:spLocks noGrp="1"/>
          </p:cNvSpPr>
          <p:nvPr>
            <p:ph sz="quarter" idx="1"/>
          </p:nvPr>
        </p:nvSpPr>
        <p:spPr>
          <a:xfrm>
            <a:off x="457200"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Объект 10"/>
          <p:cNvSpPr>
            <a:spLocks noGrp="1"/>
          </p:cNvSpPr>
          <p:nvPr>
            <p:ph sz="quarter" idx="2"/>
          </p:nvPr>
        </p:nvSpPr>
        <p:spPr>
          <a:xfrm>
            <a:off x="4270248"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7543800" cy="1143000"/>
          </a:xfrm>
        </p:spPr>
        <p:txBody>
          <a:bodyPr anchor="b"/>
          <a:lstStyle>
            <a:lvl1pPr>
              <a:defRPr/>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B4C71EC6-210F-42DE-9C53-41977AD35B3D}" type="datetimeFigureOut">
              <a:rPr lang="ru-RU" smtClean="0"/>
              <a:t>31.01.2022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t>‹#›</a:t>
            </a:fld>
            <a:endParaRPr lang="ru-RU"/>
          </a:p>
        </p:txBody>
      </p:sp>
      <p:sp>
        <p:nvSpPr>
          <p:cNvPr id="11" name="Объект 10"/>
          <p:cNvSpPr>
            <a:spLocks noGrp="1"/>
          </p:cNvSpPr>
          <p:nvPr>
            <p:ph sz="quarter" idx="2"/>
          </p:nvPr>
        </p:nvSpPr>
        <p:spPr>
          <a:xfrm>
            <a:off x="457200"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Объект 12"/>
          <p:cNvSpPr>
            <a:spLocks noGrp="1"/>
          </p:cNvSpPr>
          <p:nvPr>
            <p:ph sz="quarter" idx="4"/>
          </p:nvPr>
        </p:nvSpPr>
        <p:spPr>
          <a:xfrm>
            <a:off x="4371975"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2" name="Текст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
        <p:nvSpPr>
          <p:cNvPr id="14" name="Текст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6" name="Дата 5"/>
          <p:cNvSpPr>
            <a:spLocks noGrp="1"/>
          </p:cNvSpPr>
          <p:nvPr>
            <p:ph type="dt" sz="half" idx="10"/>
          </p:nvPr>
        </p:nvSpPr>
        <p:spPr/>
        <p:txBody>
          <a:bodyPr rtlCol="0"/>
          <a:lstStyle/>
          <a:p>
            <a:fld id="{B4C71EC6-210F-42DE-9C53-41977AD35B3D}" type="datetimeFigureOut">
              <a:rPr lang="ru-RU" smtClean="0"/>
              <a:t>31.01.2022</a:t>
            </a:fld>
            <a:endParaRPr lang="ru-RU"/>
          </a:p>
        </p:txBody>
      </p:sp>
      <p:sp>
        <p:nvSpPr>
          <p:cNvPr id="7" name="Номер слайда 6"/>
          <p:cNvSpPr>
            <a:spLocks noGrp="1"/>
          </p:cNvSpPr>
          <p:nvPr>
            <p:ph type="sldNum" sz="quarter" idx="11"/>
          </p:nvPr>
        </p:nvSpPr>
        <p:spPr/>
        <p:txBody>
          <a:bodyPr rtlCol="0"/>
          <a:lstStyle/>
          <a:p>
            <a:fld id="{B19B0651-EE4F-4900-A07F-96A6BFA9D0F0}" type="slidenum">
              <a:rPr lang="ru-RU" smtClean="0"/>
              <a:t>‹#›</a:t>
            </a:fld>
            <a:endParaRPr lang="ru-RU"/>
          </a:p>
        </p:txBody>
      </p:sp>
      <p:sp>
        <p:nvSpPr>
          <p:cNvPr id="8" name="Нижний колонтитул 7"/>
          <p:cNvSpPr>
            <a:spLocks noGrp="1"/>
          </p:cNvSpPr>
          <p:nvPr>
            <p:ph type="ftr" sz="quarter" idx="12"/>
          </p:nvPr>
        </p:nvSpPr>
        <p:spPr/>
        <p:txBody>
          <a:bodyPr rtlCol="0"/>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t>31.01.2022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1"/>
      </p:bgRef>
    </p:bg>
    <p:spTree>
      <p:nvGrpSpPr>
        <p:cNvPr id="1" name=""/>
        <p:cNvGrpSpPr/>
        <p:nvPr/>
      </p:nvGrpSpPr>
      <p:grpSpPr>
        <a:xfrm>
          <a:off x="0" y="0"/>
          <a:ext cx="0" cy="0"/>
          <a:chOff x="0" y="0"/>
          <a:chExt cx="0" cy="0"/>
        </a:xfrm>
      </p:grpSpPr>
      <p:sp>
        <p:nvSpPr>
          <p:cNvPr id="10" name="Прямая соединительная линия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Заголовок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8" name="Прямая соединительная линия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Прямая соединительная линия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Прямая соединительная линия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оугольник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Овал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Объект 17"/>
          <p:cNvSpPr>
            <a:spLocks noGrp="1"/>
          </p:cNvSpPr>
          <p:nvPr>
            <p:ph sz="quarter" idx="1"/>
          </p:nvPr>
        </p:nvSpPr>
        <p:spPr>
          <a:xfrm>
            <a:off x="304800" y="274320"/>
            <a:ext cx="5638800" cy="6327648"/>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4"/>
          </p:nvPr>
        </p:nvSpPr>
        <p:spPr/>
        <p:txBody>
          <a:bodyPr rtlCol="0"/>
          <a:lstStyle/>
          <a:p>
            <a:fld id="{B4C71EC6-210F-42DE-9C53-41977AD35B3D}" type="datetimeFigureOut">
              <a:rPr lang="ru-RU" smtClean="0"/>
              <a:t>31.01.2022</a:t>
            </a:fld>
            <a:endParaRPr lang="ru-RU"/>
          </a:p>
        </p:txBody>
      </p:sp>
      <p:sp>
        <p:nvSpPr>
          <p:cNvPr id="22" name="Номер слайда 21"/>
          <p:cNvSpPr>
            <a:spLocks noGrp="1"/>
          </p:cNvSpPr>
          <p:nvPr>
            <p:ph type="sldNum" sz="quarter" idx="15"/>
          </p:nvPr>
        </p:nvSpPr>
        <p:spPr/>
        <p:txBody>
          <a:bodyPr rtlCol="0"/>
          <a:lstStyle/>
          <a:p>
            <a:fld id="{B19B0651-EE4F-4900-A07F-96A6BFA9D0F0}" type="slidenum">
              <a:rPr lang="ru-RU" smtClean="0"/>
              <a:t>‹#›</a:t>
            </a:fld>
            <a:endParaRPr lang="ru-RU"/>
          </a:p>
        </p:txBody>
      </p:sp>
      <p:sp>
        <p:nvSpPr>
          <p:cNvPr id="23" name="Нижний колонтитул 22"/>
          <p:cNvSpPr>
            <a:spLocks noGrp="1"/>
          </p:cNvSpPr>
          <p:nvPr>
            <p:ph type="ftr" sz="quarter" idx="16"/>
          </p:nvPr>
        </p:nvSpPr>
        <p:spPr/>
        <p:txBody>
          <a:bodyPr rtlCol="0"/>
          <a:lstStyle/>
          <a:p>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ая соединительная линия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Овал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Заголовок 1"/>
          <p:cNvSpPr>
            <a:spLocks noGrp="1"/>
          </p:cNvSpPr>
          <p:nvPr>
            <p:ph type="title"/>
          </p:nvPr>
        </p:nvSpPr>
        <p:spPr>
          <a:xfrm rot="5400000">
            <a:off x="3350133" y="3200400"/>
            <a:ext cx="6309360" cy="457200"/>
          </a:xfrm>
        </p:spPr>
        <p:txBody>
          <a:bodyPr anchor="b"/>
          <a:lstStyle>
            <a:lvl1pPr algn="l">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ru-RU" smtClean="0"/>
              <a:t>Вставка рисунка</a:t>
            </a:r>
            <a:endParaRPr kumimoji="0" lang="en-US" dirty="0"/>
          </a:p>
        </p:txBody>
      </p:sp>
      <p:sp>
        <p:nvSpPr>
          <p:cNvPr id="4" name="Текст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10" name="Прямая соединительная линия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Прямоугольник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ая соединительная линия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Прямая соединительная линия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Прямая соединительная линия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Дата 16"/>
          <p:cNvSpPr>
            <a:spLocks noGrp="1"/>
          </p:cNvSpPr>
          <p:nvPr>
            <p:ph type="dt" sz="half" idx="10"/>
          </p:nvPr>
        </p:nvSpPr>
        <p:spPr/>
        <p:txBody>
          <a:bodyPr rtlCol="0"/>
          <a:lstStyle/>
          <a:p>
            <a:fld id="{B4C71EC6-210F-42DE-9C53-41977AD35B3D}" type="datetimeFigureOut">
              <a:rPr lang="ru-RU" smtClean="0"/>
              <a:t>31.01.2022</a:t>
            </a:fld>
            <a:endParaRPr lang="ru-RU"/>
          </a:p>
        </p:txBody>
      </p:sp>
      <p:sp>
        <p:nvSpPr>
          <p:cNvPr id="18" name="Номер слайда 17"/>
          <p:cNvSpPr>
            <a:spLocks noGrp="1"/>
          </p:cNvSpPr>
          <p:nvPr>
            <p:ph type="sldNum" sz="quarter" idx="11"/>
          </p:nvPr>
        </p:nvSpPr>
        <p:spPr/>
        <p:txBody>
          <a:bodyPr rtlCol="0"/>
          <a:lstStyle/>
          <a:p>
            <a:fld id="{B19B0651-EE4F-4900-A07F-96A6BFA9D0F0}" type="slidenum">
              <a:rPr lang="ru-RU" smtClean="0"/>
              <a:t>‹#›</a:t>
            </a:fld>
            <a:endParaRPr lang="ru-RU"/>
          </a:p>
        </p:txBody>
      </p:sp>
      <p:sp>
        <p:nvSpPr>
          <p:cNvPr id="21" name="Нижний колонтитул 20"/>
          <p:cNvSpPr>
            <a:spLocks noGrp="1"/>
          </p:cNvSpPr>
          <p:nvPr>
            <p:ph type="ftr" sz="quarter" idx="12"/>
          </p:nvPr>
        </p:nvSpPr>
        <p:spPr/>
        <p:txBody>
          <a:bodyPr rtlCol="0"/>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Прямая соединительная линия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Заголовок 21"/>
          <p:cNvSpPr>
            <a:spLocks noGrp="1"/>
          </p:cNvSpPr>
          <p:nvPr>
            <p:ph type="title"/>
          </p:nvPr>
        </p:nvSpPr>
        <p:spPr>
          <a:xfrm>
            <a:off x="457200" y="274638"/>
            <a:ext cx="7467600" cy="1143000"/>
          </a:xfrm>
          <a:prstGeom prst="rect">
            <a:avLst/>
          </a:prstGeom>
        </p:spPr>
        <p:txBody>
          <a:bodyPr vert="horz" anchor="b">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B4C71EC6-210F-42DE-9C53-41977AD35B3D}" type="datetimeFigureOut">
              <a:rPr lang="ru-RU" smtClean="0"/>
              <a:t>31.01.2022</a:t>
            </a:fld>
            <a:endParaRPr lang="ru-RU"/>
          </a:p>
        </p:txBody>
      </p:sp>
      <p:sp>
        <p:nvSpPr>
          <p:cNvPr id="3" name="Нижний колонтитул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ru-RU"/>
          </a:p>
        </p:txBody>
      </p:sp>
      <p:sp>
        <p:nvSpPr>
          <p:cNvPr id="7" name="Прямая соединительная линия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Прямая соединительная линия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Прямоугольник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Овал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Номер слайда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267744" y="836712"/>
            <a:ext cx="6190456" cy="2376264"/>
          </a:xfrm>
        </p:spPr>
        <p:txBody>
          <a:bodyPr/>
          <a:lstStyle/>
          <a:p>
            <a:r>
              <a:rPr lang="ru-RU" dirty="0" smtClean="0"/>
              <a:t>               Картотека </a:t>
            </a:r>
            <a:br>
              <a:rPr lang="ru-RU" dirty="0" smtClean="0"/>
            </a:br>
            <a:r>
              <a:rPr lang="ru-RU" dirty="0" smtClean="0"/>
              <a:t>дидактических игр по ФЭМП       для детей 4-5 лет</a:t>
            </a:r>
            <a:endParaRPr lang="ru-RU" dirty="0"/>
          </a:p>
        </p:txBody>
      </p:sp>
      <p:sp>
        <p:nvSpPr>
          <p:cNvPr id="3" name="Подзаголовок 2"/>
          <p:cNvSpPr>
            <a:spLocks noGrp="1"/>
          </p:cNvSpPr>
          <p:nvPr>
            <p:ph type="subTitle" idx="1"/>
          </p:nvPr>
        </p:nvSpPr>
        <p:spPr/>
        <p:txBody>
          <a:bodyPr>
            <a:normAutofit/>
          </a:bodyPr>
          <a:lstStyle/>
          <a:p>
            <a:pPr algn="r"/>
            <a:r>
              <a:rPr lang="ru-RU" sz="2000" dirty="0" smtClean="0"/>
              <a:t>Составила : Попова Г.Н.</a:t>
            </a:r>
            <a:endParaRPr lang="ru-RU" sz="2000" dirty="0"/>
          </a:p>
        </p:txBody>
      </p:sp>
    </p:spTree>
    <p:extLst>
      <p:ext uri="{BB962C8B-B14F-4D97-AF65-F5344CB8AC3E}">
        <p14:creationId xmlns:p14="http://schemas.microsoft.com/office/powerpoint/2010/main" val="8463890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692696"/>
            <a:ext cx="7776864" cy="5324535"/>
          </a:xfrm>
          <a:prstGeom prst="rect">
            <a:avLst/>
          </a:prstGeom>
        </p:spPr>
        <p:txBody>
          <a:bodyPr wrap="square">
            <a:spAutoFit/>
          </a:bodyPr>
          <a:lstStyle/>
          <a:p>
            <a:r>
              <a:rPr lang="ru-RU" b="1" dirty="0">
                <a:latin typeface="Calibri"/>
                <a:ea typeface="Calibri"/>
                <a:cs typeface="Times New Roman"/>
              </a:rPr>
              <a:t> </a:t>
            </a:r>
            <a:r>
              <a:rPr lang="ru-RU" b="1" dirty="0" smtClean="0">
                <a:latin typeface="Calibri"/>
                <a:ea typeface="Calibri"/>
                <a:cs typeface="Times New Roman"/>
              </a:rPr>
              <a:t>                                                        </a:t>
            </a:r>
            <a:r>
              <a:rPr lang="ru-RU" sz="2000" b="1" dirty="0" smtClean="0">
                <a:latin typeface="Calibri"/>
                <a:ea typeface="Calibri"/>
                <a:cs typeface="Times New Roman"/>
              </a:rPr>
              <a:t>«</a:t>
            </a:r>
            <a:r>
              <a:rPr lang="ru-RU" sz="2000" b="1" dirty="0">
                <a:latin typeface="Calibri"/>
                <a:ea typeface="Calibri"/>
                <a:cs typeface="Times New Roman"/>
              </a:rPr>
              <a:t>Найди свой домик»</a:t>
            </a:r>
            <a:r>
              <a:rPr lang="ru-RU" sz="2000" dirty="0">
                <a:solidFill>
                  <a:srgbClr val="181818"/>
                </a:solidFill>
                <a:latin typeface="Calibri"/>
                <a:ea typeface="Calibri"/>
                <a:cs typeface="Times New Roman"/>
              </a:rPr>
              <a:t/>
            </a:r>
            <a:br>
              <a:rPr lang="ru-RU" sz="2000" dirty="0">
                <a:solidFill>
                  <a:srgbClr val="181818"/>
                </a:solidFill>
                <a:latin typeface="Calibri"/>
                <a:ea typeface="Calibri"/>
                <a:cs typeface="Times New Roman"/>
              </a:rPr>
            </a:br>
            <a:r>
              <a:rPr lang="ru-RU" sz="2000" dirty="0">
                <a:solidFill>
                  <a:srgbClr val="181818"/>
                </a:solidFill>
                <a:latin typeface="Calibri"/>
                <a:ea typeface="Calibri"/>
                <a:cs typeface="Times New Roman"/>
              </a:rPr>
              <a:t>Цель: закреплять умение различать и называть круг, треугольник, прямоугольник, квадрат.</a:t>
            </a:r>
            <a:br>
              <a:rPr lang="ru-RU" sz="2000" dirty="0">
                <a:solidFill>
                  <a:srgbClr val="181818"/>
                </a:solidFill>
                <a:latin typeface="Calibri"/>
                <a:ea typeface="Calibri"/>
                <a:cs typeface="Times New Roman"/>
              </a:rPr>
            </a:br>
            <a:r>
              <a:rPr lang="ru-RU" sz="2000" dirty="0">
                <a:solidFill>
                  <a:srgbClr val="181818"/>
                </a:solidFill>
                <a:latin typeface="Calibri"/>
                <a:ea typeface="Calibri"/>
                <a:cs typeface="Times New Roman"/>
              </a:rPr>
              <a:t>Оборудование: 4 обруча, круги, квадраты, треугольники, прямоугольники по количеству детей, бубен.</a:t>
            </a:r>
            <a:br>
              <a:rPr lang="ru-RU" sz="2000" dirty="0">
                <a:solidFill>
                  <a:srgbClr val="181818"/>
                </a:solidFill>
                <a:latin typeface="Calibri"/>
                <a:ea typeface="Calibri"/>
                <a:cs typeface="Times New Roman"/>
              </a:rPr>
            </a:br>
            <a:r>
              <a:rPr lang="ru-RU" sz="2000" dirty="0">
                <a:solidFill>
                  <a:srgbClr val="181818"/>
                </a:solidFill>
                <a:latin typeface="Calibri"/>
                <a:ea typeface="Calibri"/>
                <a:cs typeface="Times New Roman"/>
              </a:rPr>
              <a:t>Содержание: Воспитатель кладет на пол два обруча на большом расстоянии друг от друга. Внутри первого обруча он помещает вырезанный из картона квадрат, внутри второго – круг. Детей надо разделить на две группы: у одних в руках квадрат, а у других – круг. Затем воспитатель объясняет правила игры, которые заключаются в том, что ребята бегают по комнате, а когда он ударит в бубен, должны найти свои домики. Те, у кого круг, бегут к обручу, где лежит круг, а те, у кого квадрат, - к обручу с квадратом.</a:t>
            </a:r>
            <a:br>
              <a:rPr lang="ru-RU" sz="2000" dirty="0">
                <a:solidFill>
                  <a:srgbClr val="181818"/>
                </a:solidFill>
                <a:latin typeface="Calibri"/>
                <a:ea typeface="Calibri"/>
                <a:cs typeface="Times New Roman"/>
              </a:rPr>
            </a:br>
            <a:r>
              <a:rPr lang="ru-RU" sz="2000" dirty="0">
                <a:solidFill>
                  <a:srgbClr val="181818"/>
                </a:solidFill>
                <a:latin typeface="Calibri"/>
                <a:ea typeface="Calibri"/>
                <a:cs typeface="Times New Roman"/>
              </a:rPr>
              <a:t>Когда дети разбегутся по местам, воспитатель проверяет, какие фигуры у детей, правильно ли они выбрали домик, уточняет, как называются фигуры и сколько их. При повторном проведении игры надо поменять местами фигуры, лежащие внутри обручей.</a:t>
            </a:r>
            <a:endParaRPr lang="ru-RU" sz="2000" dirty="0"/>
          </a:p>
        </p:txBody>
      </p:sp>
    </p:spTree>
    <p:extLst>
      <p:ext uri="{BB962C8B-B14F-4D97-AF65-F5344CB8AC3E}">
        <p14:creationId xmlns:p14="http://schemas.microsoft.com/office/powerpoint/2010/main" val="12858618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611560" y="1052736"/>
            <a:ext cx="7200800" cy="4764381"/>
          </a:xfrm>
          <a:prstGeom prst="rect">
            <a:avLst/>
          </a:prstGeom>
        </p:spPr>
        <p:txBody>
          <a:bodyPr wrap="square">
            <a:spAutoFit/>
          </a:bodyPr>
          <a:lstStyle/>
          <a:p>
            <a:pPr>
              <a:lnSpc>
                <a:spcPct val="115000"/>
              </a:lnSpc>
              <a:spcAft>
                <a:spcPts val="1000"/>
              </a:spcAft>
            </a:pPr>
            <a:r>
              <a:rPr lang="ru-RU" b="1" dirty="0" smtClean="0">
                <a:solidFill>
                  <a:srgbClr val="333333"/>
                </a:solidFill>
                <a:latin typeface="Helvetica"/>
                <a:ea typeface="Calibri"/>
                <a:cs typeface="Arial"/>
              </a:rPr>
              <a:t>                               «</a:t>
            </a:r>
            <a:r>
              <a:rPr lang="ru-RU" sz="2400" b="1" dirty="0">
                <a:solidFill>
                  <a:srgbClr val="333333"/>
                </a:solidFill>
                <a:latin typeface="Helvetica"/>
                <a:ea typeface="Calibri"/>
                <a:cs typeface="Arial"/>
              </a:rPr>
              <a:t>Правильный счет»</a:t>
            </a:r>
            <a:r>
              <a:rPr lang="ru-RU" sz="2400" dirty="0">
                <a:solidFill>
                  <a:srgbClr val="333333"/>
                </a:solidFill>
                <a:latin typeface="Helvetica"/>
                <a:ea typeface="Calibri"/>
                <a:cs typeface="Times New Roman"/>
              </a:rPr>
              <a:t/>
            </a:r>
            <a:br>
              <a:rPr lang="ru-RU" sz="2400" dirty="0">
                <a:solidFill>
                  <a:srgbClr val="333333"/>
                </a:solidFill>
                <a:latin typeface="Helvetica"/>
                <a:ea typeface="Calibri"/>
                <a:cs typeface="Times New Roman"/>
              </a:rPr>
            </a:br>
            <a:r>
              <a:rPr lang="ru-RU" sz="2400" dirty="0">
                <a:solidFill>
                  <a:srgbClr val="333333"/>
                </a:solidFill>
                <a:latin typeface="Helvetica"/>
                <a:ea typeface="Calibri"/>
                <a:cs typeface="Times New Roman"/>
              </a:rPr>
              <a:t>Цель: помочь усвоению порядка следования чисел натурального ряда; закреплять навыки прямого и обратного счета.</a:t>
            </a:r>
            <a:br>
              <a:rPr lang="ru-RU" sz="2400" dirty="0">
                <a:solidFill>
                  <a:srgbClr val="333333"/>
                </a:solidFill>
                <a:latin typeface="Helvetica"/>
                <a:ea typeface="Calibri"/>
                <a:cs typeface="Times New Roman"/>
              </a:rPr>
            </a:br>
            <a:r>
              <a:rPr lang="ru-RU" sz="2400" dirty="0">
                <a:solidFill>
                  <a:srgbClr val="333333"/>
                </a:solidFill>
                <a:latin typeface="Helvetica"/>
                <a:ea typeface="Calibri"/>
                <a:cs typeface="Times New Roman"/>
              </a:rPr>
              <a:t>Оборудование: мяч.</a:t>
            </a:r>
            <a:br>
              <a:rPr lang="ru-RU" sz="2400" dirty="0">
                <a:solidFill>
                  <a:srgbClr val="333333"/>
                </a:solidFill>
                <a:latin typeface="Helvetica"/>
                <a:ea typeface="Calibri"/>
                <a:cs typeface="Times New Roman"/>
              </a:rPr>
            </a:br>
            <a:r>
              <a:rPr lang="ru-RU" sz="2400" dirty="0">
                <a:solidFill>
                  <a:srgbClr val="333333"/>
                </a:solidFill>
                <a:latin typeface="Helvetica"/>
                <a:ea typeface="Calibri"/>
                <a:cs typeface="Times New Roman"/>
              </a:rPr>
              <a:t>Содержание: дети встают в круг. Перед началом договариваются, в каком порядке (прямом или обратном) будут считать. Затем бросают мяч и нанизывают число. Тот, кто поймал мяч, продолжает счет, перебрасывая мяч следующему игроку</a:t>
            </a:r>
            <a:endParaRPr lang="ru-RU" sz="2400" dirty="0">
              <a:effectLst/>
              <a:latin typeface="Calibri"/>
              <a:ea typeface="Calibri"/>
              <a:cs typeface="Times New Roman"/>
            </a:endParaRPr>
          </a:p>
        </p:txBody>
      </p:sp>
    </p:spTree>
    <p:extLst>
      <p:ext uri="{BB962C8B-B14F-4D97-AF65-F5344CB8AC3E}">
        <p14:creationId xmlns:p14="http://schemas.microsoft.com/office/powerpoint/2010/main" val="18872840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786986" y="548681"/>
            <a:ext cx="7457421" cy="4524315"/>
          </a:xfrm>
          <a:prstGeom prst="rect">
            <a:avLst/>
          </a:prstGeom>
        </p:spPr>
        <p:txBody>
          <a:bodyPr wrap="square">
            <a:spAutoFit/>
          </a:bodyPr>
          <a:lstStyle/>
          <a:p>
            <a:r>
              <a:rPr lang="ru-RU" sz="2400" b="1" dirty="0" smtClean="0">
                <a:solidFill>
                  <a:srgbClr val="333333"/>
                </a:solidFill>
                <a:latin typeface="Helvetica"/>
                <a:ea typeface="Calibri"/>
                <a:cs typeface="Times New Roman"/>
              </a:rPr>
              <a:t>                              Много-мало</a:t>
            </a:r>
            <a:r>
              <a:rPr lang="ru-RU" sz="2400" dirty="0">
                <a:solidFill>
                  <a:srgbClr val="333333"/>
                </a:solidFill>
                <a:latin typeface="Helvetica"/>
                <a:ea typeface="Calibri"/>
                <a:cs typeface="Times New Roman"/>
              </a:rPr>
              <a:t/>
            </a:r>
            <a:br>
              <a:rPr lang="ru-RU" sz="2400" dirty="0">
                <a:solidFill>
                  <a:srgbClr val="333333"/>
                </a:solidFill>
                <a:latin typeface="Helvetica"/>
                <a:ea typeface="Calibri"/>
                <a:cs typeface="Times New Roman"/>
              </a:rPr>
            </a:br>
            <a:r>
              <a:rPr lang="ru-RU" sz="2400" dirty="0">
                <a:solidFill>
                  <a:srgbClr val="333333"/>
                </a:solidFill>
                <a:latin typeface="Helvetica"/>
                <a:ea typeface="Calibri"/>
                <a:cs typeface="Times New Roman"/>
              </a:rPr>
              <a:t>Цель: помочь усвоить понятия «много», «мало», «один», «несколько», «больше», «меньше», «поровну».</a:t>
            </a:r>
            <a:br>
              <a:rPr lang="ru-RU" sz="2400" dirty="0">
                <a:solidFill>
                  <a:srgbClr val="333333"/>
                </a:solidFill>
                <a:latin typeface="Helvetica"/>
                <a:ea typeface="Calibri"/>
                <a:cs typeface="Times New Roman"/>
              </a:rPr>
            </a:br>
            <a:r>
              <a:rPr lang="ru-RU" sz="2400" dirty="0">
                <a:solidFill>
                  <a:srgbClr val="333333"/>
                </a:solidFill>
                <a:latin typeface="Helvetica"/>
                <a:ea typeface="Calibri"/>
                <a:cs typeface="Times New Roman"/>
              </a:rPr>
              <a:t>Содержание: попросить ребенка назвать одиночные предметы или предметы, которых много (мало). Например: стульев много, стол один, книг много, животных мало. Положить перед ребенком карточки разного цвета. Пусть зеленых карточек будет-7, а красных -5. Спросить каких карточек больше, каких меньше. Добавить еще 2 красные карточки. Что теперь можно сказать?</a:t>
            </a:r>
            <a:endParaRPr lang="ru-RU" sz="2400" dirty="0"/>
          </a:p>
        </p:txBody>
      </p:sp>
    </p:spTree>
    <p:extLst>
      <p:ext uri="{BB962C8B-B14F-4D97-AF65-F5344CB8AC3E}">
        <p14:creationId xmlns:p14="http://schemas.microsoft.com/office/powerpoint/2010/main" val="20925849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187624" y="764703"/>
            <a:ext cx="6552728" cy="4154984"/>
          </a:xfrm>
          <a:prstGeom prst="rect">
            <a:avLst/>
          </a:prstGeom>
        </p:spPr>
        <p:txBody>
          <a:bodyPr wrap="square">
            <a:spAutoFit/>
          </a:bodyPr>
          <a:lstStyle/>
          <a:p>
            <a:r>
              <a:rPr lang="ru-RU" sz="2400" b="1" dirty="0">
                <a:solidFill>
                  <a:srgbClr val="333333"/>
                </a:solidFill>
                <a:latin typeface="Helvetica"/>
                <a:ea typeface="Calibri"/>
                <a:cs typeface="Times New Roman"/>
              </a:rPr>
              <a:t> </a:t>
            </a:r>
            <a:r>
              <a:rPr lang="ru-RU" sz="2400" b="1" dirty="0" smtClean="0">
                <a:solidFill>
                  <a:srgbClr val="333333"/>
                </a:solidFill>
                <a:latin typeface="Helvetica"/>
                <a:ea typeface="Calibri"/>
                <a:cs typeface="Times New Roman"/>
              </a:rPr>
              <a:t>              «</a:t>
            </a:r>
            <a:r>
              <a:rPr lang="ru-RU" sz="2400" b="1" dirty="0">
                <a:solidFill>
                  <a:srgbClr val="333333"/>
                </a:solidFill>
                <a:latin typeface="Helvetica"/>
                <a:ea typeface="Calibri"/>
                <a:cs typeface="Times New Roman"/>
              </a:rPr>
              <a:t>Счетная мозаика»</a:t>
            </a:r>
            <a:r>
              <a:rPr lang="ru-RU" sz="2400" dirty="0">
                <a:solidFill>
                  <a:srgbClr val="333333"/>
                </a:solidFill>
                <a:latin typeface="Helvetica"/>
                <a:ea typeface="Calibri"/>
                <a:cs typeface="Times New Roman"/>
              </a:rPr>
              <a:t/>
            </a:r>
            <a:br>
              <a:rPr lang="ru-RU" sz="2400" dirty="0">
                <a:solidFill>
                  <a:srgbClr val="333333"/>
                </a:solidFill>
                <a:latin typeface="Helvetica"/>
                <a:ea typeface="Calibri"/>
                <a:cs typeface="Times New Roman"/>
              </a:rPr>
            </a:br>
            <a:r>
              <a:rPr lang="ru-RU" sz="2400" dirty="0">
                <a:solidFill>
                  <a:srgbClr val="333333"/>
                </a:solidFill>
                <a:latin typeface="Helvetica"/>
                <a:ea typeface="Calibri"/>
                <a:cs typeface="Times New Roman"/>
              </a:rPr>
              <a:t>Цель: познакомить с цифрами; учить устанавливать соответствие количества с цифрой.</a:t>
            </a:r>
            <a:br>
              <a:rPr lang="ru-RU" sz="2400" dirty="0">
                <a:solidFill>
                  <a:srgbClr val="333333"/>
                </a:solidFill>
                <a:latin typeface="Helvetica"/>
                <a:ea typeface="Calibri"/>
                <a:cs typeface="Times New Roman"/>
              </a:rPr>
            </a:br>
            <a:r>
              <a:rPr lang="ru-RU" sz="2400" dirty="0">
                <a:solidFill>
                  <a:srgbClr val="333333"/>
                </a:solidFill>
                <a:latin typeface="Helvetica"/>
                <a:ea typeface="Calibri"/>
                <a:cs typeface="Times New Roman"/>
              </a:rPr>
              <a:t>Оборудование: счетные палочки.</a:t>
            </a:r>
            <a:br>
              <a:rPr lang="ru-RU" sz="2400" dirty="0">
                <a:solidFill>
                  <a:srgbClr val="333333"/>
                </a:solidFill>
                <a:latin typeface="Helvetica"/>
                <a:ea typeface="Calibri"/>
                <a:cs typeface="Times New Roman"/>
              </a:rPr>
            </a:br>
            <a:r>
              <a:rPr lang="ru-RU" sz="2400" dirty="0">
                <a:solidFill>
                  <a:srgbClr val="333333"/>
                </a:solidFill>
                <a:latin typeface="Helvetica"/>
                <a:ea typeface="Calibri"/>
                <a:cs typeface="Times New Roman"/>
              </a:rPr>
              <a:t>Содержание: вместе с ребенком составлять цифры или буквы с помощью счетных палочек. Предложить ребенку рядом с поставленной цифрой поместить соответствующее ей количество счетных палочек</a:t>
            </a:r>
            <a:endParaRPr lang="ru-RU" sz="2400" dirty="0"/>
          </a:p>
        </p:txBody>
      </p:sp>
    </p:spTree>
    <p:extLst>
      <p:ext uri="{BB962C8B-B14F-4D97-AF65-F5344CB8AC3E}">
        <p14:creationId xmlns:p14="http://schemas.microsoft.com/office/powerpoint/2010/main" val="38137052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27584" y="1052736"/>
            <a:ext cx="6984776" cy="4093428"/>
          </a:xfrm>
          <a:prstGeom prst="rect">
            <a:avLst/>
          </a:prstGeom>
        </p:spPr>
        <p:txBody>
          <a:bodyPr wrap="square">
            <a:spAutoFit/>
          </a:bodyPr>
          <a:lstStyle/>
          <a:p>
            <a:r>
              <a:rPr lang="ru-RU" sz="2000" b="1" dirty="0" smtClean="0">
                <a:solidFill>
                  <a:srgbClr val="333333"/>
                </a:solidFill>
                <a:latin typeface="Helvetica"/>
                <a:ea typeface="Calibri"/>
                <a:cs typeface="Times New Roman"/>
              </a:rPr>
              <a:t>                                «</a:t>
            </a:r>
            <a:r>
              <a:rPr lang="ru-RU" sz="2000" b="1" dirty="0">
                <a:solidFill>
                  <a:srgbClr val="333333"/>
                </a:solidFill>
                <a:latin typeface="Helvetica"/>
                <a:ea typeface="Calibri"/>
                <a:cs typeface="Times New Roman"/>
              </a:rPr>
              <a:t>Читаем и считаем»</a:t>
            </a:r>
            <a:r>
              <a:rPr lang="ru-RU" sz="2000" dirty="0">
                <a:solidFill>
                  <a:srgbClr val="333333"/>
                </a:solidFill>
                <a:latin typeface="Helvetica"/>
                <a:ea typeface="Calibri"/>
                <a:cs typeface="Times New Roman"/>
              </a:rPr>
              <a:t/>
            </a:r>
            <a:br>
              <a:rPr lang="ru-RU" sz="2000" dirty="0">
                <a:solidFill>
                  <a:srgbClr val="333333"/>
                </a:solidFill>
                <a:latin typeface="Helvetica"/>
                <a:ea typeface="Calibri"/>
                <a:cs typeface="Times New Roman"/>
              </a:rPr>
            </a:br>
            <a:r>
              <a:rPr lang="ru-RU" sz="2000" dirty="0">
                <a:solidFill>
                  <a:srgbClr val="333333"/>
                </a:solidFill>
                <a:latin typeface="Helvetica"/>
                <a:ea typeface="Calibri"/>
                <a:cs typeface="Times New Roman"/>
              </a:rPr>
              <a:t>Цель: помочь усвоить понятия «много», «мало», «один», «несколько», «больше», «меньше», «поровну», «столько», «сколько»; умение сравнивать предметы по величине.</a:t>
            </a:r>
            <a:br>
              <a:rPr lang="ru-RU" sz="2000" dirty="0">
                <a:solidFill>
                  <a:srgbClr val="333333"/>
                </a:solidFill>
                <a:latin typeface="Helvetica"/>
                <a:ea typeface="Calibri"/>
                <a:cs typeface="Times New Roman"/>
              </a:rPr>
            </a:br>
            <a:r>
              <a:rPr lang="ru-RU" sz="2000" dirty="0">
                <a:solidFill>
                  <a:srgbClr val="333333"/>
                </a:solidFill>
                <a:latin typeface="Helvetica"/>
                <a:ea typeface="Calibri"/>
                <a:cs typeface="Times New Roman"/>
              </a:rPr>
              <a:t>Оборудование. счетные палочки.</a:t>
            </a:r>
            <a:br>
              <a:rPr lang="ru-RU" sz="2000" dirty="0">
                <a:solidFill>
                  <a:srgbClr val="333333"/>
                </a:solidFill>
                <a:latin typeface="Helvetica"/>
                <a:ea typeface="Calibri"/>
                <a:cs typeface="Times New Roman"/>
              </a:rPr>
            </a:br>
            <a:r>
              <a:rPr lang="ru-RU" sz="2000" dirty="0">
                <a:solidFill>
                  <a:srgbClr val="333333"/>
                </a:solidFill>
                <a:latin typeface="Helvetica"/>
                <a:ea typeface="Calibri"/>
                <a:cs typeface="Times New Roman"/>
              </a:rPr>
              <a:t>Содержание: читая ребенку книжку, попросить его отложить столько счетных палочек, сколько, например, было зверей в сказке. После того как сосчитали, сколько в сказке зверей, спросить, кого было больше, кого – меньше, а кого – одинаково. Сравнить игрушки по величине: кто больше –зайка или мишка? Кто меньше? Кто такого же роста?</a:t>
            </a:r>
            <a:endParaRPr lang="ru-RU" sz="2000" dirty="0"/>
          </a:p>
        </p:txBody>
      </p:sp>
    </p:spTree>
    <p:extLst>
      <p:ext uri="{BB962C8B-B14F-4D97-AF65-F5344CB8AC3E}">
        <p14:creationId xmlns:p14="http://schemas.microsoft.com/office/powerpoint/2010/main" val="4235171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27584" y="476672"/>
            <a:ext cx="7416824" cy="3170099"/>
          </a:xfrm>
          <a:prstGeom prst="rect">
            <a:avLst/>
          </a:prstGeom>
        </p:spPr>
        <p:txBody>
          <a:bodyPr wrap="square">
            <a:spAutoFit/>
          </a:bodyPr>
          <a:lstStyle/>
          <a:p>
            <a:r>
              <a:rPr lang="ru-RU" b="1" dirty="0" smtClean="0">
                <a:solidFill>
                  <a:srgbClr val="00B050"/>
                </a:solidFill>
                <a:latin typeface="+mj-lt"/>
                <a:ea typeface="Calibri"/>
                <a:cs typeface="Times New Roman"/>
              </a:rPr>
              <a:t>                                        </a:t>
            </a:r>
            <a:r>
              <a:rPr lang="ru-RU" sz="2000" b="1" dirty="0">
                <a:latin typeface="+mj-lt"/>
                <a:ea typeface="Calibri"/>
                <a:cs typeface="Times New Roman"/>
              </a:rPr>
              <a:t>«Правильный счет»</a:t>
            </a:r>
            <a:r>
              <a:rPr lang="ru-RU" sz="2000" dirty="0">
                <a:solidFill>
                  <a:srgbClr val="181818"/>
                </a:solidFill>
                <a:latin typeface="+mj-lt"/>
                <a:ea typeface="Calibri"/>
                <a:cs typeface="Times New Roman"/>
              </a:rPr>
              <a:t/>
            </a:r>
            <a:br>
              <a:rPr lang="ru-RU" sz="2000" dirty="0">
                <a:solidFill>
                  <a:srgbClr val="181818"/>
                </a:solidFill>
                <a:latin typeface="+mj-lt"/>
                <a:ea typeface="Calibri"/>
                <a:cs typeface="Times New Roman"/>
              </a:rPr>
            </a:br>
            <a:r>
              <a:rPr lang="ru-RU" sz="2000" dirty="0">
                <a:solidFill>
                  <a:srgbClr val="181818"/>
                </a:solidFill>
                <a:latin typeface="+mj-lt"/>
                <a:ea typeface="Calibri"/>
                <a:cs typeface="Times New Roman"/>
              </a:rPr>
              <a:t>Цель: помочь усвоению порядка следования чисел натурального ряда; закреплять навыки прямого и обратного счета.</a:t>
            </a:r>
            <a:br>
              <a:rPr lang="ru-RU" sz="2000" dirty="0">
                <a:solidFill>
                  <a:srgbClr val="181818"/>
                </a:solidFill>
                <a:latin typeface="+mj-lt"/>
                <a:ea typeface="Calibri"/>
                <a:cs typeface="Times New Roman"/>
              </a:rPr>
            </a:br>
            <a:r>
              <a:rPr lang="ru-RU" sz="2000" dirty="0">
                <a:solidFill>
                  <a:srgbClr val="181818"/>
                </a:solidFill>
                <a:latin typeface="+mj-lt"/>
                <a:ea typeface="Calibri"/>
                <a:cs typeface="Times New Roman"/>
              </a:rPr>
              <a:t>Оборудование: мяч.</a:t>
            </a:r>
            <a:br>
              <a:rPr lang="ru-RU" sz="2000" dirty="0">
                <a:solidFill>
                  <a:srgbClr val="181818"/>
                </a:solidFill>
                <a:latin typeface="+mj-lt"/>
                <a:ea typeface="Calibri"/>
                <a:cs typeface="Times New Roman"/>
              </a:rPr>
            </a:br>
            <a:r>
              <a:rPr lang="ru-RU" sz="2000" dirty="0">
                <a:solidFill>
                  <a:srgbClr val="181818"/>
                </a:solidFill>
                <a:latin typeface="+mj-lt"/>
                <a:ea typeface="Calibri"/>
                <a:cs typeface="Times New Roman"/>
              </a:rPr>
              <a:t>Содержание: дети встают в круг. Перед началом договариваются, в каком порядке (прямом или обратном) будут считать. Затем бросают мяч и нанизывают число. Тот, кто поймал мяч, продолжает счет, перебрасывая мяч следующему игроку.</a:t>
            </a:r>
            <a:endParaRPr lang="ru-RU" sz="2000" dirty="0">
              <a:latin typeface="+mj-lt"/>
            </a:endParaRPr>
          </a:p>
        </p:txBody>
      </p:sp>
    </p:spTree>
    <p:extLst>
      <p:ext uri="{BB962C8B-B14F-4D97-AF65-F5344CB8AC3E}">
        <p14:creationId xmlns:p14="http://schemas.microsoft.com/office/powerpoint/2010/main" val="29421366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27584" y="332656"/>
            <a:ext cx="7416824" cy="5632311"/>
          </a:xfrm>
          <a:prstGeom prst="rect">
            <a:avLst/>
          </a:prstGeom>
        </p:spPr>
        <p:txBody>
          <a:bodyPr wrap="square">
            <a:spAutoFit/>
          </a:bodyPr>
          <a:lstStyle/>
          <a:p>
            <a:r>
              <a:rPr lang="ru-RU" i="1" dirty="0">
                <a:solidFill>
                  <a:srgbClr val="00B050"/>
                </a:solidFill>
                <a:latin typeface="Calibri"/>
                <a:ea typeface="Calibri"/>
                <a:cs typeface="Times New Roman"/>
              </a:rPr>
              <a:t> </a:t>
            </a:r>
            <a:r>
              <a:rPr lang="ru-RU" i="1" dirty="0" smtClean="0">
                <a:solidFill>
                  <a:srgbClr val="00B050"/>
                </a:solidFill>
                <a:latin typeface="Calibri"/>
                <a:ea typeface="Calibri"/>
                <a:cs typeface="Times New Roman"/>
              </a:rPr>
              <a:t>                                   </a:t>
            </a:r>
            <a:r>
              <a:rPr lang="ru-RU" sz="2000" b="1" dirty="0" smtClean="0">
                <a:ea typeface="Calibri"/>
                <a:cs typeface="Times New Roman"/>
              </a:rPr>
              <a:t>«</a:t>
            </a:r>
            <a:r>
              <a:rPr lang="ru-RU" sz="2000" b="1" dirty="0">
                <a:ea typeface="Calibri"/>
                <a:cs typeface="Times New Roman"/>
              </a:rPr>
              <a:t>Возьми столько же»</a:t>
            </a:r>
            <a:r>
              <a:rPr lang="ru-RU" sz="2000" dirty="0">
                <a:solidFill>
                  <a:srgbClr val="181818"/>
                </a:solidFill>
                <a:ea typeface="Calibri"/>
                <a:cs typeface="Times New Roman"/>
              </a:rPr>
              <a:t/>
            </a:r>
            <a:br>
              <a:rPr lang="ru-RU" sz="2000" dirty="0">
                <a:solidFill>
                  <a:srgbClr val="181818"/>
                </a:solidFill>
                <a:ea typeface="Calibri"/>
                <a:cs typeface="Times New Roman"/>
              </a:rPr>
            </a:br>
            <a:r>
              <a:rPr lang="ru-RU" sz="2000" dirty="0">
                <a:solidFill>
                  <a:srgbClr val="181818"/>
                </a:solidFill>
                <a:ea typeface="Calibri"/>
                <a:cs typeface="Times New Roman"/>
              </a:rPr>
              <a:t>Цель: упражнять в составлении двух равных групп предметов, активизировать словарь «столько же», «поровну».</a:t>
            </a:r>
            <a:br>
              <a:rPr lang="ru-RU" sz="2000" dirty="0">
                <a:solidFill>
                  <a:srgbClr val="181818"/>
                </a:solidFill>
                <a:ea typeface="Calibri"/>
                <a:cs typeface="Times New Roman"/>
              </a:rPr>
            </a:br>
            <a:r>
              <a:rPr lang="ru-RU" sz="2000" dirty="0">
                <a:solidFill>
                  <a:srgbClr val="181818"/>
                </a:solidFill>
                <a:ea typeface="Calibri"/>
                <a:cs typeface="Times New Roman"/>
              </a:rPr>
              <a:t>Оборудование. У детей таблица с тремя полосками, деленная по вертикали на три равные части.</a:t>
            </a:r>
            <a:br>
              <a:rPr lang="ru-RU" sz="2000" dirty="0">
                <a:solidFill>
                  <a:srgbClr val="181818"/>
                </a:solidFill>
                <a:ea typeface="Calibri"/>
                <a:cs typeface="Times New Roman"/>
              </a:rPr>
            </a:br>
            <a:r>
              <a:rPr lang="ru-RU" sz="2000" dirty="0">
                <a:solidFill>
                  <a:srgbClr val="181818"/>
                </a:solidFill>
                <a:ea typeface="Calibri"/>
                <a:cs typeface="Times New Roman"/>
              </a:rPr>
              <a:t>Содержание: В левой части карточки изображены разные предметы (от 1 до 5, наборы геометрических фигур и счетных палочек.</a:t>
            </a:r>
            <a:br>
              <a:rPr lang="ru-RU" sz="2000" dirty="0">
                <a:solidFill>
                  <a:srgbClr val="181818"/>
                </a:solidFill>
                <a:ea typeface="Calibri"/>
                <a:cs typeface="Times New Roman"/>
              </a:rPr>
            </a:br>
            <a:r>
              <a:rPr lang="ru-RU" sz="2000" dirty="0">
                <a:solidFill>
                  <a:srgbClr val="181818"/>
                </a:solidFill>
                <a:ea typeface="Calibri"/>
                <a:cs typeface="Times New Roman"/>
              </a:rPr>
              <a:t>Педагог предлагает рассмотреть таблицы и рассказать, что на них нарисовано. Затем дети заполняют среднюю (по вертикали) часть таблицы, берут столько же геометрических фигур, сколько предметов изображено в каждой клетке. Педагог спрашивает ребенка, сколько фигур он положил, предлагает проверить правильность путем наложения. После заполнения средней части таблицы дети берут счетные палочки и выкладывают в правой части таблицы по количеству </a:t>
            </a:r>
            <a:r>
              <a:rPr lang="ru-RU" dirty="0">
                <a:solidFill>
                  <a:srgbClr val="181818"/>
                </a:solidFill>
                <a:latin typeface="Calibri"/>
                <a:ea typeface="Calibri"/>
                <a:cs typeface="Times New Roman"/>
              </a:rPr>
              <a:t>нарисованных предметов.</a:t>
            </a:r>
            <a:endParaRPr lang="ru-RU" dirty="0"/>
          </a:p>
        </p:txBody>
      </p:sp>
    </p:spTree>
    <p:extLst>
      <p:ext uri="{BB962C8B-B14F-4D97-AF65-F5344CB8AC3E}">
        <p14:creationId xmlns:p14="http://schemas.microsoft.com/office/powerpoint/2010/main" val="10464764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55576" y="548679"/>
            <a:ext cx="7632848" cy="5507662"/>
          </a:xfrm>
          <a:prstGeom prst="rect">
            <a:avLst/>
          </a:prstGeom>
        </p:spPr>
        <p:txBody>
          <a:bodyPr wrap="square">
            <a:spAutoFit/>
          </a:bodyPr>
          <a:lstStyle/>
          <a:p>
            <a:pPr>
              <a:lnSpc>
                <a:spcPct val="115000"/>
              </a:lnSpc>
              <a:spcAft>
                <a:spcPts val="1000"/>
              </a:spcAft>
            </a:pPr>
            <a:r>
              <a:rPr lang="ru-RU" b="1" dirty="0" smtClean="0">
                <a:latin typeface="Calibri"/>
                <a:ea typeface="Calibri"/>
                <a:cs typeface="Times New Roman"/>
              </a:rPr>
              <a:t> </a:t>
            </a:r>
            <a:r>
              <a:rPr lang="ru-RU" b="1" dirty="0">
                <a:ea typeface="Calibri"/>
                <a:cs typeface="Times New Roman"/>
              </a:rPr>
              <a:t>                                           «Кому сколько? »</a:t>
            </a:r>
            <a:r>
              <a:rPr lang="ru-RU" dirty="0">
                <a:solidFill>
                  <a:srgbClr val="181818"/>
                </a:solidFill>
                <a:ea typeface="Calibri"/>
                <a:cs typeface="Times New Roman"/>
              </a:rPr>
              <a:t/>
            </a:r>
            <a:br>
              <a:rPr lang="ru-RU" dirty="0">
                <a:solidFill>
                  <a:srgbClr val="181818"/>
                </a:solidFill>
                <a:ea typeface="Calibri"/>
                <a:cs typeface="Times New Roman"/>
              </a:rPr>
            </a:br>
            <a:r>
              <a:rPr lang="ru-RU" dirty="0">
                <a:solidFill>
                  <a:srgbClr val="181818"/>
                </a:solidFill>
                <a:ea typeface="Calibri"/>
                <a:cs typeface="Times New Roman"/>
              </a:rPr>
              <a:t>Цель: Усвоить понятие «сколько»</a:t>
            </a:r>
            <a:br>
              <a:rPr lang="ru-RU" dirty="0">
                <a:solidFill>
                  <a:srgbClr val="181818"/>
                </a:solidFill>
                <a:ea typeface="Calibri"/>
                <a:cs typeface="Times New Roman"/>
              </a:rPr>
            </a:br>
            <a:r>
              <a:rPr lang="ru-RU" dirty="0">
                <a:solidFill>
                  <a:srgbClr val="181818"/>
                </a:solidFill>
                <a:ea typeface="Calibri"/>
                <a:cs typeface="Times New Roman"/>
              </a:rPr>
              <a:t>Содержание: Ведущий раздает карточки с нарисованными мальчиками и девочками и их одеждой, а на стол кладет карточку с двумя девочками и спрашивает: «Сколько им надо шапочек? » Дети отвечают: «Две». Тогда ребенок, у которого на руках картинка с двумя шапочками, кладет ее рядом с карточкой, где нарисованы две девочки, и т. д. В присчитывании и отсчитывании дети упражняются в играх с мелкими игрушками. Игра состоит в том, что ребенок, получив карточку с нарисованными кружочками и сосчитав их, отсчитывает себе столько игрушек, сколько кружочков на карте. Затем карты смешиваются и снова раздаются. Дети пересчитывают на своих картах кружочки и, если их больше, чем отобрано игрушек по первой карте, решают, сколько еще надо прибавить игрушек или отнять, если кружочков меньше. Игрушек на столе должно быть много. А кружочков на маленьких карточках пять (1, 2, 3, 4, 5). Это число кружочков в карточках может несколько раз повторяться.</a:t>
            </a:r>
            <a:endParaRPr lang="ru-RU" sz="1400" dirty="0">
              <a:effectLst/>
              <a:ea typeface="Calibri"/>
              <a:cs typeface="Times New Roman"/>
            </a:endParaRPr>
          </a:p>
        </p:txBody>
      </p:sp>
    </p:spTree>
    <p:extLst>
      <p:ext uri="{BB962C8B-B14F-4D97-AF65-F5344CB8AC3E}">
        <p14:creationId xmlns:p14="http://schemas.microsoft.com/office/powerpoint/2010/main" val="36989310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9552" y="764704"/>
            <a:ext cx="7416824" cy="5016758"/>
          </a:xfrm>
          <a:prstGeom prst="rect">
            <a:avLst/>
          </a:prstGeom>
        </p:spPr>
        <p:txBody>
          <a:bodyPr wrap="square">
            <a:spAutoFit/>
          </a:bodyPr>
          <a:lstStyle/>
          <a:p>
            <a:r>
              <a:rPr lang="ru-RU" sz="2000" b="1" dirty="0" smtClean="0">
                <a:latin typeface="Calibri"/>
                <a:ea typeface="Calibri"/>
                <a:cs typeface="Times New Roman"/>
              </a:rPr>
              <a:t>                                          </a:t>
            </a:r>
            <a:r>
              <a:rPr lang="ru-RU" sz="2000" b="1" dirty="0">
                <a:latin typeface="Calibri"/>
                <a:ea typeface="Calibri"/>
                <a:cs typeface="Times New Roman"/>
              </a:rPr>
              <a:t>«Подбери по форме»</a:t>
            </a:r>
            <a:r>
              <a:rPr lang="ru-RU" sz="2000" dirty="0">
                <a:solidFill>
                  <a:srgbClr val="181818"/>
                </a:solidFill>
                <a:latin typeface="Calibri"/>
                <a:ea typeface="Calibri"/>
                <a:cs typeface="Times New Roman"/>
              </a:rPr>
              <a:t/>
            </a:r>
            <a:br>
              <a:rPr lang="ru-RU" sz="2000" dirty="0">
                <a:solidFill>
                  <a:srgbClr val="181818"/>
                </a:solidFill>
                <a:latin typeface="Calibri"/>
                <a:ea typeface="Calibri"/>
                <a:cs typeface="Times New Roman"/>
              </a:rPr>
            </a:br>
            <a:r>
              <a:rPr lang="ru-RU" sz="2000" dirty="0">
                <a:solidFill>
                  <a:srgbClr val="181818"/>
                </a:solidFill>
                <a:latin typeface="Calibri"/>
                <a:ea typeface="Calibri"/>
                <a:cs typeface="Times New Roman"/>
              </a:rPr>
              <a:t>Цель: учить детей выделять форму предмета, отвлекаясь от других его признаков.</a:t>
            </a:r>
            <a:br>
              <a:rPr lang="ru-RU" sz="2000" dirty="0">
                <a:solidFill>
                  <a:srgbClr val="181818"/>
                </a:solidFill>
                <a:latin typeface="Calibri"/>
                <a:ea typeface="Calibri"/>
                <a:cs typeface="Times New Roman"/>
              </a:rPr>
            </a:br>
            <a:r>
              <a:rPr lang="ru-RU" sz="2000" dirty="0">
                <a:solidFill>
                  <a:srgbClr val="181818"/>
                </a:solidFill>
                <a:latin typeface="Calibri"/>
                <a:ea typeface="Calibri"/>
                <a:cs typeface="Times New Roman"/>
              </a:rPr>
              <a:t>Оборудование. по одной крупной фигуре каждой из пяти геометрических форм, карточки с контурами геометрических фигур по две фигуры каждой формы двух величин разного цвета (большая фигура совпадает с контурным изображением на карточке) .</a:t>
            </a:r>
            <a:br>
              <a:rPr lang="ru-RU" sz="2000" dirty="0">
                <a:solidFill>
                  <a:srgbClr val="181818"/>
                </a:solidFill>
                <a:latin typeface="Calibri"/>
                <a:ea typeface="Calibri"/>
                <a:cs typeface="Times New Roman"/>
              </a:rPr>
            </a:br>
            <a:r>
              <a:rPr lang="ru-RU" sz="2000" dirty="0">
                <a:solidFill>
                  <a:srgbClr val="181818"/>
                </a:solidFill>
                <a:latin typeface="Calibri"/>
                <a:ea typeface="Calibri"/>
                <a:cs typeface="Times New Roman"/>
              </a:rPr>
              <a:t>Содержание: детям раздаются фигуры и карточки. Воспитатель: «Мы сейчас будем играть в игру «Подбери по форме». Для этого нам надо вспомнить названия разных форм. Какой формы эта фигура? (далее этот вопрос повторяется с показом других фигур). Вы должны разложить фигуры по форме, не обращая внимания на </a:t>
            </a:r>
            <a:r>
              <a:rPr lang="ru-RU" sz="2000" dirty="0" smtClean="0">
                <a:solidFill>
                  <a:srgbClr val="181818"/>
                </a:solidFill>
                <a:latin typeface="Calibri"/>
                <a:ea typeface="Calibri"/>
                <a:cs typeface="Times New Roman"/>
              </a:rPr>
              <a:t> </a:t>
            </a:r>
            <a:r>
              <a:rPr lang="ru-RU" sz="2000" dirty="0">
                <a:solidFill>
                  <a:srgbClr val="181818"/>
                </a:solidFill>
                <a:latin typeface="Calibri"/>
                <a:ea typeface="Calibri"/>
                <a:cs typeface="Times New Roman"/>
              </a:rPr>
              <a:t>цвет». Детям, неправильно разложившим фигуры, педагог предлагает обвести пальцем контур фигуры, найти и исправить ошибку.</a:t>
            </a:r>
            <a:endParaRPr lang="ru-RU" sz="2000" dirty="0"/>
          </a:p>
        </p:txBody>
      </p:sp>
    </p:spTree>
    <p:extLst>
      <p:ext uri="{BB962C8B-B14F-4D97-AF65-F5344CB8AC3E}">
        <p14:creationId xmlns:p14="http://schemas.microsoft.com/office/powerpoint/2010/main" val="31162692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Эркер">
  <a:themeElements>
    <a:clrScheme name="Эркер">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Эркер">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Эркер">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25</TotalTime>
  <Words>43</Words>
  <Application>Microsoft Office PowerPoint</Application>
  <PresentationFormat>Экран (4:3)</PresentationFormat>
  <Paragraphs>11</Paragraphs>
  <Slides>10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Эркер</vt:lpstr>
      <vt:lpstr>               Картотека  дидактических игр по ФЭМП       для детей 4-5 лет</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Картотека  дидактических игр по ФЭМП       для детей 4-5 лет</dc:title>
  <dc:creator>user</dc:creator>
  <cp:lastModifiedBy>user</cp:lastModifiedBy>
  <cp:revision>4</cp:revision>
  <dcterms:created xsi:type="dcterms:W3CDTF">2022-01-31T18:25:38Z</dcterms:created>
  <dcterms:modified xsi:type="dcterms:W3CDTF">2022-01-31T19:01:06Z</dcterms:modified>
</cp:coreProperties>
</file>