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Составила: Попова Г.Н.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560839" cy="3944729"/>
          </a:xfrm>
        </p:spPr>
        <p:txBody>
          <a:bodyPr/>
          <a:lstStyle/>
          <a:p>
            <a:r>
              <a:rPr lang="ru-RU" sz="4400" dirty="0" smtClean="0"/>
              <a:t>          Картотека дидактических игр </a:t>
            </a:r>
            <a:br>
              <a:rPr lang="ru-RU" sz="4400" dirty="0" smtClean="0"/>
            </a:br>
            <a:r>
              <a:rPr lang="ru-RU" sz="4400" dirty="0"/>
              <a:t> </a:t>
            </a:r>
            <a:r>
              <a:rPr lang="ru-RU" sz="4400" dirty="0" smtClean="0"/>
              <a:t>         по ФЭМП </a:t>
            </a:r>
            <a:br>
              <a:rPr lang="ru-RU" sz="4400" dirty="0" smtClean="0"/>
            </a:br>
            <a:r>
              <a:rPr lang="ru-RU" sz="4400" dirty="0" smtClean="0"/>
              <a:t>для детей 5-6 лет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61098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75608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Helvetica"/>
              </a:rPr>
              <a:t> </a:t>
            </a:r>
            <a:r>
              <a:rPr lang="ru-RU" b="1" dirty="0" smtClean="0">
                <a:solidFill>
                  <a:srgbClr val="333333"/>
                </a:solidFill>
                <a:latin typeface="Helvetica"/>
              </a:rPr>
              <a:t>                     </a:t>
            </a:r>
            <a:r>
              <a:rPr lang="ru-RU" sz="2000" b="1" dirty="0" smtClean="0">
                <a:solidFill>
                  <a:srgbClr val="333333"/>
                </a:solidFill>
                <a:latin typeface="Helvetica"/>
              </a:rPr>
              <a:t>«</a:t>
            </a:r>
            <a:r>
              <a:rPr lang="ru-RU" sz="2000" b="1" dirty="0">
                <a:solidFill>
                  <a:srgbClr val="333333"/>
                </a:solidFill>
                <a:latin typeface="Helvetica"/>
              </a:rPr>
              <a:t>Подбери игрушку»</a:t>
            </a:r>
            <a:r>
              <a:rPr lang="ru-RU" sz="2000" dirty="0">
                <a:solidFill>
                  <a:srgbClr val="333333"/>
                </a:solidFill>
                <a:latin typeface="Helvetica"/>
              </a:rPr>
              <a:t/>
            </a:r>
            <a:br>
              <a:rPr lang="ru-RU" sz="2000" dirty="0">
                <a:solidFill>
                  <a:srgbClr val="333333"/>
                </a:solidFill>
                <a:latin typeface="Helvetica"/>
              </a:rPr>
            </a:br>
            <a:r>
              <a:rPr lang="ru-RU" sz="2000" b="1" dirty="0">
                <a:solidFill>
                  <a:srgbClr val="333333"/>
                </a:solidFill>
                <a:latin typeface="Helvetica"/>
              </a:rPr>
              <a:t>Цель: </a:t>
            </a:r>
            <a:r>
              <a:rPr lang="ru-RU" sz="2000" dirty="0">
                <a:solidFill>
                  <a:srgbClr val="333333"/>
                </a:solidFill>
                <a:latin typeface="Helvetica"/>
              </a:rPr>
              <a:t>упражнять в счете предметов по названному числу и запоминании его учить находить равное количество игрушек.</a:t>
            </a:r>
            <a:br>
              <a:rPr lang="ru-RU" sz="2000" dirty="0">
                <a:solidFill>
                  <a:srgbClr val="333333"/>
                </a:solidFill>
                <a:latin typeface="Helvetica"/>
              </a:rPr>
            </a:br>
            <a:r>
              <a:rPr lang="ru-RU" sz="2000" b="1" dirty="0" smtClean="0">
                <a:solidFill>
                  <a:srgbClr val="333333"/>
                </a:solidFill>
                <a:latin typeface="Helvetica"/>
              </a:rPr>
              <a:t>Ход игры</a:t>
            </a:r>
            <a:r>
              <a:rPr lang="ru-RU" sz="2000" dirty="0" smtClean="0">
                <a:solidFill>
                  <a:srgbClr val="333333"/>
                </a:solidFill>
                <a:latin typeface="Helvetica"/>
              </a:rPr>
              <a:t>. </a:t>
            </a:r>
            <a:r>
              <a:rPr lang="ru-RU" sz="2000" dirty="0">
                <a:solidFill>
                  <a:srgbClr val="333333"/>
                </a:solidFill>
                <a:latin typeface="Helvetica"/>
              </a:rPr>
              <a:t>В. объясняет детям, что они будут учиться отсчитывать столько игрушек, сколько он скажет. По очереди вызывает детей и дает им задание принести определенное число игрушек и поставить на тот или иной стол. Другим детям поручает проверить, верно, ли выполнено задание, а для этого сосчитать игрушки, например: «Сережа, принеси 3 пирамидки и поставь на этот стол. Витя, проверь, сколько пирамидок принес Сережа». В результате на одном столе оказывается 2 игрушки, на втором-3, на третьем-4, на четвертом-5. Затем детям предлагается отсчитать определенное число игрушек и поставить на тот стол, где столько же таких игрушек, так, чтобы было видно, что их поровну. Выполнив задание, ребенок рассказывает, что сделал. Другой ребенок проверяет, верно ли выполнено задание.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59167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04664"/>
            <a:ext cx="77048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                                        </a:t>
            </a:r>
            <a:r>
              <a:rPr lang="ru-RU" b="1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«Назови соседа»</a:t>
            </a:r>
            <a:r>
              <a:rPr lang="ru-RU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</a:br>
            <a:r>
              <a:rPr lang="ru-RU" b="1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Цель:</a:t>
            </a:r>
            <a:r>
              <a:rPr lang="ru-RU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 Закрепить знание числового ряда 0 – 10.</a:t>
            </a:r>
            <a:br>
              <a:rPr lang="ru-RU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</a:br>
            <a:r>
              <a:rPr lang="ru-RU" b="1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Задачи: </a:t>
            </a:r>
            <a:r>
              <a:rPr lang="ru-RU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Учить узнавать и называть числа в пределах первого десятка. Правильно заполнять пропуски в числовом ряду в пределах первого десятка. Учить восстанавливать ряд чисел в прямом и обратном порядке. Развивать память, речь. Воспитывать коммуникативные качества, умение играть в паре. Воспитывать коммуникативные качества, умение играть в паре. Активизировать словарь за счет слов: «между», «справа», «слева», «перед», «после», «за».</a:t>
            </a:r>
            <a:br>
              <a:rPr lang="ru-RU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</a:br>
            <a:r>
              <a:rPr lang="ru-RU" b="1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Ход игры: </a:t>
            </a:r>
            <a:r>
              <a:rPr lang="ru-RU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1.Ребенок выбирает карточку с вагончиком, называет цифры, находит пропущенное число на маленькой карточке и закрывает пустое окошко. Использует слова: между, справа, слева, перед, после, за. 2. Игра в группе от 2 человек. Водящий показывает большую карточку и просит назвать пропущенное число. Например: «Какое число стоит между числами 4 и 6?», или « Какое число будет следующим в ряду 5, 6…?» Игроки выбирают нужную карточку и показывают ее водящему. Задание можно сделать более интересным внеся элемент соревнования. Кто быстрее покажет или назовет недостающее число?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837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268760"/>
            <a:ext cx="71287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  <a:latin typeface="Helvetica Neue"/>
              </a:rPr>
              <a:t>                   «</a:t>
            </a:r>
            <a:r>
              <a:rPr lang="ru-RU" sz="2000" b="1" dirty="0">
                <a:solidFill>
                  <a:srgbClr val="000000"/>
                </a:solidFill>
                <a:latin typeface="Helvetica Neue"/>
              </a:rPr>
              <a:t>Математическая путаница»</a:t>
            </a:r>
            <a:br>
              <a:rPr lang="ru-RU" sz="2000" b="1" dirty="0">
                <a:solidFill>
                  <a:srgbClr val="000000"/>
                </a:solidFill>
                <a:latin typeface="Helvetica Neue"/>
              </a:rPr>
            </a:br>
            <a:r>
              <a:rPr lang="ru-RU" sz="2000" b="1" dirty="0">
                <a:solidFill>
                  <a:srgbClr val="000000"/>
                </a:solidFill>
                <a:latin typeface="Helvetica Neue"/>
              </a:rPr>
              <a:t>Цель:</a:t>
            </a:r>
            <a:r>
              <a:rPr lang="ru-RU" sz="2000" dirty="0">
                <a:solidFill>
                  <a:srgbClr val="000000"/>
                </a:solidFill>
                <a:latin typeface="Helvetica Neue"/>
              </a:rPr>
              <a:t> Закрепить знания цифр. Развивать наблюдательность, внимание.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err="1">
                <a:solidFill>
                  <a:srgbClr val="000000"/>
                </a:solidFill>
                <a:latin typeface="Helvetica Neue"/>
              </a:rPr>
              <a:t>Задачи:</a:t>
            </a:r>
            <a:r>
              <a:rPr lang="ru-RU" sz="2000" dirty="0" err="1">
                <a:solidFill>
                  <a:srgbClr val="000000"/>
                </a:solidFill>
                <a:latin typeface="Helvetica Neue"/>
              </a:rPr>
              <a:t>Учить</a:t>
            </a:r>
            <a:r>
              <a:rPr lang="ru-RU" sz="2000" dirty="0">
                <a:solidFill>
                  <a:srgbClr val="000000"/>
                </a:solidFill>
                <a:latin typeface="Helvetica Neue"/>
              </a:rPr>
              <a:t> узнавать и называть числа в пределах первого десятка. Развивать внимание, память, речь.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>
                <a:solidFill>
                  <a:srgbClr val="000000"/>
                </a:solidFill>
                <a:latin typeface="Helvetica Neue"/>
              </a:rPr>
              <a:t>Ход игры:</a:t>
            </a:r>
            <a:r>
              <a:rPr lang="ru-RU" sz="2000" dirty="0">
                <a:solidFill>
                  <a:srgbClr val="000000"/>
                </a:solidFill>
                <a:latin typeface="Helvetica Neue"/>
              </a:rPr>
              <a:t> В игре «Путаница» цифры раскладывают на столе или выставляют на доске. В тот момент дети закрывают глаза, цифры меняют местами. Дети находят эти изменения и возвращают цифры на свои места. Ведущий комментирует действия детей.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61296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8719"/>
            <a:ext cx="79928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/>
                <a:ea typeface="Calibri"/>
              </a:rPr>
              <a:t>                                           </a:t>
            </a:r>
            <a:r>
              <a:rPr lang="ru-RU" b="1" dirty="0">
                <a:solidFill>
                  <a:srgbClr val="000000"/>
                </a:solidFill>
                <a:latin typeface="Arial"/>
                <a:ea typeface="Calibri"/>
              </a:rPr>
              <a:t> </a:t>
            </a:r>
            <a:r>
              <a:rPr lang="ru-RU" sz="2000" b="1" dirty="0">
                <a:solidFill>
                  <a:srgbClr val="000000"/>
                </a:solidFill>
                <a:latin typeface="Arial"/>
                <a:ea typeface="Calibri"/>
              </a:rPr>
              <a:t>«Считай не ошибись»</a:t>
            </a:r>
            <a:r>
              <a:rPr lang="ru-RU" sz="2000" dirty="0">
                <a:solidFill>
                  <a:srgbClr val="000000"/>
                </a:solidFill>
                <a:latin typeface="Arial"/>
                <a:ea typeface="Calibri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"/>
                <a:ea typeface="Calibri"/>
              </a:rPr>
            </a:br>
            <a:r>
              <a:rPr lang="ru-RU" sz="2000" b="1" dirty="0">
                <a:solidFill>
                  <a:srgbClr val="000000"/>
                </a:solidFill>
                <a:latin typeface="Arial"/>
                <a:ea typeface="Calibri"/>
              </a:rPr>
              <a:t>Цель: </a:t>
            </a:r>
            <a:r>
              <a:rPr lang="ru-RU" sz="2000" dirty="0">
                <a:solidFill>
                  <a:srgbClr val="000000"/>
                </a:solidFill>
                <a:latin typeface="Arial"/>
                <a:ea typeface="Calibri"/>
              </a:rPr>
              <a:t>Закреплять знания порядка следования чисел натурального ряда.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Calibri"/>
              </a:rPr>
            </a:br>
            <a:r>
              <a:rPr lang="ru-RU" sz="2000" b="1" dirty="0">
                <a:solidFill>
                  <a:srgbClr val="000000"/>
                </a:solidFill>
                <a:latin typeface="Arial"/>
                <a:ea typeface="Calibri"/>
              </a:rPr>
              <a:t>Задачи: </a:t>
            </a:r>
            <a:r>
              <a:rPr lang="ru-RU" sz="2000" dirty="0">
                <a:solidFill>
                  <a:srgbClr val="000000"/>
                </a:solidFill>
                <a:latin typeface="Arial"/>
                <a:ea typeface="Calibri"/>
              </a:rPr>
              <a:t>Упражнять в прямом и обратном счете.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Calibri"/>
              </a:rPr>
            </a:br>
            <a:r>
              <a:rPr lang="ru-RU" sz="2000" b="1" dirty="0">
                <a:solidFill>
                  <a:srgbClr val="000000"/>
                </a:solidFill>
                <a:latin typeface="Arial"/>
                <a:ea typeface="Calibri"/>
              </a:rPr>
              <a:t>Ход игры: </a:t>
            </a:r>
            <a:r>
              <a:rPr lang="ru-RU" sz="2000" dirty="0">
                <a:solidFill>
                  <a:srgbClr val="000000"/>
                </a:solidFill>
                <a:latin typeface="Arial"/>
                <a:ea typeface="Calibri"/>
              </a:rPr>
              <a:t>В игре используется мяч. Дети встают полукругом. Перед началом игры говорю, в каком порядке (прямом или обратном) буду считать. Затем бросаю мяч и называю число. Тот, кто поймал мяч, продолжает считать дальше, Игра проходит в быстром темпе, задания повторяются многократно, чтобы дать возможность как можно большему количеству детей принять в ней участие.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Calibri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  <a:ea typeface="Calibri"/>
              </a:rPr>
              <a:t>Такое разнообразие дидактических игр, упражнений, используемых на занятиях и в свободное время, помогает детям усвоить программный материал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6263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720"/>
            <a:ext cx="792088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Helvetica Neue"/>
              </a:rPr>
              <a:t> </a:t>
            </a:r>
            <a:r>
              <a:rPr lang="ru-RU" b="1" dirty="0" smtClean="0">
                <a:solidFill>
                  <a:srgbClr val="000000"/>
                </a:solidFill>
                <a:latin typeface="Helvetica Neue"/>
              </a:rPr>
              <a:t>                             «</a:t>
            </a:r>
            <a:r>
              <a:rPr lang="ru-RU" sz="2000" b="1" dirty="0" smtClean="0">
                <a:solidFill>
                  <a:srgbClr val="000000"/>
                </a:solidFill>
                <a:latin typeface="Helvetica Neue"/>
              </a:rPr>
              <a:t>Числовая </a:t>
            </a:r>
            <a:r>
              <a:rPr lang="ru-RU" sz="2000" b="1" dirty="0">
                <a:solidFill>
                  <a:srgbClr val="000000"/>
                </a:solidFill>
                <a:latin typeface="Helvetica Neue"/>
              </a:rPr>
              <a:t>лесенка»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>
                <a:solidFill>
                  <a:srgbClr val="000000"/>
                </a:solidFill>
                <a:latin typeface="Helvetica Neue"/>
              </a:rPr>
              <a:t>Цель: </a:t>
            </a:r>
            <a:r>
              <a:rPr lang="ru-RU" sz="2000" dirty="0">
                <a:solidFill>
                  <a:srgbClr val="000000"/>
                </a:solidFill>
                <a:latin typeface="Helvetica Neue"/>
              </a:rPr>
              <a:t>продолжать развивать у детей представление о последовательности чисел.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>
                <a:solidFill>
                  <a:srgbClr val="000000"/>
                </a:solidFill>
                <a:latin typeface="Helvetica Neue"/>
              </a:rPr>
              <a:t>Ход игры.</a:t>
            </a:r>
            <a:r>
              <a:rPr lang="ru-RU" sz="2000" dirty="0">
                <a:solidFill>
                  <a:srgbClr val="000000"/>
                </a:solidFill>
                <a:latin typeface="Helvetica Neue"/>
              </a:rPr>
              <a:t> Воспитатель, обращаясь к детям, говорит: «Вы научились хорошо считать. А знаете ли вы, в каком порядке идут числа? Посмотрите на числовую лесенку. Рассмотрите ее внимательно. Она вам подскажет, в каком порядке идут числа, какие числа больше, какие - меньше. Сколько ступенек у лесенки? Пересчитаем их по порядку. Я буду называть ряд, а вы называйте который он по счету? Какое самое число на числовой лесенке? Какие числа идут до него? Сколько кружков в пятом ряду? Какое число идет до 5?6 больше или меньше 5? 5 больше, какого числа? А какого числа оно меньше? Посмотрите, какое число идет до 3 и поле 3? 2 больше или меньше 3? А 4 больше или меньше 3? Сколько кружков в 9 ряду? Какое число идет до 9? Какое после 9? 8 больше или меньше 9? Почему?» и. т. д.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67479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200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Helvetica Neue"/>
              </a:rPr>
              <a:t> </a:t>
            </a:r>
            <a:r>
              <a:rPr lang="ru-RU" b="1" dirty="0" smtClean="0">
                <a:solidFill>
                  <a:srgbClr val="000000"/>
                </a:solidFill>
                <a:latin typeface="Helvetica Neue"/>
              </a:rPr>
              <a:t>                                            </a:t>
            </a:r>
            <a:r>
              <a:rPr lang="ru-RU" sz="2000" b="1" dirty="0" smtClean="0">
                <a:solidFill>
                  <a:srgbClr val="000000"/>
                </a:solidFill>
                <a:latin typeface="Helvetica Neue"/>
              </a:rPr>
              <a:t>«</a:t>
            </a:r>
            <a:r>
              <a:rPr lang="ru-RU" sz="2000" b="1" dirty="0">
                <a:solidFill>
                  <a:srgbClr val="000000"/>
                </a:solidFill>
                <a:latin typeface="Helvetica Neue"/>
              </a:rPr>
              <a:t>Убери число»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>
                <a:solidFill>
                  <a:srgbClr val="000000"/>
                </a:solidFill>
                <a:latin typeface="Helvetica Neue"/>
              </a:rPr>
              <a:t>Цель: </a:t>
            </a:r>
            <a:r>
              <a:rPr lang="ru-RU" sz="2000" dirty="0" smtClean="0">
                <a:solidFill>
                  <a:srgbClr val="000000"/>
                </a:solidFill>
                <a:latin typeface="Helvetica Neue"/>
              </a:rPr>
              <a:t>последовательность </a:t>
            </a:r>
            <a:r>
              <a:rPr lang="ru-RU" sz="2000" dirty="0">
                <a:solidFill>
                  <a:srgbClr val="000000"/>
                </a:solidFill>
                <a:latin typeface="Helvetica Neue"/>
              </a:rPr>
              <a:t>построения числового ряда – до 10.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>
                <a:solidFill>
                  <a:srgbClr val="000000"/>
                </a:solidFill>
                <a:latin typeface="Helvetica Neue"/>
              </a:rPr>
              <a:t>Ход игры:</a:t>
            </a:r>
            <a:r>
              <a:rPr lang="ru-RU" sz="2000" dirty="0">
                <a:solidFill>
                  <a:srgbClr val="000000"/>
                </a:solidFill>
                <a:latin typeface="Helvetica Neue"/>
              </a:rPr>
              <a:t> Выложить в ряд фишки с цифрами, соответствующие цифрам от 1 до 10. Ребенок переворачивает фишки, которые нужно </a:t>
            </a:r>
            <a:r>
              <a:rPr lang="ru-RU" sz="2000" dirty="0" smtClean="0">
                <a:solidFill>
                  <a:srgbClr val="000000"/>
                </a:solidFill>
                <a:latin typeface="Helvetica Neue"/>
              </a:rPr>
              <a:t>убрать. Я </a:t>
            </a:r>
            <a:r>
              <a:rPr lang="ru-RU" sz="2000" dirty="0">
                <a:solidFill>
                  <a:srgbClr val="000000"/>
                </a:solidFill>
                <a:latin typeface="Helvetica Neue"/>
              </a:rPr>
              <a:t>– число 3. Убери, пожалуйста, моих соседей</a:t>
            </a:r>
            <a:r>
              <a:rPr lang="ru-RU" sz="2000" dirty="0" smtClean="0">
                <a:solidFill>
                  <a:srgbClr val="000000"/>
                </a:solidFill>
                <a:latin typeface="Helvetica Neue"/>
              </a:rPr>
              <a:t>. Я </a:t>
            </a:r>
            <a:r>
              <a:rPr lang="ru-RU" sz="2000" dirty="0">
                <a:solidFill>
                  <a:srgbClr val="000000"/>
                </a:solidFill>
                <a:latin typeface="Helvetica Neue"/>
              </a:rPr>
              <a:t>– число 5. Убери число, которое больше меня на 2.Я – число 10. Убери 2 числа передо </a:t>
            </a:r>
            <a:r>
              <a:rPr lang="ru-RU" sz="2000" dirty="0" smtClean="0">
                <a:solidFill>
                  <a:srgbClr val="000000"/>
                </a:solidFill>
                <a:latin typeface="Helvetica Neue"/>
              </a:rPr>
              <a:t>мной. Я </a:t>
            </a:r>
            <a:r>
              <a:rPr lang="ru-RU" sz="2000" dirty="0">
                <a:solidFill>
                  <a:srgbClr val="000000"/>
                </a:solidFill>
                <a:latin typeface="Helvetica Neue"/>
              </a:rPr>
              <a:t>– число 6. Убери число, которое меньше меня на 1</a:t>
            </a:r>
            <a:r>
              <a:rPr lang="ru-RU" sz="2000" dirty="0" smtClean="0">
                <a:solidFill>
                  <a:srgbClr val="000000"/>
                </a:solidFill>
                <a:latin typeface="Helvetica Neue"/>
              </a:rPr>
              <a:t>. Я </a:t>
            </a:r>
            <a:r>
              <a:rPr lang="ru-RU" sz="2000" dirty="0">
                <a:solidFill>
                  <a:srgbClr val="000000"/>
                </a:solidFill>
                <a:latin typeface="Helvetica Neue"/>
              </a:rPr>
              <a:t>– число 1. Убери число, которое больше меня на </a:t>
            </a:r>
            <a:r>
              <a:rPr lang="ru-RU" sz="2000" dirty="0" smtClean="0">
                <a:solidFill>
                  <a:srgbClr val="000000"/>
                </a:solidFill>
                <a:latin typeface="Helvetica Neue"/>
              </a:rPr>
              <a:t>2  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Helvetica Neue"/>
              </a:rPr>
              <a:t>Развивать </a:t>
            </a:r>
            <a:r>
              <a:rPr lang="ru-RU" sz="2000" dirty="0">
                <a:solidFill>
                  <a:srgbClr val="000000"/>
                </a:solidFill>
                <a:latin typeface="Helvetica Neue"/>
              </a:rPr>
              <a:t>внимание, быстроту реакции и мышления, ловкость движений; совершенствовать навыки счета, закрепить обратный счет - от 10</a:t>
            </a:r>
            <a:r>
              <a:rPr lang="ru-RU" sz="2000" dirty="0" smtClean="0">
                <a:solidFill>
                  <a:srgbClr val="000000"/>
                </a:solidFill>
                <a:latin typeface="Helvetica Neue"/>
              </a:rPr>
              <a:t>,.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30410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81369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                                                 «</a:t>
            </a:r>
            <a:r>
              <a:rPr lang="ru-RU" sz="2000" b="1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Сколько»</a:t>
            </a:r>
            <a:r>
              <a:rPr lang="ru-RU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</a:br>
            <a:r>
              <a:rPr lang="ru-RU" sz="2000" b="1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Цель:</a:t>
            </a:r>
            <a:r>
              <a:rPr lang="ru-RU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 Развитие умения внимательно вслушиваться и различать тонкие звуковые нюансы.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</a:br>
            <a:r>
              <a:rPr lang="ru-RU" sz="2000" b="1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Задачи:</a:t>
            </a:r>
            <a:r>
              <a:rPr lang="ru-RU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 Упражнять детей в счете.</a:t>
            </a:r>
            <a:br>
              <a:rPr lang="ru-RU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</a:br>
            <a:r>
              <a:rPr lang="ru-RU" sz="2000" b="1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Ход игры:</a:t>
            </a:r>
            <a:r>
              <a:rPr lang="ru-RU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 На доске закрепляется 6-8 карточек с различным количеством предметов. Ведущий говорит: «Сейчас я загадаю загадку. Тот, кто ее отгадает, пересчитает предметы на карточке и покажет цифру. Слушайте загадку: сидит девица в темнице, а коса на улице». Играющие, догадавшиеся, что это морковь, пересчитывают, сколько морковок нарисовано на карточке, и показываю цифру 4. Вместо загадок можно давать описание предметов. Например: «Это животное ласковое и доброе. Оно не разговаривает, но хорошо знает свое имя, любит играть с мячом, клубком ниток, пьет молоко и живет вместе с людьми. Кто это? Сосчитайте сколько».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0134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340768"/>
            <a:ext cx="70567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  <a:latin typeface="Helvetica Neue"/>
              </a:rPr>
              <a:t>                       «</a:t>
            </a:r>
            <a:r>
              <a:rPr lang="ru-RU" sz="2000" b="1" dirty="0">
                <a:solidFill>
                  <a:srgbClr val="000000"/>
                </a:solidFill>
                <a:latin typeface="Helvetica Neue"/>
              </a:rPr>
              <a:t>Какой цифры не стало?»</a:t>
            </a:r>
            <a:br>
              <a:rPr lang="ru-RU" sz="2000" b="1" dirty="0">
                <a:solidFill>
                  <a:srgbClr val="000000"/>
                </a:solidFill>
                <a:latin typeface="Helvetica Neue"/>
              </a:rPr>
            </a:br>
            <a:r>
              <a:rPr lang="ru-RU" sz="2000" b="1" dirty="0">
                <a:solidFill>
                  <a:srgbClr val="000000"/>
                </a:solidFill>
                <a:latin typeface="Helvetica Neue"/>
              </a:rPr>
              <a:t>Цель: </a:t>
            </a:r>
            <a:r>
              <a:rPr lang="ru-RU" sz="2000" dirty="0">
                <a:solidFill>
                  <a:srgbClr val="000000"/>
                </a:solidFill>
                <a:latin typeface="Helvetica Neue"/>
              </a:rPr>
              <a:t>Развитие зрительного восприятия, произвольности внимания, памяти.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>
                <a:solidFill>
                  <a:srgbClr val="000000"/>
                </a:solidFill>
                <a:latin typeface="Helvetica Neue"/>
              </a:rPr>
              <a:t>Задачи: </a:t>
            </a:r>
            <a:r>
              <a:rPr lang="ru-RU" sz="2000" dirty="0">
                <a:solidFill>
                  <a:srgbClr val="000000"/>
                </a:solidFill>
                <a:latin typeface="Helvetica Neue"/>
              </a:rPr>
              <a:t>Развивать внимание, память.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>
                <a:solidFill>
                  <a:srgbClr val="000000"/>
                </a:solidFill>
                <a:latin typeface="Helvetica Neue"/>
              </a:rPr>
              <a:t>Ход игры:</a:t>
            </a:r>
            <a:r>
              <a:rPr lang="ru-RU" sz="2000" dirty="0">
                <a:solidFill>
                  <a:srgbClr val="000000"/>
                </a:solidFill>
                <a:latin typeface="Helvetica Neue"/>
              </a:rPr>
              <a:t> В игре «Какой цифры не стало?» также убираются одна-две цифры. Играющие не только замечают изменения, но и говорят, где какая цифра стоит и почему. Например, цифра пять сейчас стоит между цифрами 7 и 8 (или она исчезла). Это неверно. Ее место между цифрами 4 и 6, потому что число 5 больше 4 на один, 5 должна стоять после 4.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99421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889844"/>
            <a:ext cx="7200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latin typeface="Helvetica"/>
              </a:rPr>
              <a:t>                         </a:t>
            </a:r>
            <a:r>
              <a:rPr lang="ru-RU" b="1" dirty="0">
                <a:solidFill>
                  <a:srgbClr val="333333"/>
                </a:solidFill>
                <a:latin typeface="Helvetica"/>
              </a:rPr>
              <a:t> </a:t>
            </a:r>
            <a:r>
              <a:rPr lang="ru-RU" sz="2000" b="1" dirty="0">
                <a:solidFill>
                  <a:srgbClr val="333333"/>
                </a:solidFill>
                <a:latin typeface="Helvetica"/>
              </a:rPr>
              <a:t>«Сосчитай и назови»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>
                <a:solidFill>
                  <a:srgbClr val="333333"/>
                </a:solidFill>
                <a:latin typeface="Helvetica"/>
              </a:rPr>
              <a:t>Цель</a:t>
            </a:r>
            <a:r>
              <a:rPr lang="ru-RU" sz="2000" dirty="0">
                <a:solidFill>
                  <a:srgbClr val="333333"/>
                </a:solidFill>
                <a:latin typeface="Helvetica"/>
              </a:rPr>
              <a:t>: упражнять в счете на слух.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>
                <a:solidFill>
                  <a:srgbClr val="333333"/>
                </a:solidFill>
                <a:latin typeface="Helvetica"/>
              </a:rPr>
              <a:t>Ход игры</a:t>
            </a:r>
            <a:r>
              <a:rPr lang="ru-RU" sz="2000" dirty="0" smtClean="0">
                <a:solidFill>
                  <a:srgbClr val="333333"/>
                </a:solidFill>
                <a:latin typeface="Helvetica"/>
              </a:rPr>
              <a:t>. </a:t>
            </a:r>
            <a:r>
              <a:rPr lang="ru-RU" sz="2000" dirty="0">
                <a:solidFill>
                  <a:srgbClr val="333333"/>
                </a:solidFill>
                <a:latin typeface="Helvetica"/>
              </a:rPr>
              <a:t>В. предлагает детям считать на слух звуки. Он напоминает, что делать это надо, не пропуская ни одного звука и не забегая вперед («Внимательно слушайте, сколько раз ударит молоточек»). Извлекают (2-10) звуков. Всего дают 2-3 гадания. Далее В. объясняет новое задание: «Теперь считать звуки будем с закрытыми глазами. Когда сосчитаете звуки, откройте глаза, молча отсчитайте столько же игрушек и поставьте их в ряд». В. отстукивает от 2 до 10 раз. Дети выполняют задание. Отвечают на вопрос: «Сколько игрушек вы поставили и почему?»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2293980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</TotalTime>
  <Words>32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          Картотека дидактических игр            по ФЭМП  для детей 5-6 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дидактических игр            по ФЭМП  для детей 5-6 лет</dc:title>
  <dc:creator>user</dc:creator>
  <cp:lastModifiedBy>user</cp:lastModifiedBy>
  <cp:revision>3</cp:revision>
  <dcterms:created xsi:type="dcterms:W3CDTF">2022-01-31T18:25:38Z</dcterms:created>
  <dcterms:modified xsi:type="dcterms:W3CDTF">2022-01-31T19:25:05Z</dcterms:modified>
</cp:coreProperties>
</file>