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5"/>
  </p:notesMasterIdLst>
  <p:sldIdLst>
    <p:sldId id="345" r:id="rId2"/>
    <p:sldId id="308" r:id="rId3"/>
    <p:sldId id="305" r:id="rId4"/>
    <p:sldId id="312" r:id="rId5"/>
    <p:sldId id="346" r:id="rId6"/>
    <p:sldId id="347" r:id="rId7"/>
    <p:sldId id="350" r:id="rId8"/>
    <p:sldId id="348" r:id="rId9"/>
    <p:sldId id="269" r:id="rId10"/>
    <p:sldId id="276" r:id="rId11"/>
    <p:sldId id="355" r:id="rId12"/>
    <p:sldId id="340" r:id="rId13"/>
    <p:sldId id="351" r:id="rId14"/>
    <p:sldId id="349" r:id="rId15"/>
    <p:sldId id="352" r:id="rId16"/>
    <p:sldId id="353" r:id="rId17"/>
    <p:sldId id="360" r:id="rId18"/>
    <p:sldId id="361" r:id="rId19"/>
    <p:sldId id="362" r:id="rId20"/>
    <p:sldId id="354" r:id="rId21"/>
    <p:sldId id="265" r:id="rId22"/>
    <p:sldId id="343" r:id="rId23"/>
    <p:sldId id="325" r:id="rId24"/>
    <p:sldId id="344" r:id="rId25"/>
    <p:sldId id="316" r:id="rId26"/>
    <p:sldId id="317" r:id="rId27"/>
    <p:sldId id="327" r:id="rId28"/>
    <p:sldId id="356" r:id="rId29"/>
    <p:sldId id="357" r:id="rId30"/>
    <p:sldId id="358" r:id="rId31"/>
    <p:sldId id="359" r:id="rId32"/>
    <p:sldId id="335" r:id="rId33"/>
    <p:sldId id="33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Юлия" initials="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66"/>
    <a:srgbClr val="0000CC"/>
    <a:srgbClr val="02020E"/>
    <a:srgbClr val="FF3300"/>
    <a:srgbClr val="FF7C80"/>
    <a:srgbClr val="009900"/>
    <a:srgbClr val="FF6600"/>
    <a:srgbClr val="6633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3" autoAdjust="0"/>
  </p:normalViewPr>
  <p:slideViewPr>
    <p:cSldViewPr>
      <p:cViewPr>
        <p:scale>
          <a:sx n="77" d="100"/>
          <a:sy n="77" d="100"/>
        </p:scale>
        <p:origin x="-93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1365D-1DA7-4CFF-A22C-A2D5C5AF1B8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BA4CC-D466-4FBD-8C7B-DD60581719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5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aintools.ru/article/72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www.braintools.ru/article/648" TargetMode="External"/><Relationship Id="rId4" Type="http://schemas.openxmlformats.org/officeDocument/2006/relationships/hyperlink" Target="http://www.braintools.ru/article/4140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88832" cy="2664296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0000FF"/>
                </a:solidFill>
              </a:rPr>
              <a:t>Особенности</a:t>
            </a:r>
            <a:r>
              <a:rPr lang="ru-RU" sz="5400" b="1" dirty="0">
                <a:solidFill>
                  <a:srgbClr val="0000FF"/>
                </a:solidFill>
              </a:rPr>
              <a:t> </a:t>
            </a:r>
            <a:r>
              <a:rPr lang="ru-RU" sz="4900" b="1" dirty="0">
                <a:solidFill>
                  <a:srgbClr val="0000FF"/>
                </a:solidFill>
              </a:rPr>
              <a:t>использования мнемотехник</a:t>
            </a:r>
            <a:r>
              <a:rPr lang="ru-RU" sz="4900" dirty="0">
                <a:solidFill>
                  <a:srgbClr val="0000FF"/>
                </a:solidFill>
              </a:rPr>
              <a:t> </a:t>
            </a:r>
            <a:r>
              <a:rPr lang="en-US" sz="4900" dirty="0">
                <a:solidFill>
                  <a:srgbClr val="0000FF"/>
                </a:solidFill>
              </a:rPr>
              <a:t/>
            </a:r>
            <a:br>
              <a:rPr lang="en-US" sz="4900" dirty="0">
                <a:solidFill>
                  <a:srgbClr val="0000FF"/>
                </a:solidFill>
              </a:rPr>
            </a:br>
            <a:r>
              <a:rPr lang="ru-RU" sz="4900" b="1" dirty="0">
                <a:solidFill>
                  <a:srgbClr val="0000FF"/>
                </a:solidFill>
              </a:rPr>
              <a:t>на уроках английского языка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909946"/>
              </p:ext>
            </p:extLst>
          </p:nvPr>
        </p:nvGraphicFramePr>
        <p:xfrm>
          <a:off x="3059832" y="3429000"/>
          <a:ext cx="5554960" cy="30780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54960"/>
              </a:tblGrid>
              <a:tr h="3078013"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ru-RU" kern="0" dirty="0" smtClean="0"/>
                        <a:t>«Прежде всего следует тщательно упражнять   память  у  детей, потому  что упражнения памяти посредством </a:t>
                      </a:r>
                      <a:r>
                        <a:rPr lang="ru-RU" sz="2000" u="sng" kern="0" dirty="0" smtClean="0">
                          <a:solidFill>
                            <a:srgbClr val="FFFF66"/>
                          </a:solidFill>
                        </a:rPr>
                        <a:t>мнемоники</a:t>
                      </a:r>
                      <a:r>
                        <a:rPr lang="ru-RU" kern="0" dirty="0" smtClean="0"/>
                        <a:t> оказывают  большое  влияние  не  только на ученость,  но  и  на  все  дела   практической жизни, потому  что    </a:t>
                      </a:r>
                      <a:r>
                        <a:rPr lang="ru-RU" sz="2000" u="sng" kern="0" dirty="0" smtClean="0">
                          <a:solidFill>
                            <a:srgbClr val="FFFF66"/>
                          </a:solidFill>
                        </a:rPr>
                        <a:t>память о прошедшем делает нас умнее для будущего»</a:t>
                      </a:r>
                    </a:p>
                    <a:p>
                      <a:pPr marL="0" indent="0" algn="r">
                        <a:lnSpc>
                          <a:spcPct val="80000"/>
                        </a:lnSpc>
                        <a:spcBef>
                          <a:spcPct val="20000"/>
                        </a:spcBef>
                        <a:buNone/>
                        <a:defRPr/>
                      </a:pPr>
                      <a:r>
                        <a:rPr lang="ru-RU" kern="0" dirty="0" smtClean="0"/>
                        <a:t>                                             (Плутарх)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6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хлеб 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08652">
            <a:off x="637055" y="886718"/>
            <a:ext cx="3696780" cy="2460669"/>
          </a:xfrm>
          <a:prstGeom prst="rect">
            <a:avLst/>
          </a:prstGeom>
        </p:spPr>
      </p:pic>
      <p:pic>
        <p:nvPicPr>
          <p:cNvPr id="4" name="Содержимое 3" descr="Картинка-опора № 7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8533">
            <a:off x="5078921" y="2106150"/>
            <a:ext cx="3598194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4214818"/>
            <a:ext cx="5231432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err="1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Соу</a:t>
            </a:r>
            <a:r>
              <a:rPr lang="ru-RU" sz="3200" b="1" cap="none" spc="0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…соуса хочу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вкусный – проглочу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Этот соус недосолен.</a:t>
            </a:r>
          </a:p>
          <a:p>
            <a:pPr algn="ctr"/>
            <a:r>
              <a:rPr lang="en-US" sz="3200" b="1" u="sng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So-so</a:t>
            </a:r>
            <a:r>
              <a:rPr lang="ru-RU" sz="3200" b="1" u="sng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так себе</a:t>
            </a:r>
            <a:endParaRPr lang="en-US" sz="3200" b="1" u="sng" dirty="0" smtClean="0">
              <a:ln w="11430"/>
              <a:solidFill>
                <a:srgbClr val="250FC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642918"/>
            <a:ext cx="57387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u="sng" cap="none" spc="0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Хлеба</a:t>
            </a:r>
            <a:r>
              <a:rPr lang="ru-RU" sz="3600" b="1" cap="none" spc="0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нет – это </a:t>
            </a:r>
            <a:r>
              <a:rPr lang="ru-RU" sz="3600" b="1" u="sng" cap="none" spc="0" dirty="0" err="1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брэд</a:t>
            </a:r>
            <a:r>
              <a:rPr lang="ru-RU" sz="3600" b="1" cap="none" spc="0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 (</a:t>
            </a:r>
            <a:r>
              <a:rPr lang="en-US" sz="3600" b="1" cap="none" spc="0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bread)</a:t>
            </a:r>
            <a:endParaRPr lang="ru-RU" sz="3600" b="1" cap="none" spc="0" dirty="0">
              <a:ln w="11430"/>
              <a:solidFill>
                <a:srgbClr val="250FC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48546" y="716699"/>
            <a:ext cx="4224468" cy="31683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36401" y="503751"/>
            <a:ext cx="4031838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11359" y="2732345"/>
            <a:ext cx="488923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05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       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 Метод «Карта памяти»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781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3891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Визуализация мыслей </a:t>
            </a:r>
            <a:r>
              <a:rPr lang="ru-RU" dirty="0"/>
              <a:t>и идей учащихся по определенной теме в виде схемы.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	Subjects                                        Types of schools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Uniform                                               School rules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School actions                                       Classroom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812350" y="3953951"/>
            <a:ext cx="3199810" cy="822305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200" b="1" spc="0" dirty="0" smtClean="0">
                <a:ln/>
                <a:solidFill>
                  <a:srgbClr val="250FC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SCHOOL</a:t>
            </a:r>
            <a:endParaRPr lang="ru-RU" sz="3200" b="1" spc="0" dirty="0" smtClean="0">
              <a:ln/>
              <a:solidFill>
                <a:srgbClr val="250FC7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6" name="Прямая соединительная линия 5"/>
          <p:cNvCxnSpPr>
            <a:stCxn id="4" idx="1"/>
          </p:cNvCxnSpPr>
          <p:nvPr/>
        </p:nvCxnSpPr>
        <p:spPr>
          <a:xfrm flipH="1" flipV="1">
            <a:off x="2668335" y="3573017"/>
            <a:ext cx="612616" cy="501358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971600" y="3068960"/>
            <a:ext cx="504056" cy="2880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827584" y="3356992"/>
            <a:ext cx="648072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971600" y="3356992"/>
            <a:ext cx="504056" cy="466703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683568" y="4221088"/>
            <a:ext cx="540060" cy="14401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827584" y="4365103"/>
            <a:ext cx="396044" cy="411153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812350" y="4653136"/>
            <a:ext cx="463507" cy="64807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611560" y="5445224"/>
            <a:ext cx="360040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791580" y="5445224"/>
            <a:ext cx="180020" cy="50405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683568" y="4977172"/>
            <a:ext cx="288032" cy="46805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508104" y="3717032"/>
            <a:ext cx="504056" cy="357343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8244408" y="3068960"/>
            <a:ext cx="414046" cy="28803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424428" y="3590343"/>
            <a:ext cx="468052" cy="30536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8244408" y="4293095"/>
            <a:ext cx="414046" cy="277584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244408" y="4570679"/>
            <a:ext cx="648072" cy="82457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244408" y="4611907"/>
            <a:ext cx="414046" cy="36526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4" idx="5"/>
          </p:cNvCxnSpPr>
          <p:nvPr/>
        </p:nvCxnSpPr>
        <p:spPr>
          <a:xfrm>
            <a:off x="5543559" y="4655832"/>
            <a:ext cx="684625" cy="55536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956376" y="5445224"/>
            <a:ext cx="612068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7956376" y="5589240"/>
            <a:ext cx="468052" cy="36004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7956376" y="4977172"/>
            <a:ext cx="234026" cy="324036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68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 «Карта памяти»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Можно </a:t>
            </a:r>
            <a:r>
              <a:rPr lang="ru-RU" dirty="0"/>
              <a:t>использовать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smtClean="0"/>
              <a:t>при </a:t>
            </a:r>
            <a:r>
              <a:rPr lang="ru-RU" dirty="0"/>
              <a:t>систематизации , повторении материала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smtClean="0"/>
              <a:t>при </a:t>
            </a:r>
            <a:r>
              <a:rPr lang="ru-RU" dirty="0"/>
              <a:t>работе с текстом</a:t>
            </a:r>
          </a:p>
          <a:p>
            <a:pPr marL="0" indent="0">
              <a:buNone/>
            </a:pPr>
            <a:r>
              <a:rPr lang="ru-RU" dirty="0"/>
              <a:t>- при повторении в начале урока</a:t>
            </a:r>
          </a:p>
          <a:p>
            <a:pPr marL="0" indent="0">
              <a:buNone/>
            </a:pPr>
            <a:r>
              <a:rPr lang="ru-RU" dirty="0"/>
              <a:t>- при введении в тему</a:t>
            </a:r>
          </a:p>
          <a:p>
            <a:pPr marL="0" indent="0">
              <a:buNone/>
            </a:pPr>
            <a:r>
              <a:rPr lang="ru-RU" dirty="0"/>
              <a:t>- при сборе необходимого языкового материала</a:t>
            </a:r>
          </a:p>
        </p:txBody>
      </p:sp>
    </p:spTree>
    <p:extLst>
      <p:ext uri="{BB962C8B-B14F-4D97-AF65-F5344CB8AC3E}">
        <p14:creationId xmlns:p14="http://schemas.microsoft.com/office/powerpoint/2010/main" val="89349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</a:t>
            </a:r>
            <a:r>
              <a:rPr lang="en-US" dirty="0" smtClean="0"/>
              <a:t>Loci - </a:t>
            </a:r>
            <a:r>
              <a:rPr lang="ru-RU" dirty="0" smtClean="0"/>
              <a:t>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Использование этого метода подразумевает «привязывание» слов, которые нужно выучить, к определенным знаменательным местам, расположенным на протяжении того пути, по которому ученик ходит ежедневно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Установить </a:t>
            </a:r>
            <a:r>
              <a:rPr lang="ru-RU" dirty="0"/>
              <a:t>последовательность в перечислении мест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Представить </a:t>
            </a:r>
            <a:r>
              <a:rPr lang="ru-RU" dirty="0"/>
              <a:t>себе </a:t>
            </a:r>
            <a:r>
              <a:rPr lang="ru-RU" dirty="0" smtClean="0"/>
              <a:t>место и </a:t>
            </a:r>
            <a:r>
              <a:rPr lang="ru-RU" dirty="0"/>
              <a:t>связать с ним запоминающее слово.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Книжный шкаф, </a:t>
            </a:r>
            <a:r>
              <a:rPr lang="ru-RU" dirty="0"/>
              <a:t>запоминаемое слово - </a:t>
            </a:r>
            <a:r>
              <a:rPr lang="ru-RU" dirty="0" err="1"/>
              <a:t>book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51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en-US" dirty="0" smtClean="0"/>
              <a:t>Loci </a:t>
            </a:r>
            <a:r>
              <a:rPr lang="en-US" dirty="0"/>
              <a:t>- </a:t>
            </a:r>
            <a:r>
              <a:rPr lang="ru-RU" dirty="0"/>
              <a:t>метод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Использование </a:t>
            </a:r>
            <a:r>
              <a:rPr lang="ru-RU" dirty="0"/>
              <a:t>учеником записок или </a:t>
            </a:r>
            <a:r>
              <a:rPr lang="ru-RU" dirty="0" err="1"/>
              <a:t>стикеров</a:t>
            </a:r>
            <a:r>
              <a:rPr lang="ru-RU" dirty="0"/>
              <a:t> с написанными на них словами, подлежащими запоминанию.</a:t>
            </a:r>
          </a:p>
        </p:txBody>
      </p:sp>
    </p:spTree>
    <p:extLst>
      <p:ext uri="{BB962C8B-B14F-4D97-AF65-F5344CB8AC3E}">
        <p14:creationId xmlns:p14="http://schemas.microsoft.com/office/powerpoint/2010/main" val="260122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Прием </a:t>
            </a:r>
            <a:r>
              <a:rPr lang="ru-RU" dirty="0"/>
              <a:t>использования </a:t>
            </a:r>
            <a:r>
              <a:rPr lang="ru-RU" dirty="0" smtClean="0"/>
              <a:t>картотеки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Прочному закреплению в памяти слов, даже редко употребляющихся в речи, способствует правильно составленная картотека.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При </a:t>
            </a:r>
            <a:r>
              <a:rPr lang="ru-RU" dirty="0"/>
              <a:t>записывании слов на карточку используется </a:t>
            </a:r>
            <a:r>
              <a:rPr lang="ru-RU" dirty="0" smtClean="0"/>
              <a:t>дополнительный учебный </a:t>
            </a:r>
            <a:r>
              <a:rPr lang="ru-RU" dirty="0"/>
              <a:t>канал.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/>
              <a:t>Н</a:t>
            </a:r>
            <a:r>
              <a:rPr lang="ru-RU" dirty="0" smtClean="0"/>
              <a:t>акапливающиеся </a:t>
            </a:r>
            <a:r>
              <a:rPr lang="ru-RU" dirty="0"/>
              <a:t>карточки с выученными словами </a:t>
            </a:r>
            <a:r>
              <a:rPr lang="ru-RU" dirty="0" smtClean="0"/>
              <a:t>являются </a:t>
            </a:r>
            <a:r>
              <a:rPr lang="ru-RU" dirty="0"/>
              <a:t>наглядным свидетельством для ученика, показывающим, как далеко ученик продвинулся в изучении словарного состава </a:t>
            </a:r>
            <a:r>
              <a:rPr lang="ru-RU" dirty="0" smtClean="0"/>
              <a:t>иностранного </a:t>
            </a:r>
            <a:r>
              <a:rPr lang="ru-RU" dirty="0"/>
              <a:t>языка, а это </a:t>
            </a:r>
            <a:r>
              <a:rPr lang="ru-RU" dirty="0" smtClean="0">
                <a:solidFill>
                  <a:srgbClr val="0000FF"/>
                </a:solidFill>
              </a:rPr>
              <a:t>повышает мотивацию.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50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537264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017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457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86604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16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928670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69850" prst="artDeco"/>
              <a:bevelB w="1905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800" b="1" dirty="0" smtClean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47251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601541"/>
            <a:ext cx="705678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353535"/>
              </a:buClr>
              <a:buFont typeface="Wingdings 3" charset="2"/>
              <a:buChar char="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от греческого </a:t>
            </a:r>
            <a:r>
              <a:rPr lang="ru-RU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mnemonikon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 — искусство 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hlinkClick r:id="rId3" tooltip="Смысл запоминания"/>
              </a:rPr>
              <a:t>запоминания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,</a:t>
            </a:r>
          </a:p>
          <a:p>
            <a:pPr lvl="0" defTabSz="457200">
              <a:spcBef>
                <a:spcPts val="1000"/>
              </a:spcBef>
              <a:buClr>
                <a:srgbClr val="353535"/>
              </a:buClr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 означает совокупность приемов и способов,</a:t>
            </a:r>
          </a:p>
          <a:p>
            <a:pPr lvl="0" defTabSz="457200">
              <a:spcBef>
                <a:spcPts val="1000"/>
              </a:spcBef>
              <a:buClr>
                <a:srgbClr val="353535"/>
              </a:buClr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 облегчающих запоминание и увеличивающих объем 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hlinkClick r:id="rId4" tooltip="Так что же такое “память”?"/>
              </a:rPr>
              <a:t>памяти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 </a:t>
            </a:r>
          </a:p>
          <a:p>
            <a:pPr lvl="0" defTabSz="457200">
              <a:spcBef>
                <a:spcPts val="1000"/>
              </a:spcBef>
              <a:buClr>
                <a:srgbClr val="353535"/>
              </a:buClr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  путем образования искусственных ассоциаций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.</a:t>
            </a:r>
          </a:p>
          <a:p>
            <a:pPr lvl="0" defTabSz="457200">
              <a:spcBef>
                <a:spcPts val="1000"/>
              </a:spcBef>
              <a:buClr>
                <a:srgbClr val="353535"/>
              </a:buClr>
            </a:pPr>
            <a:endParaRPr lang="ru-RU" b="1" dirty="0">
              <a:ln w="11430"/>
              <a:solidFill>
                <a:prstClr val="black">
                  <a:lumMod val="75000"/>
                  <a:lumOff val="25000"/>
                </a:prst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/>
            </a:endParaRPr>
          </a:p>
          <a:p>
            <a:pPr lvl="0" defTabSz="457200">
              <a:spcBef>
                <a:spcPts val="1000"/>
              </a:spcBef>
              <a:buClr>
                <a:srgbClr val="353535"/>
              </a:buClr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 совокупность 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специальных 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приёмов и способов, </a:t>
            </a:r>
          </a:p>
          <a:p>
            <a:pPr algn="ctr"/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облегчающих запоминание нужной информации </a:t>
            </a:r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увеличивающих объём памяти </a:t>
            </a:r>
          </a:p>
          <a:p>
            <a:pPr algn="ctr"/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путём 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образования ассоциаций (связей) </a:t>
            </a:r>
            <a:endParaRPr lang="en-US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 defTabSz="457200">
              <a:spcBef>
                <a:spcPts val="1000"/>
              </a:spcBef>
              <a:buClr>
                <a:srgbClr val="353535"/>
              </a:buClr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40466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31B4E6">
                    <a:lumMod val="75000"/>
                  </a:srgbClr>
                </a:solidFill>
                <a:latin typeface="Century Gothic"/>
                <a:ea typeface="+mj-ea"/>
                <a:cs typeface="+mj-cs"/>
                <a:hlinkClick r:id="rId5" tooltip="Многоликая мнемотехника"/>
              </a:rPr>
              <a:t>МНЕМОТЕХНИКА</a:t>
            </a:r>
            <a:r>
              <a:rPr lang="ru-RU" sz="3600" b="1" dirty="0">
                <a:solidFill>
                  <a:srgbClr val="31B4E6">
                    <a:lumMod val="75000"/>
                  </a:srgbClr>
                </a:solidFill>
                <a:latin typeface="Century Gothic"/>
                <a:ea typeface="+mj-ea"/>
                <a:cs typeface="+mj-cs"/>
              </a:rPr>
              <a:t> (</a:t>
            </a:r>
            <a:r>
              <a:rPr lang="ru-RU" sz="3600" b="1" dirty="0" smtClean="0">
                <a:solidFill>
                  <a:srgbClr val="31B4E6">
                    <a:lumMod val="75000"/>
                  </a:srgbClr>
                </a:solidFill>
                <a:latin typeface="Century Gothic"/>
                <a:ea typeface="+mj-ea"/>
                <a:cs typeface="+mj-cs"/>
              </a:rPr>
              <a:t>или мнемоника</a:t>
            </a:r>
            <a:r>
              <a:rPr lang="ru-RU" sz="3600" b="1" dirty="0">
                <a:solidFill>
                  <a:srgbClr val="31B4E6">
                    <a:lumMod val="75000"/>
                  </a:srgbClr>
                </a:solidFill>
                <a:latin typeface="Century Gothic"/>
                <a:ea typeface="+mj-ea"/>
                <a:cs typeface="+mj-cs"/>
              </a:rPr>
              <a:t>) –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0047" y="3933056"/>
            <a:ext cx="2183625" cy="24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704088"/>
            <a:ext cx="6563072" cy="204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Сшила я рукой умелою</a:t>
            </a:r>
          </a:p>
          <a:p>
            <a:pPr marL="0" indent="0">
              <a:buNone/>
            </a:pPr>
            <a:r>
              <a:rPr lang="ru-RU" dirty="0"/>
              <a:t>Платье жёлтенькое — </a:t>
            </a:r>
            <a:r>
              <a:rPr lang="ru-RU" dirty="0" err="1"/>
              <a:t>yellow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Цвет на солнечный похож,</a:t>
            </a:r>
          </a:p>
          <a:p>
            <a:pPr marL="0" indent="0">
              <a:buNone/>
            </a:pPr>
            <a:r>
              <a:rPr lang="ru-RU" dirty="0"/>
              <a:t>До чего же он хорош!</a:t>
            </a:r>
          </a:p>
          <a:p>
            <a:pPr marL="0" indent="0">
              <a:buNone/>
            </a:pPr>
            <a:r>
              <a:rPr lang="ru-RU" dirty="0"/>
              <a:t>В английском городке - a </a:t>
            </a:r>
            <a:r>
              <a:rPr lang="ru-RU" dirty="0" err="1"/>
              <a:t>town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Жил сладкоежка — мистер </a:t>
            </a:r>
            <a:r>
              <a:rPr lang="ru-RU" dirty="0" err="1"/>
              <a:t>Brown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Любил коричневый он цвет -</a:t>
            </a:r>
          </a:p>
          <a:p>
            <a:pPr marL="0" indent="0">
              <a:buNone/>
            </a:pPr>
            <a:r>
              <a:rPr lang="ru-RU" dirty="0"/>
              <a:t>Цвет шоколада и конфет.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Имя обезьянки</a:t>
            </a:r>
          </a:p>
          <a:p>
            <a:pPr marL="0" indent="0">
              <a:buNone/>
            </a:pPr>
            <a:r>
              <a:rPr lang="ru-RU" dirty="0"/>
              <a:t>По-английски — </a:t>
            </a:r>
            <a:r>
              <a:rPr lang="ru-RU" dirty="0" err="1"/>
              <a:t>monkey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А лягушка скок-поскок,</a:t>
            </a:r>
          </a:p>
          <a:p>
            <a:pPr marL="0" indent="0">
              <a:buNone/>
            </a:pPr>
            <a:r>
              <a:rPr lang="ru-RU" dirty="0"/>
              <a:t>Называется a </a:t>
            </a:r>
            <a:r>
              <a:rPr lang="ru-RU" dirty="0" err="1"/>
              <a:t>frog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41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5643578"/>
            <a:ext cx="5000660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name is …</a:t>
            </a:r>
            <a:endParaRPr lang="ru-RU" sz="54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Картинка-опора № 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214290"/>
            <a:ext cx="4678350" cy="53578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Стих-to-b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336" y="2017617"/>
            <a:ext cx="7577328" cy="422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07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-опора №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14612" y="0"/>
            <a:ext cx="5190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morning!</a:t>
            </a:r>
            <a:endParaRPr lang="ru-RU" sz="54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Мой гудок гудит-гудит</a:t>
            </a:r>
          </a:p>
          <a:p>
            <a:r>
              <a:rPr lang="ru-RU" dirty="0"/>
              <a:t>«С добрым утром!»- говорит!</a:t>
            </a:r>
          </a:p>
          <a:p>
            <a:r>
              <a:rPr lang="ru-RU" dirty="0"/>
              <a:t>«Не проспи свой поезд, </a:t>
            </a:r>
            <a:r>
              <a:rPr lang="ru-RU" dirty="0" err="1"/>
              <a:t>Монин</a:t>
            </a:r>
            <a:r>
              <a:rPr lang="ru-RU" dirty="0"/>
              <a:t>!»</a:t>
            </a:r>
          </a:p>
          <a:p>
            <a:r>
              <a:rPr lang="ru-RU" dirty="0"/>
              <a:t>Получается “</a:t>
            </a:r>
            <a:r>
              <a:rPr lang="en-US" dirty="0"/>
              <a:t>Good morning</a:t>
            </a:r>
            <a:r>
              <a:rPr lang="ru-RU" dirty="0"/>
              <a:t>!”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37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E9A19A729E6C4C4E90C6A2664652B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429024" cy="5143536"/>
          </a:xfrm>
          <a:prstGeom prst="rect">
            <a:avLst/>
          </a:prstGeom>
        </p:spPr>
      </p:pic>
      <p:pic>
        <p:nvPicPr>
          <p:cNvPr id="9" name="Рисунок 8" descr="d68424f6b4a36a4c8e561a853a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642918"/>
            <a:ext cx="3571899" cy="288813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857620" y="5286388"/>
            <a:ext cx="276280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skate</a:t>
            </a:r>
            <a:endParaRPr lang="ru-RU" sz="80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Рисунок 12" descr="i 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5357826"/>
            <a:ext cx="2500330" cy="129774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428860" y="5643578"/>
            <a:ext cx="64294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" name="Рисунок 15" descr="960d40ca3ef8ccc6a108eb247869bde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4357694"/>
            <a:ext cx="2000264" cy="2000264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071670" y="142852"/>
            <a:ext cx="1857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Кейт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428604"/>
            <a:ext cx="367440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r>
              <a:rPr lang="en-US" sz="66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iathlon</a:t>
            </a:r>
            <a:endParaRPr lang="ru-RU" sz="66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biatl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428868"/>
            <a:ext cx="2497017" cy="3381377"/>
          </a:xfrm>
          <a:prstGeom prst="rect">
            <a:avLst/>
          </a:prstGeom>
        </p:spPr>
      </p:pic>
      <p:pic>
        <p:nvPicPr>
          <p:cNvPr id="6" name="Рисунок 5" descr="cache_885210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8925" y="214290"/>
            <a:ext cx="2505075" cy="3333750"/>
          </a:xfrm>
          <a:prstGeom prst="rect">
            <a:avLst/>
          </a:prstGeom>
        </p:spPr>
      </p:pic>
      <p:pic>
        <p:nvPicPr>
          <p:cNvPr id="7" name="Рисунок 6" descr="f_4b8b088d6ac7c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3857628"/>
            <a:ext cx="3497170" cy="2486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2643182"/>
            <a:ext cx="7858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endParaRPr lang="ru-RU" sz="96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 flipH="1" flipV="1">
            <a:off x="1535885" y="1393017"/>
            <a:ext cx="1000132" cy="78581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i (1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642918"/>
            <a:ext cx="1285884" cy="66741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86116" y="285728"/>
            <a:ext cx="104387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ski</a:t>
            </a:r>
            <a:endParaRPr lang="ru-RU" sz="48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1643050"/>
            <a:ext cx="6429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Ту</a:t>
            </a:r>
            <a:endParaRPr lang="ru-RU" sz="2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1142984"/>
            <a:ext cx="14737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skate</a:t>
            </a:r>
            <a:endParaRPr lang="ru-RU" sz="40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" name="Рисунок 19" descr="i (1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1357298"/>
            <a:ext cx="1238735" cy="642942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500298" y="714356"/>
            <a:ext cx="6429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Ту</a:t>
            </a:r>
            <a:endParaRPr lang="ru-RU" sz="2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28992" y="1428736"/>
            <a:ext cx="6429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Ту</a:t>
            </a:r>
            <a:endParaRPr lang="ru-RU" sz="2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" name="Рисунок 27" descr="ski_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0"/>
            <a:ext cx="857256" cy="1096491"/>
          </a:xfrm>
          <a:prstGeom prst="rect">
            <a:avLst/>
          </a:prstGeom>
        </p:spPr>
      </p:pic>
      <p:pic>
        <p:nvPicPr>
          <p:cNvPr id="34" name="Рисунок 33" descr="olympischen-winterspiele-2018-finden-suedkorea-statt_5395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928670"/>
            <a:ext cx="857236" cy="962962"/>
          </a:xfrm>
          <a:prstGeom prst="rect">
            <a:avLst/>
          </a:prstGeom>
        </p:spPr>
      </p:pic>
      <p:cxnSp>
        <p:nvCxnSpPr>
          <p:cNvPr id="36" name="Прямая со стрелкой 35"/>
          <p:cNvCxnSpPr/>
          <p:nvPr/>
        </p:nvCxnSpPr>
        <p:spPr>
          <a:xfrm>
            <a:off x="2285984" y="3303914"/>
            <a:ext cx="1143008" cy="53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3357554" y="3143248"/>
            <a:ext cx="278608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Ski jumping</a:t>
            </a:r>
            <a:endParaRPr lang="ru-RU" sz="32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9" name="Рисунок 38" descr="item_507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3143248"/>
            <a:ext cx="1201556" cy="785818"/>
          </a:xfrm>
          <a:prstGeom prst="rect">
            <a:avLst/>
          </a:prstGeom>
        </p:spPr>
      </p:pic>
      <p:cxnSp>
        <p:nvCxnSpPr>
          <p:cNvPr id="41" name="Прямая со стрелкой 40"/>
          <p:cNvCxnSpPr/>
          <p:nvPr/>
        </p:nvCxnSpPr>
        <p:spPr>
          <a:xfrm>
            <a:off x="2428860" y="3857628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500430" y="4071942"/>
            <a:ext cx="178595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Curling</a:t>
            </a:r>
            <a:endParaRPr lang="ru-RU" sz="32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3" name="Рисунок 42" descr="curling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4071942"/>
            <a:ext cx="1143008" cy="894528"/>
          </a:xfrm>
          <a:prstGeom prst="rect">
            <a:avLst/>
          </a:prstGeom>
        </p:spPr>
      </p:pic>
      <p:cxnSp>
        <p:nvCxnSpPr>
          <p:cNvPr id="49" name="Прямая со стрелкой 48"/>
          <p:cNvCxnSpPr/>
          <p:nvPr/>
        </p:nvCxnSpPr>
        <p:spPr>
          <a:xfrm rot="5400000">
            <a:off x="1214414" y="464344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642910" y="5072074"/>
            <a:ext cx="16317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Hockey</a:t>
            </a:r>
            <a:endParaRPr lang="ru-RU" sz="32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" name="Рисунок 60" descr="q5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5643578"/>
            <a:ext cx="946871" cy="1000132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flipV="1">
            <a:off x="2214546" y="1785926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25153" y="3182214"/>
            <a:ext cx="1267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l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ike 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4849216" cy="36369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60606" y="664129"/>
            <a:ext cx="4379979" cy="3284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537520"/>
            <a:ext cx="4716016" cy="353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1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60548" y="635362"/>
            <a:ext cx="4896543" cy="36724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37566" y="581356"/>
            <a:ext cx="4464496" cy="33483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88779" y="3084034"/>
            <a:ext cx="4344483" cy="325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1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51825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85918" y="642918"/>
            <a:ext cx="7715273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0000FF"/>
                </a:solidFill>
              </a:rPr>
              <a:t>развивать ассоциативную память, воображение; 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0000FF"/>
                </a:solidFill>
              </a:rPr>
              <a:t>упражнять в создании образов и нахождении ассоциаций; 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0000FF"/>
                </a:solidFill>
              </a:rPr>
              <a:t>стимулировать творческую активность.</a:t>
            </a:r>
            <a:endParaRPr lang="ru-RU" sz="4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60" y="116632"/>
            <a:ext cx="4439477" cy="33296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507" y="3140968"/>
            <a:ext cx="422446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6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3528392" cy="26462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501008"/>
            <a:ext cx="3300875" cy="24756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48472" y="1246625"/>
            <a:ext cx="5436096" cy="40770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110" y="3255293"/>
            <a:ext cx="4427668" cy="350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1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86604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1428736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69850" prst="artDeco"/>
              <a:bevelB w="1905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</a:rPr>
              <a:t>Особенности использования мнемотехник</a:t>
            </a:r>
            <a:r>
              <a:rPr lang="ru-RU" sz="4800" dirty="0" smtClean="0">
                <a:solidFill>
                  <a:srgbClr val="0000FF"/>
                </a:solidFill>
              </a:rPr>
              <a:t> </a:t>
            </a:r>
            <a:endParaRPr lang="en-US" sz="4800" dirty="0" smtClean="0">
              <a:solidFill>
                <a:srgbClr val="0000FF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0000FF"/>
                </a:solidFill>
              </a:rPr>
              <a:t>на уроках английского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57166"/>
            <a:ext cx="85021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Благодарю за внимание!</a:t>
            </a:r>
            <a:endParaRPr lang="ru-RU" sz="5400" b="1" cap="none" spc="0" dirty="0">
              <a:ln w="11430"/>
              <a:solidFill>
                <a:srgbClr val="250FC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1658" y="2714620"/>
            <a:ext cx="729026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Творческих успехов,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коллеги!</a:t>
            </a:r>
            <a:endParaRPr lang="ru-RU" sz="5400" b="1" cap="none" spc="0" dirty="0">
              <a:ln w="11430"/>
              <a:solidFill>
                <a:srgbClr val="250FC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цветок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88" y="3866558"/>
            <a:ext cx="2405066" cy="285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142984"/>
            <a:ext cx="878687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«Ребенок мыслит образами» </a:t>
            </a:r>
            <a:endParaRPr lang="ru-RU" sz="6600" b="1" cap="none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4000504"/>
            <a:ext cx="5416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К.Д. Ушинский</a:t>
            </a:r>
            <a:endParaRPr lang="ru-RU" sz="5400" b="1" cap="none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Picture 2" descr="C:\Users\Tanya\Desktop\Мнемотехника\Happy child girl in glasses reading books in librar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364"/>
            <a:ext cx="9144000" cy="683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3869" y="4509120"/>
            <a:ext cx="7089906" cy="2232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dirty="0">
                <a:solidFill>
                  <a:prstClr val="black"/>
                </a:solidFill>
                <a:latin typeface="Century Gothic"/>
              </a:rPr>
              <a:t>Инструментом запоминания в мнемотехнике являются </a:t>
            </a:r>
            <a:r>
              <a:rPr lang="ru-RU" sz="2000" b="1" dirty="0">
                <a:solidFill>
                  <a:prstClr val="black"/>
                </a:solidFill>
                <a:latin typeface="Century Gothic"/>
              </a:rPr>
              <a:t>образы. </a:t>
            </a:r>
            <a:r>
              <a:rPr lang="ru-RU" sz="2000" dirty="0">
                <a:solidFill>
                  <a:prstClr val="black"/>
                </a:solidFill>
                <a:latin typeface="Century Gothic"/>
              </a:rPr>
              <a:t>Любые запоминаемые сведения кодируются на язык мозга. </a:t>
            </a: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Century Gothic"/>
              </a:rPr>
              <a:t>Язык мозга — это зрительные образы. Чтобы связи между образами хорошо запоминались, образы должны быть удобными для запоминания</a:t>
            </a:r>
            <a:endParaRPr lang="ru-RU" dirty="0"/>
          </a:p>
        </p:txBody>
      </p:sp>
      <p:pic>
        <p:nvPicPr>
          <p:cNvPr id="7" name="Picture 5" descr="C:\Users\Tanya\Desktop\Мнемотехника\mainimage-nov-vid-dlboka-mozchna-stimulaciya-shche-lekuva-bez-operaciy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60127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48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Основные мнемотехнические     приемы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507288" cy="44797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Метод звуковых или фонетических ассоциаций (</a:t>
            </a:r>
            <a:r>
              <a:rPr lang="en-US" dirty="0" smtClean="0"/>
              <a:t>keyword method)</a:t>
            </a:r>
          </a:p>
          <a:p>
            <a:pPr marL="0" indent="0">
              <a:buNone/>
            </a:pPr>
            <a:r>
              <a:rPr lang="ru-RU" dirty="0" smtClean="0"/>
              <a:t>Метод «Карта памяти» (</a:t>
            </a:r>
            <a:r>
              <a:rPr lang="en-US" dirty="0" smtClean="0"/>
              <a:t>mind-map method)</a:t>
            </a:r>
          </a:p>
          <a:p>
            <a:pPr marL="0" indent="0">
              <a:buNone/>
            </a:pPr>
            <a:r>
              <a:rPr lang="en-US" dirty="0" smtClean="0"/>
              <a:t>Loci </a:t>
            </a:r>
            <a:r>
              <a:rPr lang="ru-RU" dirty="0" smtClean="0"/>
              <a:t>– метод</a:t>
            </a:r>
          </a:p>
          <a:p>
            <a:pPr marL="0" indent="0">
              <a:buNone/>
            </a:pPr>
            <a:r>
              <a:rPr lang="ru-RU" dirty="0" smtClean="0"/>
              <a:t>Прием использования картотеки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       Метод </a:t>
            </a:r>
            <a:r>
              <a:rPr lang="ru-RU" sz="4000" dirty="0"/>
              <a:t>звуковых или </a:t>
            </a:r>
            <a:r>
              <a:rPr lang="ru-RU" sz="4000" dirty="0" smtClean="0"/>
              <a:t>     фонетических </a:t>
            </a:r>
            <a:r>
              <a:rPr lang="ru-RU" sz="4000" dirty="0"/>
              <a:t>ассоциаций (</a:t>
            </a:r>
            <a:r>
              <a:rPr lang="ru-RU" sz="4000" dirty="0" err="1"/>
              <a:t>keyword</a:t>
            </a:r>
            <a:r>
              <a:rPr lang="ru-RU" sz="4000" dirty="0"/>
              <a:t> </a:t>
            </a:r>
            <a:r>
              <a:rPr lang="ru-RU" sz="4000" dirty="0" err="1"/>
              <a:t>method</a:t>
            </a:r>
            <a:r>
              <a:rPr lang="ru-RU" sz="4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4029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428768"/>
          </a:xfrm>
        </p:spPr>
        <p:txBody>
          <a:bodyPr>
            <a:noAutofit/>
          </a:bodyPr>
          <a:lstStyle/>
          <a:p>
            <a:r>
              <a:rPr lang="ru-RU" sz="4000" dirty="0"/>
              <a:t>Метод звуковых или фонетических ассоциаций (</a:t>
            </a:r>
            <a:r>
              <a:rPr lang="ru-RU" sz="4000" dirty="0" err="1"/>
              <a:t>keyword</a:t>
            </a:r>
            <a:r>
              <a:rPr lang="ru-RU" sz="4000" dirty="0"/>
              <a:t> </a:t>
            </a:r>
            <a:r>
              <a:rPr lang="ru-RU" sz="4000" dirty="0" err="1"/>
              <a:t>method</a:t>
            </a:r>
            <a:r>
              <a:rPr lang="ru-RU" sz="4000" dirty="0" smtClean="0"/>
              <a:t>)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Подбор </a:t>
            </a:r>
            <a:r>
              <a:rPr lang="ru-RU" dirty="0"/>
              <a:t>созвучных слов к запоминаемому иностранному слову из родного языка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dirty="0" err="1">
                <a:solidFill>
                  <a:srgbClr val="FF0000"/>
                </a:solidFill>
              </a:rPr>
              <a:t>slееp</a:t>
            </a:r>
            <a:r>
              <a:rPr lang="ru-RU" sz="2800" dirty="0"/>
              <a:t> (спать): когда мы хотим </a:t>
            </a:r>
            <a:r>
              <a:rPr lang="ru-RU" sz="2800" dirty="0">
                <a:solidFill>
                  <a:srgbClr val="FF0000"/>
                </a:solidFill>
              </a:rPr>
              <a:t>спать</a:t>
            </a:r>
            <a:r>
              <a:rPr lang="ru-RU" sz="2800" dirty="0"/>
              <a:t>, наши глаза </a:t>
            </a:r>
            <a:r>
              <a:rPr lang="ru-RU" sz="2800" dirty="0">
                <a:solidFill>
                  <a:srgbClr val="FF0000"/>
                </a:solidFill>
              </a:rPr>
              <a:t>слип</a:t>
            </a:r>
            <a:r>
              <a:rPr lang="ru-RU" sz="2800" dirty="0"/>
              <a:t>аются;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a </a:t>
            </a:r>
            <a:r>
              <a:rPr lang="ru-RU" sz="2800" dirty="0" err="1">
                <a:solidFill>
                  <a:srgbClr val="FF0000"/>
                </a:solidFill>
              </a:rPr>
              <a:t>puddle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(лужа): все мы в детстве </a:t>
            </a:r>
            <a:r>
              <a:rPr lang="ru-RU" sz="2800" dirty="0">
                <a:solidFill>
                  <a:srgbClr val="FF0000"/>
                </a:solidFill>
              </a:rPr>
              <a:t>падал</a:t>
            </a:r>
            <a:r>
              <a:rPr lang="ru-RU" sz="2800" dirty="0"/>
              <a:t>и в лужу;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a </a:t>
            </a:r>
            <a:r>
              <a:rPr lang="ru-RU" sz="2800" dirty="0" err="1">
                <a:solidFill>
                  <a:srgbClr val="FF0000"/>
                </a:solidFill>
              </a:rPr>
              <a:t>book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(книга): в каждой </a:t>
            </a:r>
            <a:r>
              <a:rPr lang="ru-RU" sz="2800" dirty="0">
                <a:solidFill>
                  <a:srgbClr val="FF0000"/>
                </a:solidFill>
              </a:rPr>
              <a:t>книге</a:t>
            </a:r>
            <a:r>
              <a:rPr lang="ru-RU" sz="2800" dirty="0"/>
              <a:t> есть </a:t>
            </a:r>
            <a:r>
              <a:rPr lang="ru-RU" sz="2800" dirty="0" smtClean="0">
                <a:solidFill>
                  <a:srgbClr val="FF0000"/>
                </a:solidFill>
              </a:rPr>
              <a:t>бук</a:t>
            </a:r>
            <a:r>
              <a:rPr lang="ru-RU" sz="2800" dirty="0" smtClean="0"/>
              <a:t>вы</a:t>
            </a:r>
            <a:r>
              <a:rPr lang="ru-RU" sz="2800" dirty="0"/>
              <a:t>;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a </a:t>
            </a:r>
            <a:r>
              <a:rPr lang="ru-RU" sz="2800" dirty="0" err="1">
                <a:solidFill>
                  <a:srgbClr val="FF0000"/>
                </a:solidFill>
              </a:rPr>
              <a:t>boy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(мальчик): </a:t>
            </a:r>
            <a:r>
              <a:rPr lang="ru-RU" sz="2800" dirty="0">
                <a:solidFill>
                  <a:srgbClr val="FF0000"/>
                </a:solidFill>
              </a:rPr>
              <a:t>бой</a:t>
            </a:r>
            <a:r>
              <a:rPr lang="ru-RU" sz="2800" dirty="0"/>
              <a:t>кий мальчик;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4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а-опора №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3108" y="5500702"/>
            <a:ext cx="5190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morning!</a:t>
            </a:r>
            <a:endParaRPr lang="ru-RU" sz="54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Картинка-опора № 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0"/>
            <a:ext cx="5929354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28926" y="142852"/>
            <a:ext cx="313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What’s …</a:t>
            </a:r>
            <a:endParaRPr lang="ru-RU" sz="54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 descr="Картинка-опора № 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874270" y="5000636"/>
            <a:ext cx="6269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Where do you live?</a:t>
            </a:r>
            <a:endParaRPr lang="ru-RU" sz="54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Картинка-опора № 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0"/>
            <a:ext cx="5429288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14414" y="142852"/>
            <a:ext cx="600472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доел ты свой обед!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– плохо, слово - </a:t>
            </a:r>
            <a:r>
              <a:rPr lang="en-US" sz="4000" b="1" dirty="0" smtClean="0">
                <a:ln w="11430"/>
                <a:solidFill>
                  <a:srgbClr val="250FC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bad</a:t>
            </a:r>
            <a:endParaRPr lang="ru-RU" sz="4000" b="1" cap="none" spc="0" dirty="0">
              <a:ln w="11430"/>
              <a:solidFill>
                <a:srgbClr val="250FC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11" grpId="0"/>
      <p:bldP spid="11" grpId="1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wrap="none" lIns="91440" tIns="45720" rIns="91440" bIns="45720">
        <a:spAutoFit/>
        <a:scene3d>
          <a:camera prst="orthographicFront"/>
          <a:lightRig rig="brightRoom" dir="t"/>
        </a:scene3d>
        <a:sp3d contourW="6350" prstMaterial="plastic">
          <a:bevelT w="20320" h="20320" prst="angle"/>
          <a:contourClr>
            <a:schemeClr val="accent1">
              <a:tint val="100000"/>
              <a:shade val="100000"/>
              <a:hueMod val="100000"/>
              <a:satMod val="100000"/>
            </a:schemeClr>
          </a:contourClr>
        </a:sp3d>
      </a:bodyPr>
      <a:lstStyle>
        <a:defPPr algn="ctr">
          <a:defRPr sz="5400" b="1" spc="0" dirty="0" smtClean="0">
            <a:ln/>
            <a:solidFill>
              <a:srgbClr val="250FC7"/>
            </a:solidFill>
            <a:effectLst>
              <a:outerShdw blurRad="19685" dist="12700" dir="5400000" algn="tl" rotWithShape="0">
                <a:schemeClr val="accent1">
                  <a:satMod val="130000"/>
                  <a:alpha val="60000"/>
                </a:schemeClr>
              </a:outerShdw>
              <a:reflection blurRad="10000" stA="55000" endPos="48000" dist="500" dir="5400000" sy="-100000" algn="bl" rotWithShape="0"/>
            </a:effectLst>
          </a:defRPr>
        </a:defPPr>
      </a:lstStyle>
      <a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3910</TotalTime>
  <Words>572</Words>
  <Application>Microsoft Office PowerPoint</Application>
  <PresentationFormat>Экран (4:3)</PresentationFormat>
  <Paragraphs>114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Поток</vt:lpstr>
      <vt:lpstr>Особенности использования мнемотехник  на уроках английского языка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мнемотехнические     приемы</vt:lpstr>
      <vt:lpstr>Презентация PowerPoint</vt:lpstr>
      <vt:lpstr>Метод звуковых или фонетических ассоциаций (keyword method)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 «Карта памяти» </vt:lpstr>
      <vt:lpstr>               Loci - метод</vt:lpstr>
      <vt:lpstr>            Loci - метод</vt:lpstr>
      <vt:lpstr>Прием использования картотеки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Абрамова</dc:creator>
  <cp:lastModifiedBy>user</cp:lastModifiedBy>
  <cp:revision>357</cp:revision>
  <dcterms:modified xsi:type="dcterms:W3CDTF">2022-11-22T23:57:49Z</dcterms:modified>
</cp:coreProperties>
</file>