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6" r:id="rId3"/>
    <p:sldId id="268" r:id="rId4"/>
    <p:sldId id="269" r:id="rId5"/>
    <p:sldId id="261" r:id="rId6"/>
    <p:sldId id="271" r:id="rId7"/>
    <p:sldId id="272" r:id="rId8"/>
    <p:sldId id="262" r:id="rId9"/>
    <p:sldId id="263" r:id="rId10"/>
    <p:sldId id="264" r:id="rId11"/>
    <p:sldId id="265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C187B"/>
    <a:srgbClr val="203C66"/>
    <a:srgbClr val="C6247A"/>
    <a:srgbClr val="C52378"/>
    <a:srgbClr val="98124D"/>
    <a:srgbClr val="853E5B"/>
    <a:srgbClr val="F94900"/>
    <a:srgbClr val="613125"/>
    <a:srgbClr val="542939"/>
    <a:srgbClr val="E4EC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433" autoAdjust="0"/>
  </p:normalViewPr>
  <p:slideViewPr>
    <p:cSldViewPr snapToGrid="0">
      <p:cViewPr>
        <p:scale>
          <a:sx n="90" d="100"/>
          <a:sy n="90" d="100"/>
        </p:scale>
        <p:origin x="-2244" y="-8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education.yandex.ru/home/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aklass.ru/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media.prosv.ru/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resh.edu.ru/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uchi.ru/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7641" y="0"/>
            <a:ext cx="947928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04956" y="1037922"/>
            <a:ext cx="673408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6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017450" y="4461007"/>
            <a:ext cx="184731" cy="5778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endParaRPr lang="ru-RU" sz="2400" dirty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41648" y="4288267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Учитель начальных классов МБОУ СОШ №46 с УИОП</a:t>
            </a:r>
            <a:endParaRPr lang="ru-RU" b="1" i="1" dirty="0">
              <a:solidFill>
                <a:schemeClr val="tx2"/>
              </a:solidFill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  <a:p>
            <a:pPr algn="ctr"/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Дементьева Светлана Николаевна</a:t>
            </a:r>
            <a:endParaRPr lang="ru-RU" b="1" i="1" dirty="0">
              <a:solidFill>
                <a:schemeClr val="tx2"/>
              </a:solidFill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9184" y="1730586"/>
            <a:ext cx="828446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3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sz="3300" b="1" i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образовательного процесса с применением электронного обучения и </a:t>
            </a:r>
          </a:p>
          <a:p>
            <a:pPr algn="ctr"/>
            <a:r>
              <a:rPr lang="ru-RU" sz="3300" b="1" i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дистанционных образовательных </a:t>
            </a:r>
            <a:r>
              <a:rPr lang="ru-RU" sz="33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технологий.</a:t>
            </a:r>
            <a:endParaRPr lang="ru-RU" sz="3300" b="1" i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864" y="-256032"/>
            <a:ext cx="9198864" cy="726166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33534" y="1050280"/>
            <a:ext cx="78520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endParaRPr lang="ru-RU" sz="2800" b="1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08078" y="3267455"/>
            <a:ext cx="757755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i="1" u="sng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«Яндекс. Учебник»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ресурс содержит более 45 тыс. заданий разного </a:t>
            </a:r>
          </a:p>
          <a:p>
            <a:pPr algn="ctr"/>
            <a:r>
              <a:rPr lang="ru-RU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уровня сложности для школьников 1–5-х классов. Все задания разработаны опытными методистами с учётом федерального государственного образовательного стандарта. Ресурсом уже воспользовались более 1,5 миллиона школьников. В числе возможностей «Яндекс. Учебника» – автоматическая проверка ответов и мгновенная обратная связь для обучающихся. Доступ на портал можно получить, перейдя по ссылке </a:t>
            </a:r>
            <a:r>
              <a:rPr lang="ru-RU" i="1" u="sng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https://education.yandex.ru/home/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498" y="606056"/>
            <a:ext cx="6326372" cy="25638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7764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33534" y="1050280"/>
            <a:ext cx="78520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endParaRPr lang="ru-RU" sz="2800" b="1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33534" y="837659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b="1" i="1" u="sng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i="1" u="sng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ЯКласс</a:t>
            </a:r>
            <a:r>
              <a:rPr lang="ru-RU" b="1" i="1" u="sng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сервис довольно прост в использовании: учитель задаёт </a:t>
            </a:r>
          </a:p>
          <a:p>
            <a:pPr algn="ctr"/>
            <a:r>
              <a:rPr lang="ru-RU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школьнику проверочную работу, ребёнок заходит на сайт и выполняет задание педагога; если ученик допускает ошибку, ему объясняют ход решения задания и предлагают выполнить другой вариант. Учитель получает отчёт о том, как ученики справляются с заданиями. </a:t>
            </a:r>
            <a:endParaRPr lang="ru-RU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Сервис </a:t>
            </a:r>
            <a:r>
              <a:rPr lang="ru-RU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доступен по ссылке </a:t>
            </a:r>
            <a:r>
              <a:rPr lang="ru-RU" i="1" u="sng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https://www.yaklass.ru/</a:t>
            </a:r>
            <a:r>
              <a:rPr lang="ru-RU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5534" y="1050280"/>
            <a:ext cx="3414210" cy="350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419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33534" y="1050280"/>
            <a:ext cx="78520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endParaRPr lang="ru-RU" sz="2800" b="1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68096" y="696712"/>
            <a:ext cx="771753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i="1" u="sng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Издательство «Просвещение»</a:t>
            </a:r>
            <a:r>
              <a:rPr lang="ru-RU" sz="20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организован бесплатный доступ к </a:t>
            </a:r>
          </a:p>
          <a:p>
            <a:pPr algn="ctr"/>
            <a:r>
              <a:rPr lang="ru-RU" sz="20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электронным версиям учебно-методических комплексов, входящих в Федеральный перечень. Доступ будет распространяться как на учебник, так и специальные тренажёры для отработки и закрепления полученных знаний. При этом для работы с учебниками не потребуется подключения к интернету. Информационный ресурс располагается по адресу </a:t>
            </a:r>
            <a:r>
              <a:rPr lang="ru-RU" sz="2000" i="1" u="sng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https://media.prosv.ru/</a:t>
            </a:r>
            <a:r>
              <a:rPr lang="ru-RU" sz="20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168" y="3048000"/>
            <a:ext cx="7522464" cy="2671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5349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33534" y="1552167"/>
            <a:ext cx="7913058" cy="589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ru-RU" sz="2400" dirty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06950" y="643285"/>
            <a:ext cx="473009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36221" y="740563"/>
            <a:ext cx="79008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endParaRPr lang="ru-RU" sz="2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09025" y="751006"/>
            <a:ext cx="73280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77824" y="1541074"/>
            <a:ext cx="76687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33534" y="1042698"/>
            <a:ext cx="7913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</a:rPr>
              <a:t> </a:t>
            </a:r>
            <a:endParaRPr lang="ru-RU" sz="28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621024" y="925229"/>
            <a:ext cx="485275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Дистанционное обучение – более широкое понятие, включающее в себя различные формы и виды. Основное отличие – обучение на «дистанции». Однако именно этот показатель при электронном обучении не слишком важен.</a:t>
            </a:r>
            <a:r>
              <a:rPr lang="ru-RU" sz="2400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Можно учиться электронным способом и в классе, под руководством инструктора</a:t>
            </a:r>
            <a:r>
              <a:rPr lang="ru-RU" sz="20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680" y="1451198"/>
            <a:ext cx="2902344" cy="2474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0680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33534" y="1552167"/>
            <a:ext cx="7913058" cy="589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ru-RU" sz="2400" dirty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06950" y="643285"/>
            <a:ext cx="473009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36221" y="740563"/>
            <a:ext cx="79008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endParaRPr lang="ru-RU" sz="2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09025" y="751006"/>
            <a:ext cx="73280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77824" y="1541074"/>
            <a:ext cx="76687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33534" y="1042698"/>
            <a:ext cx="7913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</a:rPr>
              <a:t> </a:t>
            </a:r>
            <a:endParaRPr lang="ru-RU" sz="28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621024" y="925229"/>
            <a:ext cx="485275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Зачастую «электронное обучение» и «дистанционные образовательные технологии» воспринимаются как синонимы и взаимозаменяемые категории. У этих понятий действительно много общего, но есть и существенные различия.     Четкое понимание сущности и различий терминов «электронное обучение» и «дистанционное обучение» в академической среде, их адекватное использование 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является ключом </a:t>
            </a:r>
            <a:r>
              <a:rPr lang="ru-RU" sz="2000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 обеспечению надежной связи и взаимопонимания между потребителями и поставщиками образовательных услуг. 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680" y="1451198"/>
            <a:ext cx="2902344" cy="2474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112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33534" y="1552167"/>
            <a:ext cx="7913058" cy="589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ru-RU" sz="2400" dirty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06950" y="643285"/>
            <a:ext cx="473009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36221" y="740563"/>
            <a:ext cx="79008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endParaRPr lang="ru-RU" sz="2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31521" y="751006"/>
            <a:ext cx="458419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 </a:t>
            </a:r>
            <a:r>
              <a:rPr lang="ru-RU" sz="2000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Взаимодействие между обучающимися и педагогическими работниками с применением электронных образовательных ресурсов, содержащихся в какой-либо системе электронного дистанционного обучения (базе данных) – это и есть 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электронное обучение</a:t>
            </a:r>
            <a:r>
              <a:rPr lang="ru-RU" sz="2000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а проведение уроков на расстоянии без использования виртуальных обучающих сред – это обучение с применением 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дистанционных образовательных технологий</a:t>
            </a:r>
            <a:r>
              <a:rPr lang="ru-RU" sz="2000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В этом их отличие.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77824" y="1541074"/>
            <a:ext cx="76687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33534" y="1042698"/>
            <a:ext cx="7913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</a:rPr>
              <a:t> </a:t>
            </a:r>
            <a:endParaRPr lang="ru-RU" sz="28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1607" y="935672"/>
            <a:ext cx="3230879" cy="3429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5345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33534" y="1050280"/>
            <a:ext cx="78520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endParaRPr lang="ru-RU" sz="2800" b="1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87297" y="694402"/>
            <a:ext cx="6095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Дистанционное обучение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48638" y="1340733"/>
            <a:ext cx="816864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000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Для  дистанционной формы обучения необходимо создание единого информационно-образовательного пространства, включающего в себя всевозможные электронные источники </a:t>
            </a:r>
            <a:r>
              <a:rPr lang="ru-RU" sz="20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информации. </a:t>
            </a:r>
          </a:p>
          <a:p>
            <a:pPr algn="ctr">
              <a:buNone/>
            </a:pPr>
            <a:r>
              <a:rPr lang="ru-RU" sz="20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Дистанционные </a:t>
            </a:r>
            <a:r>
              <a:rPr lang="ru-RU" sz="2000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образовательные технологии реализуются через информационно-телекоммуникационные сети с использованием современных ИКТ, причем ученики и учителя находятся на расстоянии, в процессе обучения используются мультимедиа </a:t>
            </a:r>
            <a:r>
              <a:rPr lang="ru-RU" sz="20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презентации </a:t>
            </a:r>
            <a:r>
              <a:rPr lang="ru-RU" sz="2000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электронная почта. </a:t>
            </a:r>
          </a:p>
        </p:txBody>
      </p:sp>
    </p:spTree>
    <p:extLst>
      <p:ext uri="{BB962C8B-B14F-4D97-AF65-F5344CB8AC3E}">
        <p14:creationId xmlns:p14="http://schemas.microsoft.com/office/powerpoint/2010/main" val="2588024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11" y="-1"/>
            <a:ext cx="9135879" cy="697033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33534" y="1050280"/>
            <a:ext cx="78520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endParaRPr lang="ru-RU" sz="2800" b="1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87297" y="694402"/>
            <a:ext cx="6095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48638" y="1340733"/>
            <a:ext cx="816864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000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48637" y="232737"/>
            <a:ext cx="8168641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FF0000"/>
              </a:solidFill>
            </a:endParaRPr>
          </a:p>
          <a:p>
            <a:pPr algn="ctr"/>
            <a:endParaRPr lang="ru-RU" sz="2800" dirty="0" smtClean="0"/>
          </a:p>
          <a:p>
            <a:pPr algn="ctr"/>
            <a:r>
              <a:rPr lang="ru-RU" sz="2800" dirty="0" smtClean="0"/>
              <a:t> </a:t>
            </a:r>
            <a:r>
              <a:rPr lang="ru-RU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Электронное обучение </a:t>
            </a:r>
            <a:br>
              <a:rPr lang="ru-RU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33534" y="1582341"/>
            <a:ext cx="794963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sz="2400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законе «Об образовании в РФ» 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электронное обучение</a:t>
            </a:r>
            <a:r>
              <a:rPr lang="ru-RU" sz="2400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определяется как организация образовательной деятельности с </a:t>
            </a:r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применением содержащейся в базах данных и используемой при реализации образовательных программ информации.</a:t>
            </a:r>
          </a:p>
          <a:p>
            <a:pPr algn="ctr"/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Электронное обучение не требует взаимодействия  ученика и учителя.</a:t>
            </a:r>
            <a:endParaRPr lang="ru-RU" sz="2400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507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97033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33534" y="1050280"/>
            <a:ext cx="78520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endParaRPr lang="ru-RU" sz="2800" b="1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87297" y="694402"/>
            <a:ext cx="6095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48638" y="1340733"/>
            <a:ext cx="816864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000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48637" y="232737"/>
            <a:ext cx="8168641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FF0000"/>
              </a:solidFill>
            </a:endParaRPr>
          </a:p>
          <a:p>
            <a:pPr algn="ctr"/>
            <a:r>
              <a:rPr lang="ru-RU" sz="2800" dirty="0"/>
              <a:t> </a:t>
            </a:r>
            <a:endParaRPr lang="ru-RU" sz="2800" b="1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33534" y="1582341"/>
            <a:ext cx="79496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55904" y="691664"/>
            <a:ext cx="3986217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Электронное обучение</a:t>
            </a:r>
            <a:r>
              <a:rPr lang="ru-RU" sz="24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подразумевает использование информации, содержащейся в базах данных, а также применение информационных технологий и сетей для ее обработки и передачи между учениками и учителями.</a:t>
            </a:r>
          </a:p>
          <a:p>
            <a:pPr algn="ctr" fontAlgn="base">
              <a:buNone/>
            </a:pPr>
            <a:r>
              <a:rPr lang="ru-RU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Понятие электронного обучения появилось в 1980-х годах.  В определении данного термина упор делается на средства (инструменты) обучения, при этом обучаемый и преподаватель могут находиться как в образовательном учреждении, так и в разных местах, а сам процесс обучения может осуществляться как в синхронном (</a:t>
            </a:r>
            <a:r>
              <a:rPr lang="ru-RU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on-line</a:t>
            </a:r>
            <a:r>
              <a:rPr lang="ru-RU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так и </a:t>
            </a:r>
            <a:r>
              <a:rPr lang="ru-RU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асинхронном (</a:t>
            </a:r>
            <a:r>
              <a:rPr lang="ru-RU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off-line</a:t>
            </a:r>
            <a:r>
              <a:rPr lang="ru-RU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 режимах. </a:t>
            </a:r>
          </a:p>
        </p:txBody>
      </p:sp>
      <p:pic>
        <p:nvPicPr>
          <p:cNvPr id="10242" name="Picture 2" descr=" 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4796" y="1311890"/>
            <a:ext cx="3450835" cy="3323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7715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33534" y="1050280"/>
            <a:ext cx="78520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endParaRPr lang="ru-RU" sz="2800" b="1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33534" y="1556462"/>
            <a:ext cx="78520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smtClean="0">
                <a:solidFill>
                  <a:srgbClr val="FFC000"/>
                </a:solidFill>
              </a:rPr>
              <a:t>       </a:t>
            </a:r>
            <a:endParaRPr lang="ru-RU" b="1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75888" y="660136"/>
            <a:ext cx="480974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i="1" u="sng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Российская электронная школа</a:t>
            </a:r>
            <a:r>
              <a:rPr lang="ru-RU" sz="20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это полный школьный курс </a:t>
            </a:r>
          </a:p>
          <a:p>
            <a:pPr algn="ctr"/>
            <a:r>
              <a:rPr lang="ru-RU" sz="20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уроков от лучших учителей России; это информационно-образовательная среда, объединяющая ученика, учителя, родителя и открывающая равный доступ к качественному общему образованию независимо от социокультурных условий. Портал содержит большой набор ресурсов для обучения (конспекты, </a:t>
            </a:r>
            <a:r>
              <a:rPr lang="ru-RU" sz="2000" i="1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видеолекции</a:t>
            </a:r>
            <a:r>
              <a:rPr lang="ru-RU" sz="20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упражнения и тренировочные занятия, методические материалы для учителя. Материалы можно смотреть без регистрации. Ссылка для перехода на информационный ресурс </a:t>
            </a:r>
            <a:r>
              <a:rPr lang="en-US" sz="2000" i="1" u="sng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https</a:t>
            </a:r>
            <a:r>
              <a:rPr lang="ru-RU" sz="2000" i="1" u="sng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://</a:t>
            </a:r>
            <a:r>
              <a:rPr lang="en-US" sz="2000" i="1" u="sng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resh</a:t>
            </a:r>
            <a:r>
              <a:rPr lang="ru-RU" sz="2000" i="1" u="sng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lang="en-US" sz="2000" i="1" u="sng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edu</a:t>
            </a:r>
            <a:r>
              <a:rPr lang="ru-RU" sz="2000" i="1" u="sng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lang="en-US" sz="2000" i="1" u="sng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ru</a:t>
            </a:r>
            <a:r>
              <a:rPr lang="ru-RU" sz="2000" i="1" u="sng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/</a:t>
            </a:r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https://bankstoday.net/wp-content/uploads/2017/11/elektro_schoo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534" y="1741128"/>
            <a:ext cx="3042354" cy="2855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2271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33534" y="1050280"/>
            <a:ext cx="78520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endParaRPr lang="ru-RU" sz="2800" b="1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60064" y="949833"/>
            <a:ext cx="492556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600" b="1" i="1" u="sng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b="1" i="1" u="sng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Учи.ру</a:t>
            </a:r>
            <a:r>
              <a:rPr lang="ru-RU" sz="1600" b="1" i="1" u="sng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16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школьникам предлагаются интерактивные курсы по </a:t>
            </a:r>
          </a:p>
          <a:p>
            <a:pPr algn="ctr"/>
            <a:r>
              <a:rPr lang="ru-RU" sz="16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основным предметам и подготовке к проверочным работам, а учителям и родителям – тематические </a:t>
            </a:r>
            <a:r>
              <a:rPr lang="ru-RU" sz="1600" i="1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вебинары</a:t>
            </a:r>
            <a:r>
              <a:rPr lang="ru-RU" sz="16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 дистанционному обучению. Методика платформы помогает отрабатывать ошибки учеников, выстраивает их индивидуальную образовательную траекторию, отображает прогресс учеников в личном кабинете. Также в личных кабинетах пользователей создан внутренний чат, где учителя, ученики и родители могут обсуждать задания, свои успехи и прогресс. С 23 марта 2020 года на портале </a:t>
            </a:r>
            <a:r>
              <a:rPr lang="ru-RU" sz="16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начались </a:t>
            </a:r>
            <a:r>
              <a:rPr lang="ru-RU" sz="16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онлайн-уроки для 1-4 классов. При работе с информационным ресурсом требуется регистрация учителя, который после прохождения процедуры, добавляет учеников своего класса и раздает логины и пароли. Ссылка для перехода на контент </a:t>
            </a:r>
            <a:r>
              <a:rPr lang="ru-RU" sz="1600" i="1" u="sng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https://uchi.ru/</a:t>
            </a:r>
            <a:r>
              <a:rPr lang="ru-RU" sz="16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AutoShape 2" descr="https://www.beluo31.ru/wp-content/uploads/2020/04/unnamed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534" y="1050280"/>
            <a:ext cx="2926530" cy="3777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6928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47358</TotalTime>
  <Words>698</Words>
  <Application>Microsoft Office PowerPoint</Application>
  <PresentationFormat>Экран (4:3)</PresentationFormat>
  <Paragraphs>49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User</cp:lastModifiedBy>
  <cp:revision>121</cp:revision>
  <dcterms:created xsi:type="dcterms:W3CDTF">2013-11-19T05:52:05Z</dcterms:created>
  <dcterms:modified xsi:type="dcterms:W3CDTF">2021-02-18T18:18:42Z</dcterms:modified>
</cp:coreProperties>
</file>