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B929"/>
    <a:srgbClr val="E3CD2D"/>
    <a:srgbClr val="FFFA00"/>
    <a:srgbClr val="FFFF3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CD2D1-6337-4E68-8BDF-77F31997DB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CEC36-376F-4A82-BF4B-49B5DEC0A0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56DE8-BD1A-4F4E-8033-32CA16E388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34629F3-9D4E-4EDB-9CFE-6F75F125EF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5AD9B-682C-485E-9F42-34228D631B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D6A7F-6467-41E6-AA34-B104FBDAA0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5868D-A6A5-48A5-896C-76DB706383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EA9D3-E571-4CBB-87C0-ACB263D184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B1341-413B-43E7-8D20-D1A05EB04C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099D2-2C90-464E-BA46-9F34143459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DF449-FD3A-4CE4-85C2-2CCCCEDD6F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E75A8-E696-45A7-A085-B7A9852070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EBA9B91-74B8-4E4B-BE60-45969616E9A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5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990600" y="1066800"/>
            <a:ext cx="6934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FFFF66"/>
                </a:solidFill>
                <a:latin typeface="Candara" pitchFamily="34" charset="0"/>
              </a:rPr>
              <a:t>Набор для чаепития</a:t>
            </a:r>
          </a:p>
          <a:p>
            <a:pPr algn="ctr"/>
            <a:r>
              <a:rPr lang="ru-RU" sz="4400" i="1">
                <a:solidFill>
                  <a:srgbClr val="FFFF66"/>
                </a:solidFill>
                <a:latin typeface="Candara" pitchFamily="34" charset="0"/>
              </a:rPr>
              <a:t>Солнечное утро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286000" y="228600"/>
            <a:ext cx="4800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FF66"/>
                </a:solidFill>
              </a:rPr>
              <a:t>Ленинградская область</a:t>
            </a:r>
          </a:p>
          <a:p>
            <a:pPr algn="ctr"/>
            <a:r>
              <a:rPr lang="ru-RU" sz="1600">
                <a:solidFill>
                  <a:srgbClr val="FFFF66"/>
                </a:solidFill>
              </a:rPr>
              <a:t>Всеволожский район </a:t>
            </a:r>
          </a:p>
          <a:p>
            <a:pPr algn="ctr"/>
            <a:r>
              <a:rPr lang="ru-RU" sz="1600">
                <a:solidFill>
                  <a:srgbClr val="FFFF66"/>
                </a:solidFill>
              </a:rPr>
              <a:t>МОУ «Ново-Девяткинская СОШ №1»</a:t>
            </a:r>
          </a:p>
        </p:txBody>
      </p:sp>
      <p:pic>
        <p:nvPicPr>
          <p:cNvPr id="5128" name="Picture 8" descr="VUYeoEMxpf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09800" y="2438400"/>
            <a:ext cx="4495800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781800" y="4191000"/>
            <a:ext cx="21336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1400">
                <a:solidFill>
                  <a:srgbClr val="FFFF66"/>
                </a:solidFill>
              </a:rPr>
              <a:t>Выполнила: </a:t>
            </a:r>
          </a:p>
          <a:p>
            <a:pPr algn="r"/>
            <a:r>
              <a:rPr lang="ru-RU" sz="1400">
                <a:solidFill>
                  <a:srgbClr val="FFFF66"/>
                </a:solidFill>
              </a:rPr>
              <a:t>Уварова Алина</a:t>
            </a:r>
          </a:p>
          <a:p>
            <a:pPr algn="r"/>
            <a:r>
              <a:rPr lang="ru-RU" sz="1400">
                <a:solidFill>
                  <a:srgbClr val="FFFF66"/>
                </a:solidFill>
              </a:rPr>
              <a:t>Ученица 9-2 класса</a:t>
            </a:r>
          </a:p>
          <a:p>
            <a:pPr algn="r"/>
            <a:r>
              <a:rPr lang="ru-RU" sz="1400">
                <a:solidFill>
                  <a:srgbClr val="FFFF66"/>
                </a:solidFill>
              </a:rPr>
              <a:t>Консультант: </a:t>
            </a:r>
          </a:p>
          <a:p>
            <a:pPr algn="r"/>
            <a:r>
              <a:rPr lang="ru-RU" sz="1400">
                <a:solidFill>
                  <a:srgbClr val="FFFF66"/>
                </a:solidFill>
              </a:rPr>
              <a:t>Ядыкина Т.К.,</a:t>
            </a:r>
          </a:p>
          <a:p>
            <a:pPr algn="r"/>
            <a:r>
              <a:rPr lang="ru-RU" sz="1400">
                <a:solidFill>
                  <a:srgbClr val="FFFF66"/>
                </a:solidFill>
              </a:rPr>
              <a:t>Преподаватель Технологии</a:t>
            </a:r>
            <a:r>
              <a:rPr lang="ru-RU">
                <a:solidFill>
                  <a:srgbClr val="FFFF66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5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28600" y="152400"/>
            <a:ext cx="49530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FA00"/>
                </a:solidFill>
              </a:rPr>
              <a:t>Дизайн-анализ</a:t>
            </a:r>
          </a:p>
          <a:p>
            <a:endParaRPr lang="ru-RU" b="1">
              <a:solidFill>
                <a:srgbClr val="FFFA00"/>
              </a:solidFill>
            </a:endParaRPr>
          </a:p>
          <a:p>
            <a:r>
              <a:rPr lang="ru-RU" b="1" i="1">
                <a:solidFill>
                  <a:srgbClr val="FFFA00"/>
                </a:solidFill>
              </a:rPr>
              <a:t>Мой проект должен соответствовать следующим критериям: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Чтобы скатерть выглядела необычно;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Чтобы делать его было интересно;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Чтобы изделия были практичными;</a:t>
            </a:r>
          </a:p>
          <a:p>
            <a:endParaRPr lang="ru-RU" i="1">
              <a:solidFill>
                <a:srgbClr val="FFFA00"/>
              </a:solidFill>
            </a:endParaRPr>
          </a:p>
          <a:p>
            <a:r>
              <a:rPr lang="ru-RU" b="1" i="1">
                <a:solidFill>
                  <a:srgbClr val="FFFA00"/>
                </a:solidFill>
              </a:rPr>
              <a:t>Дизайн-спецификация</a:t>
            </a:r>
          </a:p>
          <a:p>
            <a:endParaRPr lang="ru-RU" b="1">
              <a:solidFill>
                <a:srgbClr val="FFFA00"/>
              </a:solidFill>
            </a:endParaRPr>
          </a:p>
          <a:p>
            <a:r>
              <a:rPr lang="ru-RU" b="1" i="1">
                <a:solidFill>
                  <a:srgbClr val="FFFA00"/>
                </a:solidFill>
              </a:rPr>
              <a:t>Материалы</a:t>
            </a:r>
            <a:r>
              <a:rPr lang="ru-RU" i="1">
                <a:solidFill>
                  <a:srgbClr val="FFFA00"/>
                </a:solidFill>
              </a:rPr>
              <a:t> - нитки ирис покупные, ткань лен, термоклеевая лента; нитки швейные в цвет ткани и кружева.</a:t>
            </a:r>
          </a:p>
          <a:p>
            <a:r>
              <a:rPr lang="ru-RU" b="1" i="1">
                <a:solidFill>
                  <a:srgbClr val="FFFA00"/>
                </a:solidFill>
              </a:rPr>
              <a:t>Предназначение</a:t>
            </a:r>
            <a:r>
              <a:rPr lang="ru-RU" i="1">
                <a:solidFill>
                  <a:srgbClr val="FFFA00"/>
                </a:solidFill>
              </a:rPr>
              <a:t> – скатерть и салфетки используются для прямого назначения.</a:t>
            </a:r>
          </a:p>
          <a:p>
            <a:r>
              <a:rPr lang="ru-RU" b="1" i="1">
                <a:solidFill>
                  <a:srgbClr val="FFFA00"/>
                </a:solidFill>
              </a:rPr>
              <a:t>Изготовление</a:t>
            </a:r>
            <a:r>
              <a:rPr lang="ru-RU" i="1">
                <a:solidFill>
                  <a:srgbClr val="FFFA00"/>
                </a:solidFill>
              </a:rPr>
              <a:t> – использование знакомых приемов при вязании крючком и сшивании основы и кружева.</a:t>
            </a:r>
          </a:p>
          <a:p>
            <a:r>
              <a:rPr lang="ru-RU" b="1" i="1">
                <a:solidFill>
                  <a:srgbClr val="FFFA00"/>
                </a:solidFill>
              </a:rPr>
              <a:t>Эстетичность</a:t>
            </a:r>
            <a:r>
              <a:rPr lang="ru-RU" i="1">
                <a:solidFill>
                  <a:srgbClr val="FFFA00"/>
                </a:solidFill>
              </a:rPr>
              <a:t> – хорошее цветовое решение, красивый внешний вид.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257800" y="304800"/>
            <a:ext cx="36576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FA00"/>
                </a:solidFill>
              </a:rPr>
              <a:t>Подбор материалов и инструментов</a:t>
            </a:r>
          </a:p>
          <a:p>
            <a:endParaRPr lang="ru-RU" b="1">
              <a:solidFill>
                <a:srgbClr val="FFFA00"/>
              </a:solidFill>
            </a:endParaRP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</a:t>
            </a:r>
            <a:r>
              <a:rPr lang="ru-RU" i="1">
                <a:solidFill>
                  <a:srgbClr val="FFFA00"/>
                </a:solidFill>
              </a:rPr>
              <a:t>Схема вязания;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Нитки ирис для вязания кружева;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Ткань лен для основы скатерти и салфеток;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Ножницы;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Крючок №1,5;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Картофельный крахмал (1 ст.л. на 1,5 л воды)</a:t>
            </a:r>
          </a:p>
        </p:txBody>
      </p:sp>
      <p:pic>
        <p:nvPicPr>
          <p:cNvPr id="15368" name="Picture 8" descr="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10200" y="3657600"/>
            <a:ext cx="2649538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828800" y="152400"/>
            <a:ext cx="56388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i="1">
                <a:solidFill>
                  <a:srgbClr val="FFFA00"/>
                </a:solidFill>
              </a:rPr>
              <a:t>Процесс изготовления чайного набора</a:t>
            </a:r>
            <a:endParaRPr lang="ru-RU" sz="2800" b="1">
              <a:solidFill>
                <a:srgbClr val="FFFA00"/>
              </a:solidFill>
            </a:endParaRPr>
          </a:p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9462" name="Picture 6" descr="011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066800"/>
            <a:ext cx="350996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0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81600" y="1066800"/>
            <a:ext cx="34861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9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590800" y="152400"/>
            <a:ext cx="38862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FFFA00"/>
                </a:solidFill>
              </a:rPr>
              <a:t>Плюсы и минусы проекта</a:t>
            </a:r>
            <a:endParaRPr lang="ru-RU" sz="2800" b="1">
              <a:solidFill>
                <a:srgbClr val="FFFA00"/>
              </a:solidFill>
            </a:endParaRPr>
          </a:p>
          <a:p>
            <a:pPr>
              <a:spcBef>
                <a:spcPct val="50000"/>
              </a:spcBef>
            </a:pPr>
            <a:endParaRPr lang="ru-RU" sz="2800" b="1">
              <a:solidFill>
                <a:srgbClr val="FFFA00"/>
              </a:solidFill>
            </a:endParaRPr>
          </a:p>
        </p:txBody>
      </p:sp>
      <p:pic>
        <p:nvPicPr>
          <p:cNvPr id="16391" name="Picture 7" descr="42659982-white-color-paint-on-cement-wall-texture-background- (1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0200" y="1219200"/>
            <a:ext cx="6553200" cy="43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3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438400" y="228600"/>
            <a:ext cx="44196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FFFA00"/>
                </a:solidFill>
              </a:rPr>
              <a:t>Экономическое обоснование</a:t>
            </a:r>
            <a:endParaRPr lang="ru-RU" sz="2800" b="1">
              <a:solidFill>
                <a:srgbClr val="FFFA00"/>
              </a:solidFill>
            </a:endParaRPr>
          </a:p>
          <a:p>
            <a:pPr>
              <a:spcBef>
                <a:spcPct val="50000"/>
              </a:spcBef>
            </a:pPr>
            <a:endParaRPr lang="ru-RU" sz="2800" b="1">
              <a:solidFill>
                <a:srgbClr val="FFFA00"/>
              </a:solidFill>
            </a:endParaRPr>
          </a:p>
        </p:txBody>
      </p:sp>
      <p:graphicFrame>
        <p:nvGraphicFramePr>
          <p:cNvPr id="17493" name="Group 85"/>
          <p:cNvGraphicFramePr>
            <a:graphicFrameLocks noGrp="1"/>
          </p:cNvGraphicFramePr>
          <p:nvPr/>
        </p:nvGraphicFramePr>
        <p:xfrm>
          <a:off x="1524000" y="1371600"/>
          <a:ext cx="5848350" cy="1493520"/>
        </p:xfrm>
        <a:graphic>
          <a:graphicData uri="http://schemas.openxmlformats.org/drawingml/2006/table">
            <a:tbl>
              <a:tblPr/>
              <a:tblGrid>
                <a:gridCol w="1476375"/>
                <a:gridCol w="1479550"/>
                <a:gridCol w="1449388"/>
                <a:gridCol w="1443037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Потребность, г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стоимость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Х/б нитки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«Ирис»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 г (8 мотков)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 руб. – 1 моток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344 руб.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344 руб.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92" name="Rectangle 84"/>
          <p:cNvSpPr>
            <a:spLocks noChangeArrowheads="1"/>
          </p:cNvSpPr>
          <p:nvPr/>
        </p:nvSpPr>
        <p:spPr bwMode="auto">
          <a:xfrm>
            <a:off x="609600" y="3352800"/>
            <a:ext cx="7696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20663"/>
            <a:r>
              <a:rPr lang="ru-RU" b="1" i="1">
                <a:solidFill>
                  <a:srgbClr val="FFFA00"/>
                </a:solidFill>
                <a:cs typeface="Times New Roman" pitchFamily="18" charset="0"/>
              </a:rPr>
              <a:t>Ткань лен, швейные нитки и крахмал я нашла у себя дома, работала при комнатном освещении дома или в кабинете технологии в школе, где днём свет горит продолжительное время поэтому их стоимость я не учитываю.</a:t>
            </a:r>
            <a:endParaRPr lang="ru-RU" b="1" i="1">
              <a:solidFill>
                <a:srgbClr val="FFFA00"/>
              </a:solidFill>
            </a:endParaRPr>
          </a:p>
        </p:txBody>
      </p:sp>
      <p:pic>
        <p:nvPicPr>
          <p:cNvPr id="17495" name="Picture 87" descr="ÐÐ°ÑÑÐ¸Ð½ÐºÐ¸ Ð¿Ð¾ Ð·Ð°Ð¿ÑÐ¾ÑÑ Ð½Ð¸ÑÐºÐ¸ Ð¸ÑÐ¸Ñ Ð¿Ð½Ð³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0" y="4495800"/>
            <a:ext cx="1714500" cy="1714500"/>
          </a:xfrm>
          <a:prstGeom prst="rect">
            <a:avLst/>
          </a:prstGeom>
          <a:noFill/>
        </p:spPr>
      </p:pic>
      <p:pic>
        <p:nvPicPr>
          <p:cNvPr id="17497" name="Picture 89" descr="ÐÐ°ÑÑÐ¸Ð½ÐºÐ¸ Ð¿Ð¾ Ð·Ð°Ð¿ÑÐ¾ÑÑ ÐºÑÑÑÐ¾Ðº Ð¿Ð½Ð³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42672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7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28600" y="152400"/>
            <a:ext cx="4419600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i="1">
                <a:solidFill>
                  <a:srgbClr val="FFFA00"/>
                </a:solidFill>
              </a:rPr>
              <a:t>	Я уже в течение нескольких лет практикую себя в вязании крючком, но выполнение этой работы показалось мне немного трудным. Очень важно было сделать так, чтобы каждый элемент был практически идентичен с другими, и это не всегда удавалось. </a:t>
            </a:r>
          </a:p>
          <a:p>
            <a:r>
              <a:rPr lang="ru-RU" i="1">
                <a:solidFill>
                  <a:srgbClr val="FFFA00"/>
                </a:solidFill>
              </a:rPr>
              <a:t>В подготовке основы мне не встретилось много трудностей, но я научилась работать с термоклеевой лентой. Работать на швейной машине мне было достаточно легко, ведь на уроках технологии в школе я приобрела все необходимые для этого навыки.</a:t>
            </a:r>
          </a:p>
          <a:p>
            <a:r>
              <a:rPr lang="ru-RU" i="1">
                <a:solidFill>
                  <a:srgbClr val="FFFA00"/>
                </a:solidFill>
              </a:rPr>
              <a:t>Не смотря на это, работа была довольно трудоемкой и требовала много времени. Зато теперь у меня есть замечательный опыт, море позитивных эмоций и, самое главное красивейшая работа, которая долгое время будет радовать глаз! </a:t>
            </a:r>
          </a:p>
        </p:txBody>
      </p:sp>
      <p:pic>
        <p:nvPicPr>
          <p:cNvPr id="18439" name="Picture 7" descr="00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5400" y="1219200"/>
            <a:ext cx="338296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219200" y="2209800"/>
            <a:ext cx="670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>
                <a:solidFill>
                  <a:srgbClr val="FFFA00"/>
                </a:solidFill>
              </a:rPr>
              <a:t>Спасибо за внимание 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9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52400" y="1066800"/>
            <a:ext cx="3962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solidFill>
                  <a:srgbClr val="FFFA00"/>
                </a:solidFill>
              </a:rPr>
              <a:t>В наше время разнообразие скатертей поражает не только своей цветовой гаммой, но и разнообразием материалов, из которых они производятся. Но до сих пор выше всего ценятся скатерти ручной работы, у которых особый дух.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648200" y="3429000"/>
            <a:ext cx="4191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i="1">
                <a:solidFill>
                  <a:srgbClr val="FFFA00"/>
                </a:solidFill>
              </a:rPr>
              <a:t>	Красивым дополнением к скатерти являются </a:t>
            </a:r>
            <a:r>
              <a:rPr lang="ru-RU" b="1" i="1">
                <a:solidFill>
                  <a:srgbClr val="FFFA00"/>
                </a:solidFill>
              </a:rPr>
              <a:t>салфетки</a:t>
            </a:r>
            <a:r>
              <a:rPr lang="ru-RU" i="1">
                <a:solidFill>
                  <a:srgbClr val="FFFA00"/>
                </a:solidFill>
              </a:rPr>
              <a:t> для каждого присутствующего. Со скатертью и салфетками, сделанными своими руками, любой прием пищи станет изысканной трапезой и доставит эстетическое наслаждение. 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590800" y="304800"/>
            <a:ext cx="3886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FFFA00"/>
                </a:solidFill>
              </a:rPr>
              <a:t>О проекте</a:t>
            </a:r>
            <a:endParaRPr lang="ru-RU" sz="3200" b="1">
              <a:solidFill>
                <a:srgbClr val="FFFA00"/>
              </a:solidFill>
            </a:endParaRPr>
          </a:p>
          <a:p>
            <a:pPr>
              <a:spcBef>
                <a:spcPct val="50000"/>
              </a:spcBef>
            </a:pPr>
            <a:endParaRPr lang="ru-RU" sz="3200">
              <a:solidFill>
                <a:srgbClr val="E3CD2D"/>
              </a:solidFill>
            </a:endParaRPr>
          </a:p>
        </p:txBody>
      </p:sp>
      <p:pic>
        <p:nvPicPr>
          <p:cNvPr id="6153" name="Picture 9" descr="0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914400"/>
            <a:ext cx="3505200" cy="2457450"/>
          </a:xfrm>
          <a:prstGeom prst="rect">
            <a:avLst/>
          </a:prstGeom>
          <a:noFill/>
        </p:spPr>
      </p:pic>
      <p:pic>
        <p:nvPicPr>
          <p:cNvPr id="6155" name="Picture 11" descr="0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" y="3429000"/>
            <a:ext cx="3962400" cy="2243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3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28600" y="990600"/>
            <a:ext cx="47244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FA00"/>
                </a:solidFill>
              </a:rPr>
              <a:t>	Впервые я решила изготовить скатерть для практического применения: семейных чаепитий. Мне показалось, что будет намного лучше, если вязаные крючком кружева составляли не всю скатерть. Плотная и приятная на ощупь ткань идеально подойдет для скатерти на круглый стол. Мой выбор пал на лен, ведь это совершенно чистая экологическая ткань считается природным антисептиком, а также придает тепло и уют обстановке в доме.</a:t>
            </a:r>
          </a:p>
          <a:p>
            <a:r>
              <a:rPr lang="ru-RU">
                <a:solidFill>
                  <a:srgbClr val="FFFA00"/>
                </a:solidFill>
              </a:rPr>
              <a:t>Желтый цвет тоже ассоциируется с солнцем, теплом и радостью. Замечательно подходят к нашему интерьеру кухни теплые оттенки, особенно оранжевый и желтый. 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209800" y="457200"/>
            <a:ext cx="4953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rgbClr val="FFFA00"/>
                </a:solidFill>
              </a:rPr>
              <a:t>Обоснование выбора проекта</a:t>
            </a:r>
            <a:endParaRPr lang="ru-RU" sz="2400" b="1">
              <a:solidFill>
                <a:srgbClr val="FFFA00"/>
              </a:solidFill>
            </a:endParaRPr>
          </a:p>
          <a:p>
            <a:pPr>
              <a:spcBef>
                <a:spcPct val="50000"/>
              </a:spcBef>
            </a:pPr>
            <a:endParaRPr lang="ru-RU" sz="2400">
              <a:solidFill>
                <a:srgbClr val="FFFA00"/>
              </a:solidFill>
            </a:endParaRPr>
          </a:p>
        </p:txBody>
      </p:sp>
      <p:pic>
        <p:nvPicPr>
          <p:cNvPr id="7177" name="Picture 9" descr="ÐÐ°ÑÑÐ¸Ð½ÐºÐ¸ Ð¿Ð¾ Ð·Ð°Ð¿ÑÐ¾ÑÑ Ð»ÐµÐ½ ÑÐºÐ°Ð½Ñ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3000" y="2057400"/>
            <a:ext cx="3771900" cy="282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7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438400" y="381000"/>
            <a:ext cx="4267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rgbClr val="FFFA00"/>
                </a:solidFill>
              </a:rPr>
              <a:t>Цели и задачи</a:t>
            </a:r>
            <a:endParaRPr lang="ru-RU" sz="2400" b="1">
              <a:solidFill>
                <a:srgbClr val="FFFA00"/>
              </a:solidFill>
            </a:endParaRPr>
          </a:p>
          <a:p>
            <a:pPr>
              <a:spcBef>
                <a:spcPct val="50000"/>
              </a:spcBef>
            </a:pPr>
            <a:endParaRPr lang="ru-RU" sz="2400" b="1">
              <a:solidFill>
                <a:srgbClr val="FFFA00"/>
              </a:solidFill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57200" y="1447800"/>
            <a:ext cx="37338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A00"/>
                </a:solidFill>
              </a:rPr>
              <a:t>Цели:</a:t>
            </a:r>
          </a:p>
          <a:p>
            <a:pPr algn="ctr"/>
            <a:endParaRPr lang="ru-RU">
              <a:solidFill>
                <a:srgbClr val="FFFA00"/>
              </a:solidFill>
            </a:endParaRP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Выбрать тип изделия;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Подобрать схему для кружева;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Подобрать выкройку для основы;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Подобрать цвет;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Подобрать нитки;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Подобрать ткань для основы скатерти и салфеток; 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495800" y="1447800"/>
            <a:ext cx="37338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A00"/>
                </a:solidFill>
              </a:rPr>
              <a:t>Задачи:</a:t>
            </a:r>
          </a:p>
          <a:p>
            <a:pPr algn="ctr"/>
            <a:endParaRPr lang="ru-RU">
              <a:solidFill>
                <a:srgbClr val="FFFA00"/>
              </a:solidFill>
            </a:endParaRP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Вырезать основу для скатерти с помощью выкройки;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Вырезать основу для салфеток;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Вывязать кружева крючком для скатерти;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Вывязать кружева крючком для салфеток;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Соединить основу с кружевом на швейной машине;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FFFA00"/>
                </a:solidFill>
              </a:rPr>
              <a:t> Накрахмалить скатерть и салфетки;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1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981200" y="304800"/>
            <a:ext cx="53340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FFFA00"/>
                </a:solidFill>
              </a:rPr>
              <a:t>Варианты схем для скатерти</a:t>
            </a:r>
            <a:endParaRPr lang="ru-RU" sz="2800" b="1">
              <a:solidFill>
                <a:srgbClr val="FFFA00"/>
              </a:solidFill>
            </a:endParaRPr>
          </a:p>
          <a:p>
            <a:pPr>
              <a:spcBef>
                <a:spcPct val="50000"/>
              </a:spcBef>
            </a:pPr>
            <a:endParaRPr lang="ru-RU" sz="2800">
              <a:solidFill>
                <a:srgbClr val="FFFA00"/>
              </a:solidFill>
            </a:endParaRPr>
          </a:p>
        </p:txBody>
      </p:sp>
      <p:pic>
        <p:nvPicPr>
          <p:cNvPr id="9223" name="Picture 7" descr="Схема 1_0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1828800"/>
            <a:ext cx="285273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Схема 4_000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4713" y="1828800"/>
            <a:ext cx="29686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 descr="Схема 2_0001_00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53200" y="1828800"/>
            <a:ext cx="23971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990600" y="13716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85800" y="13716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solidFill>
                  <a:srgbClr val="FFFA00"/>
                </a:solidFill>
              </a:rPr>
              <a:t>Вариант 1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962400" y="13716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solidFill>
                  <a:srgbClr val="FFFA00"/>
                </a:solidFill>
              </a:rPr>
              <a:t>Вариант 2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781800" y="13716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solidFill>
                  <a:srgbClr val="FFFA00"/>
                </a:solidFill>
              </a:rPr>
              <a:t>Вариант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5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6" name="Picture 6" descr="Скатерть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9000" y="3962400"/>
            <a:ext cx="24590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Скатерть 4_000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9600" y="1143000"/>
            <a:ext cx="350520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Скатерть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05400" y="1143000"/>
            <a:ext cx="350520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400800" y="50292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solidFill>
                  <a:srgbClr val="FFFA00"/>
                </a:solidFill>
              </a:rPr>
              <a:t>Вариант 1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219200" y="7620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solidFill>
                  <a:srgbClr val="FFFA00"/>
                </a:solidFill>
              </a:rPr>
              <a:t>Вариант 2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6096000" y="7620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solidFill>
                  <a:srgbClr val="FFFA00"/>
                </a:solidFill>
              </a:rPr>
              <a:t>Вариант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9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438400" y="381000"/>
            <a:ext cx="4267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FFFA00"/>
                </a:solidFill>
              </a:rPr>
              <a:t>Интеграция</a:t>
            </a:r>
            <a:endParaRPr lang="ru-RU" sz="3200" b="1">
              <a:solidFill>
                <a:srgbClr val="FFFA00"/>
              </a:solidFill>
            </a:endParaRPr>
          </a:p>
          <a:p>
            <a:pPr>
              <a:spcBef>
                <a:spcPct val="50000"/>
              </a:spcBef>
            </a:pPr>
            <a:endParaRPr lang="ru-RU" sz="3200" b="1">
              <a:solidFill>
                <a:srgbClr val="FFFA00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066800" y="1219200"/>
            <a:ext cx="67818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i="1">
                <a:solidFill>
                  <a:srgbClr val="FFFA00"/>
                </a:solidFill>
              </a:rPr>
              <a:t>История – знание традиций.</a:t>
            </a:r>
          </a:p>
          <a:p>
            <a:pPr marL="342900" indent="-342900">
              <a:buFontTx/>
              <a:buAutoNum type="arabicPeriod"/>
            </a:pPr>
            <a:endParaRPr lang="ru-RU" i="1">
              <a:solidFill>
                <a:srgbClr val="FFFA0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i="1">
                <a:solidFill>
                  <a:srgbClr val="FFFA00"/>
                </a:solidFill>
              </a:rPr>
              <a:t>Математика – экономический расчет.</a:t>
            </a:r>
          </a:p>
          <a:p>
            <a:pPr marL="342900" indent="-342900">
              <a:buFontTx/>
              <a:buAutoNum type="arabicPeriod"/>
            </a:pPr>
            <a:endParaRPr lang="ru-RU" i="1">
              <a:solidFill>
                <a:srgbClr val="FFFA0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i="1">
                <a:solidFill>
                  <a:srgbClr val="FFFA00"/>
                </a:solidFill>
              </a:rPr>
              <a:t>Экология – знание экологически чистых материалов.</a:t>
            </a:r>
          </a:p>
          <a:p>
            <a:pPr marL="342900" indent="-342900">
              <a:buFontTx/>
              <a:buAutoNum type="arabicPeriod"/>
            </a:pPr>
            <a:endParaRPr lang="ru-RU" i="1">
              <a:solidFill>
                <a:srgbClr val="FFFA0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i="1">
                <a:solidFill>
                  <a:srgbClr val="FFFA00"/>
                </a:solidFill>
              </a:rPr>
              <a:t>Технология – умение вязать крючком, шить на швейной машинки, подбирать схему, цветовую гамму.</a:t>
            </a:r>
          </a:p>
          <a:p>
            <a:pPr marL="342900" indent="-342900">
              <a:buFontTx/>
              <a:buAutoNum type="arabicPeriod"/>
            </a:pPr>
            <a:endParaRPr lang="ru-RU" i="1">
              <a:solidFill>
                <a:srgbClr val="FFFA0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i="1">
                <a:solidFill>
                  <a:srgbClr val="FFFA00"/>
                </a:solidFill>
              </a:rPr>
              <a:t>Литература, русский язык, информатика – написание и оформление проекта.</a:t>
            </a:r>
          </a:p>
        </p:txBody>
      </p:sp>
      <p:pic>
        <p:nvPicPr>
          <p:cNvPr id="11273" name="Picture 9" descr="ÐÐ°ÑÑÐ¸Ð½ÐºÐ¸ Ð¿Ð¾ Ð·Ð°Ð¿ÑÐ¾ÑÑ ÑÐ¸Ð¼Ð²Ð¾Ð»Ñ ÑÐºÐ¾Ð»Ð¾Ð³Ð¸Ñ Ð¿Ð½Ð³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1429530">
            <a:off x="6858000" y="4495800"/>
            <a:ext cx="1752600" cy="1752600"/>
          </a:xfrm>
          <a:prstGeom prst="rect">
            <a:avLst/>
          </a:prstGeom>
          <a:noFill/>
        </p:spPr>
      </p:pic>
      <p:pic>
        <p:nvPicPr>
          <p:cNvPr id="11275" name="Picture 11" descr="ÐÐ°ÑÑÐ¸Ð½ÐºÐ¸ Ð¿Ð¾ Ð·Ð°Ð¿ÑÐ¾ÑÑ ÑÐ¸Ð¼Ð²Ð¾Ð»Ñ Ð¼Ð°ÑÐµÐ¼Ð°ÑÐ¸ÐºÐ° Ð¿Ð½Ð³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767776">
            <a:off x="7239000" y="381000"/>
            <a:ext cx="1411288" cy="1524000"/>
          </a:xfrm>
          <a:prstGeom prst="rect">
            <a:avLst/>
          </a:prstGeom>
          <a:noFill/>
        </p:spPr>
      </p:pic>
      <p:pic>
        <p:nvPicPr>
          <p:cNvPr id="11277" name="Picture 13" descr="ÐÐ°ÑÑÐ¸Ð½ÐºÐ¸ Ð¿Ð¾ Ð·Ð°Ð¿ÑÐ¾ÑÑ Ð¿ÑÑÐºÐ¸Ð½ Ð¿Ð½Ð³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600" y="3962400"/>
            <a:ext cx="1828800" cy="2743200"/>
          </a:xfrm>
          <a:prstGeom prst="rect">
            <a:avLst/>
          </a:prstGeom>
          <a:noFill/>
        </p:spPr>
      </p:pic>
      <p:pic>
        <p:nvPicPr>
          <p:cNvPr id="11279" name="Picture 15" descr="ÐÐ°ÑÑÐ¸Ð½ÐºÐ¸ Ð¿Ð¾ Ð·Ð°Ð¿ÑÐ¾ÑÑ Ð¸Ð³Ð¾Ð»ÐºÐ° Ð¿Ð½Ð³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-1002312">
            <a:off x="2362200" y="4419600"/>
            <a:ext cx="1562100" cy="2133600"/>
          </a:xfrm>
          <a:prstGeom prst="rect">
            <a:avLst/>
          </a:prstGeom>
          <a:noFill/>
        </p:spPr>
      </p:pic>
      <p:pic>
        <p:nvPicPr>
          <p:cNvPr id="11281" name="Picture 17" descr="ÐÐ°ÑÑÐ¸Ð½ÐºÐ¸ Ð¿Ð¾ Ð·Ð°Ð¿ÑÐ¾ÑÑ Ð¸Ð³Ð¾Ð»ÐºÐ° Ð¿Ð½Ð³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917309">
            <a:off x="4876800" y="4419600"/>
            <a:ext cx="1604963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9" name="Rectangle 8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3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514600" y="457200"/>
            <a:ext cx="3886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FFFA00"/>
                </a:solidFill>
              </a:rPr>
              <a:t>Знания и умения</a:t>
            </a:r>
          </a:p>
          <a:p>
            <a:pPr>
              <a:spcBef>
                <a:spcPct val="50000"/>
              </a:spcBef>
            </a:pPr>
            <a:endParaRPr lang="ru-RU" sz="3200" b="1" i="1">
              <a:solidFill>
                <a:srgbClr val="FFFA00"/>
              </a:solidFill>
            </a:endParaRPr>
          </a:p>
        </p:txBody>
      </p:sp>
      <p:graphicFrame>
        <p:nvGraphicFramePr>
          <p:cNvPr id="12368" name="Group 80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4525964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604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Надо знать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Надо уметь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Свойства ниток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Вывязывать основные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элементы крючком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Свойства тканей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Читать схему вязания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Способы оформления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готового изделия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Использовать термоклеевую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ленту для ткани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Подбирать цвет и фактуру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ниток к ткани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Изготавливать изделие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A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швейной машине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A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1" name="Picture 5" descr="ÐÐ°ÑÑÐ¸Ð½ÐºÐ¸ Ð¿Ð¾ Ð·Ð°Ð¿ÑÐ¾ÑÑ Ð³Ð¾Ð»ÑÐ±Ð¾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981200" y="152400"/>
            <a:ext cx="50292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FFFA00"/>
                </a:solidFill>
              </a:rPr>
              <a:t>Выбор варианта изготовления</a:t>
            </a:r>
          </a:p>
          <a:p>
            <a:pPr>
              <a:spcBef>
                <a:spcPct val="50000"/>
              </a:spcBef>
            </a:pPr>
            <a:endParaRPr lang="ru-RU" sz="2800" b="1" i="1">
              <a:solidFill>
                <a:srgbClr val="FFFA00"/>
              </a:solidFill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04800" y="990600"/>
            <a:ext cx="86868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i="1">
                <a:solidFill>
                  <a:srgbClr val="FFFA00"/>
                </a:solidFill>
              </a:rPr>
              <a:t>Кружева для скатерти и салфеток можно выполнить:</a:t>
            </a:r>
          </a:p>
          <a:p>
            <a:endParaRPr lang="ru-RU" i="1">
              <a:solidFill>
                <a:srgbClr val="FFFA00"/>
              </a:solidFill>
            </a:endParaRP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Вывязать крючком;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Вывязать на спицах;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Выплести на коклюшках;</a:t>
            </a:r>
          </a:p>
          <a:p>
            <a:endParaRPr lang="ru-RU" i="1">
              <a:solidFill>
                <a:srgbClr val="FFFA00"/>
              </a:solidFill>
            </a:endParaRPr>
          </a:p>
          <a:p>
            <a:r>
              <a:rPr lang="ru-RU" i="1">
                <a:solidFill>
                  <a:srgbClr val="FFFA00"/>
                </a:solidFill>
              </a:rPr>
              <a:t>Я выбрала вариант, выполненный в технике вязания крючком, потому что:</a:t>
            </a:r>
          </a:p>
          <a:p>
            <a:endParaRPr lang="ru-RU" i="1">
              <a:solidFill>
                <a:srgbClr val="FFFA00"/>
              </a:solidFill>
            </a:endParaRP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Мне нравится вязать крючком;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Я умею вязать крючком;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A00"/>
                </a:solidFill>
              </a:rPr>
              <a:t> Для меня это самый простой способ;</a:t>
            </a:r>
          </a:p>
        </p:txBody>
      </p:sp>
      <p:pic>
        <p:nvPicPr>
          <p:cNvPr id="14345" name="Picture 9" descr="ÐÐ°ÑÑÐ¸Ð½ÐºÐ¸ Ð¿Ð¾ Ð·Ð°Ð¿ÑÐ¾ÑÑ ÐºÑÑÐ¶ÐµÐ²Ð° Ð½Ð° ÑÐ¿Ð¸ÑÐ°Ñ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4191000"/>
            <a:ext cx="4114800" cy="2319338"/>
          </a:xfrm>
          <a:prstGeom prst="rect">
            <a:avLst/>
          </a:prstGeom>
          <a:noFill/>
        </p:spPr>
      </p:pic>
      <p:pic>
        <p:nvPicPr>
          <p:cNvPr id="14347" name="Picture 11" descr="ÐÐ°ÑÑÐ¸Ð½ÐºÐ¸ Ð¿Ð¾ Ð·Ð°Ð¿ÑÐ¾ÑÑ ÐºÑÑÐ¶ÐµÐ²Ð° Ð½Ð° ÐºÐ¾ÐºÐ»ÑÑÐºÐ°Ñ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53000" y="4171950"/>
            <a:ext cx="3048000" cy="2284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529</Words>
  <Application>Microsoft Office PowerPoint</Application>
  <PresentationFormat>Экран (4:3)</PresentationFormat>
  <Paragraphs>119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Candara</vt:lpstr>
      <vt:lpstr>Times New Roman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Алишка</dc:creator>
  <cp:lastModifiedBy>Сергей</cp:lastModifiedBy>
  <cp:revision>4</cp:revision>
  <cp:lastPrinted>1601-01-01T00:00:00Z</cp:lastPrinted>
  <dcterms:created xsi:type="dcterms:W3CDTF">2019-01-27T15:33:02Z</dcterms:created>
  <dcterms:modified xsi:type="dcterms:W3CDTF">2022-11-23T19:01:24Z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