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25" r:id="rId3"/>
    <p:sldId id="326" r:id="rId4"/>
    <p:sldId id="327" r:id="rId5"/>
    <p:sldId id="328" r:id="rId6"/>
    <p:sldId id="318" r:id="rId7"/>
    <p:sldId id="32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FC076F7-5100-4BB5-8B8F-6D6579381E44}">
          <p14:sldIdLst>
            <p14:sldId id="256"/>
            <p14:sldId id="325"/>
            <p14:sldId id="326"/>
            <p14:sldId id="327"/>
            <p14:sldId id="328"/>
            <p14:sldId id="318"/>
            <p14:sldId id="32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llogg College" initials="O" lastIdx="0" clrIdx="0"/>
  <p:cmAuthor id="1" name="navar" initials="n" lastIdx="3" clrIdx="1"/>
  <p:cmAuthor id="2" name="Work" initials="W" lastIdx="1" clrIdx="2"/>
  <p:cmAuthor id="3" name="Alex" initials="A" lastIdx="4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10F77"/>
    <a:srgbClr val="FFFFFF"/>
    <a:srgbClr val="F222BC"/>
    <a:srgbClr val="F5F2AD"/>
    <a:srgbClr val="D0B700"/>
    <a:srgbClr val="D6BD00"/>
    <a:srgbClr val="EADF00"/>
    <a:srgbClr val="D2AA00"/>
    <a:srgbClr val="B8AF00"/>
    <a:srgbClr val="F2E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0" autoAdjust="0"/>
    <p:restoredTop sz="95337" autoAdjust="0"/>
  </p:normalViewPr>
  <p:slideViewPr>
    <p:cSldViewPr>
      <p:cViewPr varScale="1">
        <p:scale>
          <a:sx n="80" d="100"/>
          <a:sy n="80" d="100"/>
        </p:scale>
        <p:origin x="151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8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9B225-5EFA-48B1-8FB3-6D60A59A3036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61E2C-2AD3-4BB1-988E-BEFFAD97D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545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61E2C-2AD3-4BB1-988E-BEFFAD97DA8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338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61E2C-2AD3-4BB1-988E-BEFFAD97DA8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180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FEC1E-233B-47AF-B297-C44C993EC026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02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F2241-4D0A-4847-B416-0190A9836A3A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69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5DEC-AC5D-4BD1-9A2F-E96CF10575BE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6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1271-ECDF-4E0D-95AF-26F723CAA663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38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5F90C-14BE-41C9-B29E-632C3B157209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49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7F4-768C-4595-A5CA-58F49532CDEF}" type="datetime1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85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C11-2776-4FC9-AA95-DA4718CBE983}" type="datetime1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65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9B46-D5E9-47EE-B0C0-0DAC3F8D8D5D}" type="datetime1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230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B1BB-70BE-4F78-ACC8-D4E5E9933E3A}" type="datetime1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319D-59BD-4ECC-9689-71417CCB5EBC}" type="datetime1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20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65-2641-4DFE-BFEF-9F1183A6CFB3}" type="datetime1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72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0">
              <a:schemeClr val="accent1">
                <a:lumMod val="45000"/>
                <a:lumOff val="55000"/>
              </a:schemeClr>
            </a:gs>
            <a:gs pos="18000">
              <a:schemeClr val="bg1"/>
            </a:gs>
            <a:gs pos="2000">
              <a:srgbClr val="ABC0E4"/>
            </a:gs>
            <a:gs pos="96000">
              <a:srgbClr val="ABC0E4"/>
            </a:gs>
            <a:gs pos="40500">
              <a:schemeClr val="bg1"/>
            </a:gs>
            <a:gs pos="7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DA45B-9E6E-47DA-96E6-9BD72F886D5F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InfoUrok.ru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8631F-C964-47B5-B9E2-AC2B6FDB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92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91;&#1088;&#1086;&#1082;.&#1088;&#1092;/library/sbornik_olimpiadnih_zadanij_dlya_uchashihsya_3_klassa_193859.html" TargetMode="External"/><Relationship Id="rId2" Type="http://schemas.openxmlformats.org/officeDocument/2006/relationships/hyperlink" Target="https://kupidonia.ru/viktoriny/test-po-russkomu-jazyku-sklonenie-imen-suschestvitelnyh-padezh-chislo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znanio.ru/media/otkrytyj-urok-po-teme-padezhi-imyon-suschestvitelnyh-obobscheniezakreplenie-253634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85800" y="458112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PF Din Text Cond Pro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9BD627-4031-CBD4-807F-BFB5F0F88DFF}"/>
              </a:ext>
            </a:extLst>
          </p:cNvPr>
          <p:cNvSpPr txBox="1"/>
          <p:nvPr/>
        </p:nvSpPr>
        <p:spPr>
          <a:xfrm>
            <a:off x="395536" y="1700808"/>
            <a:ext cx="792088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/>
              <a:t>Тема: «Изменение имён существительных по падежам»</a:t>
            </a:r>
            <a:endParaRPr lang="ru-RU" sz="5400" dirty="0"/>
          </a:p>
        </p:txBody>
      </p:sp>
      <p:sp>
        <p:nvSpPr>
          <p:cNvPr id="2" name="TextBox 1"/>
          <p:cNvSpPr txBox="1"/>
          <p:nvPr/>
        </p:nvSpPr>
        <p:spPr>
          <a:xfrm>
            <a:off x="5940152" y="5733256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</a:t>
            </a:r>
          </a:p>
          <a:p>
            <a:r>
              <a:rPr lang="ru-RU" dirty="0" smtClean="0"/>
              <a:t>учитель начальных классов Капустина Мария Юрьевна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75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E180D4A7-C9FB-4DFB-919C-405C955672EB}">
      <p14:showEvtLst xmlns:p14="http://schemas.microsoft.com/office/powerpoint/2010/main">
        <p14:playEvt time="0" objId="27"/>
        <p14:stopEvt time="8379" objId="27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45B3B96-23DC-BFD2-1E24-D06AAC18F418}"/>
              </a:ext>
            </a:extLst>
          </p:cNvPr>
          <p:cNvSpPr/>
          <p:nvPr/>
        </p:nvSpPr>
        <p:spPr>
          <a:xfrm>
            <a:off x="179512" y="1052736"/>
            <a:ext cx="989540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i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Цель: </a:t>
            </a:r>
            <a:r>
              <a:rPr lang="ru-RU" sz="3200" b="1" i="1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обощнение</a:t>
            </a:r>
            <a:r>
              <a:rPr lang="ru-RU" sz="3200" b="1" i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 систематизация знаний </a:t>
            </a:r>
          </a:p>
          <a:p>
            <a:r>
              <a:rPr lang="ru-RU" sz="3200" b="1" i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умений различать падежи, </a:t>
            </a:r>
          </a:p>
          <a:p>
            <a:r>
              <a:rPr lang="ru-RU" sz="3200" b="1" i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правильно употреблять существительные </a:t>
            </a:r>
          </a:p>
          <a:p>
            <a:r>
              <a:rPr lang="ru-RU" sz="3200" b="1" i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нужном падеже. </a:t>
            </a:r>
          </a:p>
        </p:txBody>
      </p:sp>
    </p:spTree>
    <p:extLst>
      <p:ext uri="{BB962C8B-B14F-4D97-AF65-F5344CB8AC3E}">
        <p14:creationId xmlns:p14="http://schemas.microsoft.com/office/powerpoint/2010/main" val="186085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E5B18B0-6949-2F7C-9B89-4BC98A779B77}"/>
              </a:ext>
            </a:extLst>
          </p:cNvPr>
          <p:cNvSpPr txBox="1"/>
          <p:nvPr/>
        </p:nvSpPr>
        <p:spPr>
          <a:xfrm>
            <a:off x="107504" y="188640"/>
            <a:ext cx="8884456" cy="6509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кроссворда</a:t>
            </a:r>
          </a:p>
          <a:p>
            <a:r>
              <a:rPr lang="ru-RU" sz="2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Существительное женского рода 1-го склонения, синоним выражения “вооружённые силы” в родительном падеже множественного числа.</a:t>
            </a:r>
          </a:p>
          <a:p>
            <a:endParaRPr lang="ru-RU" sz="2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Существительное мужского рода 2-го склонения, с уменьшительно-ласкательным суффиксом, образованное от существительного медведь.</a:t>
            </a:r>
          </a:p>
          <a:p>
            <a:endParaRPr lang="ru-RU" sz="2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Существительное мужского рода 2-го склонения, обозначающее сооружение для переезда и перехода через реку, в родительном падеже множественного числа.</a:t>
            </a:r>
          </a:p>
          <a:p>
            <a:endParaRPr lang="ru-RU" sz="2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Существительное мужского рода 2-го склонения, с суффиксом -</a:t>
            </a:r>
            <a:r>
              <a:rPr lang="ru-RU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щик</a:t>
            </a:r>
            <a:r>
              <a:rPr 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обозначающее профессию и образованное от слова камень.</a:t>
            </a:r>
          </a:p>
          <a:p>
            <a:endParaRPr lang="ru-RU" sz="2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Существительное женского рода 1-го склонения, являющееся названием домашней птицы, в дательном падеже единственного числа.</a:t>
            </a:r>
          </a:p>
          <a:p>
            <a:endParaRPr lang="ru-RU" sz="2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Существительное 1-го склонения, обозначающее неопрятного человека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311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AE532C-D805-3ADC-A43B-1113047600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6632"/>
            <a:ext cx="6336704" cy="591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55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EA2F1BF-F8FC-6914-DB9E-E6C628EE7EF2}"/>
              </a:ext>
            </a:extLst>
          </p:cNvPr>
          <p:cNvSpPr/>
          <p:nvPr/>
        </p:nvSpPr>
        <p:spPr>
          <a:xfrm>
            <a:off x="1835696" y="188640"/>
            <a:ext cx="551478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Разгадай ребусы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E3613F-EAAB-3E9C-4D38-E039743820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3031916" cy="288032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69F2E3D-6871-F348-CE2A-9A94C8808C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221088"/>
            <a:ext cx="3092669" cy="212901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B927B78-5D29-E06E-A986-248276A2A2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340768"/>
            <a:ext cx="2913112" cy="276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7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>
            <a:off x="3913855" y="2025713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691680" y="191542"/>
            <a:ext cx="5740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</a:rPr>
              <a:t>Поставьте существительные</a:t>
            </a:r>
            <a:br>
              <a:rPr lang="ru-RU" sz="3200" b="1" dirty="0">
                <a:solidFill>
                  <a:srgbClr val="00B050"/>
                </a:solidFill>
              </a:rPr>
            </a:br>
            <a:r>
              <a:rPr lang="ru-RU" sz="3200" b="1" dirty="0">
                <a:solidFill>
                  <a:srgbClr val="00B050"/>
                </a:solidFill>
              </a:rPr>
              <a:t>в нужный падеж</a:t>
            </a:r>
          </a:p>
        </p:txBody>
      </p:sp>
      <p:grpSp>
        <p:nvGrpSpPr>
          <p:cNvPr id="33" name="Группа 32"/>
          <p:cNvGrpSpPr/>
          <p:nvPr/>
        </p:nvGrpSpPr>
        <p:grpSpPr>
          <a:xfrm>
            <a:off x="1331639" y="1702548"/>
            <a:ext cx="1572804" cy="3254697"/>
            <a:chOff x="1331639" y="1702548"/>
            <a:chExt cx="1572804" cy="3254697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331640" y="1702548"/>
              <a:ext cx="93326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/>
                <a:t>мяч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331640" y="2348879"/>
              <a:ext cx="90133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/>
                <a:t>лёд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331640" y="3007289"/>
              <a:ext cx="128753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/>
                <a:t>сосна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331640" y="3668563"/>
              <a:ext cx="157280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/>
                <a:t>солнце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331639" y="4310914"/>
              <a:ext cx="84510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i="1" dirty="0"/>
                <a:t>лес</a:t>
              </a:r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4688008" y="1702547"/>
            <a:ext cx="32944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Font typeface="Arial" pitchFamily="34" charset="0"/>
              <a:buNone/>
            </a:pPr>
            <a:r>
              <a:rPr lang="ru-RU" sz="3600" i="1" dirty="0">
                <a:solidFill>
                  <a:schemeClr val="bg1">
                    <a:lumMod val="50000"/>
                  </a:schemeClr>
                </a:solidFill>
              </a:rPr>
              <a:t>(думаю) </a:t>
            </a:r>
            <a:r>
              <a:rPr lang="ru-RU" sz="3600" i="1" dirty="0"/>
              <a:t>о мяче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95636" y="2346804"/>
            <a:ext cx="24112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Font typeface="Arial" pitchFamily="34" charset="0"/>
              <a:buNone/>
            </a:pPr>
            <a:r>
              <a:rPr lang="ru-RU" sz="3600" i="1" dirty="0">
                <a:solidFill>
                  <a:schemeClr val="bg1">
                    <a:lumMod val="50000"/>
                  </a:schemeClr>
                </a:solidFill>
              </a:rPr>
              <a:t>(нет) </a:t>
            </a:r>
            <a:r>
              <a:rPr lang="ru-RU" sz="3600" i="1" dirty="0"/>
              <a:t>льда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685294" y="2993135"/>
            <a:ext cx="3631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Font typeface="Arial" pitchFamily="34" charset="0"/>
              <a:buNone/>
            </a:pPr>
            <a:r>
              <a:rPr lang="ru-RU" sz="3600" i="1" dirty="0">
                <a:solidFill>
                  <a:schemeClr val="bg1">
                    <a:lumMod val="50000"/>
                  </a:schemeClr>
                </a:solidFill>
              </a:rPr>
              <a:t>(горжусь) </a:t>
            </a:r>
            <a:r>
              <a:rPr lang="ru-RU" sz="3600" i="1" dirty="0"/>
              <a:t>сосной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685294" y="3639466"/>
            <a:ext cx="28171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Font typeface="Arial" pitchFamily="34" charset="0"/>
              <a:buNone/>
            </a:pPr>
            <a:r>
              <a:rPr lang="ru-RU" sz="3600" i="1" dirty="0">
                <a:solidFill>
                  <a:schemeClr val="bg1">
                    <a:lumMod val="50000"/>
                  </a:schemeClr>
                </a:solidFill>
              </a:rPr>
              <a:t>(даю) </a:t>
            </a:r>
            <a:r>
              <a:rPr lang="ru-RU" sz="3600" i="1" dirty="0"/>
              <a:t>солнцу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675871" y="4285797"/>
            <a:ext cx="2432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Font typeface="Arial" pitchFamily="34" charset="0"/>
              <a:buNone/>
            </a:pPr>
            <a:r>
              <a:rPr lang="ru-RU" sz="3600" i="1" dirty="0">
                <a:solidFill>
                  <a:schemeClr val="bg1">
                    <a:lumMod val="50000"/>
                  </a:schemeClr>
                </a:solidFill>
              </a:rPr>
              <a:t> (вижу) </a:t>
            </a:r>
            <a:r>
              <a:rPr lang="ru-RU" sz="3600" i="1" dirty="0"/>
              <a:t>лес</a:t>
            </a: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2907010" y="1804375"/>
            <a:ext cx="662702" cy="44267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П.п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2939275" y="2448632"/>
            <a:ext cx="610877" cy="44267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Р.п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2941158" y="3094963"/>
            <a:ext cx="607112" cy="44267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Т.п.</a:t>
            </a:r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2907373" y="3770391"/>
            <a:ext cx="674683" cy="44267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Д.п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2913363" y="4412742"/>
            <a:ext cx="662702" cy="44267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В.п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3913855" y="2677046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913855" y="331630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3913855" y="399172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913855" y="4634079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890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A7A2107-A47F-0702-7393-5222471CE555}"/>
              </a:ext>
            </a:extLst>
          </p:cNvPr>
          <p:cNvSpPr/>
          <p:nvPr/>
        </p:nvSpPr>
        <p:spPr>
          <a:xfrm>
            <a:off x="467544" y="188640"/>
            <a:ext cx="832490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Список используемых источников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2AE732-AB9C-6956-6789-A808BB853535}"/>
              </a:ext>
            </a:extLst>
          </p:cNvPr>
          <p:cNvSpPr txBox="1"/>
          <p:nvPr/>
        </p:nvSpPr>
        <p:spPr>
          <a:xfrm>
            <a:off x="323528" y="1700808"/>
            <a:ext cx="8568952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>
                <a:hlinkClick r:id="rId2"/>
              </a:rPr>
              <a:t> </a:t>
            </a:r>
            <a:r>
              <a:rPr lang="en-US" sz="2000" dirty="0">
                <a:hlinkClick r:id="rId2"/>
              </a:rPr>
              <a:t>https://kupidonia.ru/viktoriny/test-po-russkomu-jazyku-sklonenie-imen-suschestvitelnyh-padezh-chislo</a:t>
            </a:r>
            <a:endParaRPr lang="ru-RU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hlinkClick r:id="rId3"/>
              </a:rPr>
              <a:t>https://</a:t>
            </a:r>
            <a:r>
              <a:rPr lang="ru-RU" sz="2000" dirty="0" err="1">
                <a:hlinkClick r:id="rId3"/>
              </a:rPr>
              <a:t>урок.рф</a:t>
            </a:r>
            <a:r>
              <a:rPr lang="ru-RU" sz="2000" dirty="0">
                <a:hlinkClick r:id="rId3"/>
              </a:rPr>
              <a:t>/</a:t>
            </a:r>
            <a:r>
              <a:rPr lang="en-US" sz="2000" dirty="0">
                <a:hlinkClick r:id="rId3"/>
              </a:rPr>
              <a:t>library/sbornik_olimpiadnih_zadanij_dlya_uchashihsya_3_klassa_193859.html</a:t>
            </a:r>
            <a:endParaRPr lang="ru-RU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hlinkClick r:id="rId4"/>
              </a:rPr>
              <a:t>https://znanio.ru/media/otkrytyj-urok-po-teme-padezhi-imyon-suschestvitelnyh-obobscheniezakreplenie-2536348</a:t>
            </a:r>
            <a:endParaRPr lang="ru-RU" sz="2000" dirty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49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8575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10795</TotalTime>
  <Words>209</Words>
  <Application>Microsoft Office PowerPoint</Application>
  <PresentationFormat>Экран (4:3)</PresentationFormat>
  <Paragraphs>42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PF Din Text Cond Pro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Раздва Тричетыре Пякть</dc:title>
  <dc:creator>Katlianik</dc:creator>
  <cp:lastModifiedBy>маша</cp:lastModifiedBy>
  <cp:revision>932</cp:revision>
  <dcterms:created xsi:type="dcterms:W3CDTF">2011-12-08T07:08:27Z</dcterms:created>
  <dcterms:modified xsi:type="dcterms:W3CDTF">2022-11-23T19:16:44Z</dcterms:modified>
</cp:coreProperties>
</file>