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9" r:id="rId2"/>
    <p:sldId id="257" r:id="rId3"/>
    <p:sldId id="256" r:id="rId4"/>
    <p:sldId id="260" r:id="rId5"/>
    <p:sldId id="262" r:id="rId6"/>
    <p:sldId id="261" r:id="rId7"/>
    <p:sldId id="258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6" autoAdjust="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6E5F-1994-403A-A4C8-C48EF2EEA519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3C411-6B3A-4104-9522-DC5BDFE32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033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6E5F-1994-403A-A4C8-C48EF2EEA519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3C411-6B3A-4104-9522-DC5BDFE32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796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6E5F-1994-403A-A4C8-C48EF2EEA519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3C411-6B3A-4104-9522-DC5BDFE32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489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6E5F-1994-403A-A4C8-C48EF2EEA519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3C411-6B3A-4104-9522-DC5BDFE32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400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6E5F-1994-403A-A4C8-C48EF2EEA519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3C411-6B3A-4104-9522-DC5BDFE32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047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6E5F-1994-403A-A4C8-C48EF2EEA519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3C411-6B3A-4104-9522-DC5BDFE32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367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6E5F-1994-403A-A4C8-C48EF2EEA519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3C411-6B3A-4104-9522-DC5BDFE32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684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6E5F-1994-403A-A4C8-C48EF2EEA519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3C411-6B3A-4104-9522-DC5BDFE32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2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6E5F-1994-403A-A4C8-C48EF2EEA519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3C411-6B3A-4104-9522-DC5BDFE32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201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6E5F-1994-403A-A4C8-C48EF2EEA519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3C411-6B3A-4104-9522-DC5BDFE32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721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6E5F-1994-403A-A4C8-C48EF2EEA519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3C411-6B3A-4104-9522-DC5BDFE32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520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86E5F-1994-403A-A4C8-C48EF2EEA519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3C411-6B3A-4104-9522-DC5BDFE32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294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72816"/>
            <a:ext cx="8229600" cy="3384376"/>
          </a:xfrm>
        </p:spPr>
        <p:txBody>
          <a:bodyPr>
            <a:noAutofit/>
          </a:bodyPr>
          <a:lstStyle/>
          <a:p>
            <a:r>
              <a:rPr lang="ru-RU" sz="6000" b="1" dirty="0">
                <a:sym typeface="Wingdings"/>
              </a:rPr>
              <a:t></a:t>
            </a:r>
            <a:r>
              <a:rPr lang="ru-RU" sz="6000" b="1" dirty="0" smtClean="0">
                <a:latin typeface="Segoe Print" pitchFamily="2" charset="0"/>
              </a:rPr>
              <a:t/>
            </a:r>
            <a:br>
              <a:rPr lang="ru-RU" sz="6000" b="1" dirty="0" smtClean="0">
                <a:latin typeface="Segoe Print" pitchFamily="2" charset="0"/>
              </a:rPr>
            </a:br>
            <a:r>
              <a:rPr lang="ru-RU" sz="6000" b="1" dirty="0" smtClean="0">
                <a:latin typeface="Segoe Print" pitchFamily="2" charset="0"/>
              </a:rPr>
              <a:t>ТРЕУГОЛЬНИКИ</a:t>
            </a:r>
            <a:br>
              <a:rPr lang="ru-RU" sz="6000" b="1" dirty="0" smtClean="0">
                <a:latin typeface="Segoe Print" pitchFamily="2" charset="0"/>
              </a:rPr>
            </a:br>
            <a:r>
              <a:rPr lang="ru-RU" sz="6000" b="1" dirty="0">
                <a:sym typeface="Wingdings"/>
              </a:rPr>
              <a:t></a:t>
            </a:r>
            <a:endParaRPr lang="ru-RU" sz="6000" b="1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46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4" y="4726"/>
            <a:ext cx="9201154" cy="6853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754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sym typeface="Wingdings"/>
              </a:rPr>
              <a:t> </a:t>
            </a:r>
            <a:r>
              <a:rPr lang="ru-RU" dirty="0" smtClean="0">
                <a:solidFill>
                  <a:srgbClr val="FF0000"/>
                </a:solidFill>
              </a:rPr>
              <a:t>Работа в парах </a:t>
            </a:r>
            <a:r>
              <a:rPr lang="ru-RU" b="1" dirty="0" smtClean="0">
                <a:solidFill>
                  <a:srgbClr val="FF0000"/>
                </a:solidFill>
                <a:sym typeface="Wingdings"/>
              </a:rPr>
              <a:t>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____________________________________</a:t>
            </a:r>
          </a:p>
          <a:p>
            <a:pPr marL="0" indent="0" algn="ctr">
              <a:buNone/>
            </a:pPr>
            <a:r>
              <a:rPr lang="ru-RU" baseline="30000" dirty="0"/>
              <a:t>ФИО ученика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____________________________________</a:t>
            </a:r>
          </a:p>
          <a:p>
            <a:pPr marL="0" indent="0" algn="ctr">
              <a:buNone/>
            </a:pPr>
            <a:r>
              <a:rPr lang="ru-RU" baseline="30000" dirty="0"/>
              <a:t>ФИО проверяющего ученика</a:t>
            </a:r>
            <a:endParaRPr lang="ru-RU" dirty="0"/>
          </a:p>
          <a:p>
            <a:pPr marL="0" indent="0" algn="ctr">
              <a:buNone/>
            </a:pPr>
            <a:r>
              <a:rPr lang="ru-RU" b="1" dirty="0">
                <a:sym typeface="Wingdings"/>
              </a:rPr>
              <a:t></a:t>
            </a:r>
            <a:r>
              <a:rPr lang="ru-RU" b="1" dirty="0"/>
              <a:t>  Возможно ли построить треугольник со сторонами…? </a:t>
            </a:r>
            <a:r>
              <a:rPr lang="ru-RU" b="1" dirty="0">
                <a:sym typeface="Wingdings"/>
              </a:rPr>
              <a:t>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>Существует – 1,  не существует </a:t>
            </a:r>
            <a:r>
              <a:rPr lang="ru-RU" dirty="0" smtClean="0"/>
              <a:t>– 0</a:t>
            </a:r>
          </a:p>
          <a:p>
            <a:pPr marL="0" indent="0" algn="ctr">
              <a:buNone/>
            </a:pPr>
            <a:r>
              <a:rPr lang="ru-RU" dirty="0" smtClean="0"/>
              <a:t>ИТОГО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vernyiy-otvet-3-v-peredachechto-gde-kogda-5331__=9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028384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017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7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30426"/>
          </a:xfrm>
        </p:spPr>
        <p:txBody>
          <a:bodyPr>
            <a:noAutofit/>
          </a:bodyPr>
          <a:lstStyle/>
          <a:p>
            <a:r>
              <a:rPr lang="ru-RU" sz="8800" dirty="0" smtClean="0"/>
              <a:t>Правильные ответы</a:t>
            </a:r>
            <a:endParaRPr lang="ru-RU" sz="8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77072"/>
            <a:ext cx="8229600" cy="20490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dirty="0" smtClean="0"/>
              <a:t>0111101010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359409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sym typeface="Wingdings"/>
              </a:rPr>
              <a:t> </a:t>
            </a:r>
            <a:r>
              <a:rPr lang="ru-RU" sz="6600" dirty="0" smtClean="0">
                <a:solidFill>
                  <a:srgbClr val="FF0000"/>
                </a:solidFill>
              </a:rPr>
              <a:t>ОЦЕНКА </a:t>
            </a:r>
            <a:r>
              <a:rPr lang="ru-RU" sz="6600" b="1" dirty="0">
                <a:solidFill>
                  <a:srgbClr val="FF0000"/>
                </a:solidFill>
                <a:sym typeface="Wingdings"/>
              </a:rPr>
              <a:t>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/>
              <a:t>10, 9, 8 баллов – «</a:t>
            </a:r>
            <a:r>
              <a:rPr lang="ru-RU" sz="6000" dirty="0" smtClean="0">
                <a:solidFill>
                  <a:srgbClr val="00B050"/>
                </a:solidFill>
              </a:rPr>
              <a:t>5</a:t>
            </a:r>
            <a:r>
              <a:rPr lang="ru-RU" sz="6000" dirty="0" smtClean="0"/>
              <a:t>»</a:t>
            </a:r>
          </a:p>
          <a:p>
            <a:pPr marL="0" indent="0" algn="ctr">
              <a:buNone/>
            </a:pPr>
            <a:r>
              <a:rPr lang="ru-RU" sz="6000" dirty="0" smtClean="0"/>
              <a:t>7, 6 баллов – «</a:t>
            </a:r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r>
              <a:rPr lang="ru-RU" sz="6000" dirty="0" smtClean="0"/>
              <a:t>»</a:t>
            </a:r>
          </a:p>
          <a:p>
            <a:pPr marL="0" indent="0" algn="ctr">
              <a:buNone/>
            </a:pPr>
            <a:r>
              <a:rPr lang="ru-RU" sz="6000" dirty="0" smtClean="0"/>
              <a:t>5, 4 баллов – «</a:t>
            </a:r>
            <a:r>
              <a:rPr lang="ru-RU" sz="6000" dirty="0" smtClean="0">
                <a:solidFill>
                  <a:srgbClr val="FFC000"/>
                </a:solidFill>
              </a:rPr>
              <a:t>3</a:t>
            </a:r>
            <a:r>
              <a:rPr lang="ru-RU" sz="6000" dirty="0" smtClean="0"/>
              <a:t>»</a:t>
            </a:r>
          </a:p>
          <a:p>
            <a:pPr marL="0" indent="0" algn="ctr">
              <a:buNone/>
            </a:pPr>
            <a:r>
              <a:rPr lang="ru-RU" sz="6000" b="1" dirty="0">
                <a:sym typeface="Wingdings"/>
              </a:rPr>
              <a:t>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17057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sym typeface="Wingdings"/>
              </a:rPr>
              <a:t> </a:t>
            </a:r>
            <a:r>
              <a:rPr lang="ru-RU" sz="5400" b="1" dirty="0" smtClean="0">
                <a:solidFill>
                  <a:srgbClr val="FF0000"/>
                </a:solidFill>
              </a:rPr>
              <a:t>Домашняя работа </a:t>
            </a:r>
            <a:r>
              <a:rPr lang="ru-RU" sz="5400" b="1" dirty="0">
                <a:solidFill>
                  <a:srgbClr val="FF0000"/>
                </a:solidFill>
                <a:sym typeface="Wingdings"/>
              </a:rPr>
              <a:t>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105835"/>
            <a:ext cx="741682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 smtClean="0"/>
              <a:t>Стр</a:t>
            </a:r>
            <a:r>
              <a:rPr lang="ru-RU" sz="6600" dirty="0"/>
              <a:t>. 74 № 248, </a:t>
            </a:r>
            <a:r>
              <a:rPr lang="ru-RU" sz="6600" dirty="0" smtClean="0"/>
              <a:t>250</a:t>
            </a:r>
          </a:p>
          <a:p>
            <a:pPr algn="ctr"/>
            <a:r>
              <a:rPr lang="ru-RU" sz="6600" b="1" dirty="0">
                <a:sym typeface="Wingdings"/>
              </a:rPr>
              <a:t>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53750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32859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>
                <a:sym typeface="Wingdings"/>
              </a:rPr>
              <a:t>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ru-RU" b="1" dirty="0" smtClean="0">
                <a:solidFill>
                  <a:srgbClr val="00B050"/>
                </a:solidFill>
              </a:rPr>
              <a:t>Если </a:t>
            </a:r>
            <a:r>
              <a:rPr lang="ru-RU" b="1" dirty="0">
                <a:solidFill>
                  <a:srgbClr val="00B050"/>
                </a:solidFill>
              </a:rPr>
              <a:t>урок был интересен, на уроке вы работали и в итоге поняли материал и узнали больше, чем знали, то поднимите зеленую карточку</a:t>
            </a:r>
            <a:r>
              <a:rPr lang="ru-RU" b="1" dirty="0" smtClean="0">
                <a:solidFill>
                  <a:srgbClr val="00B050"/>
                </a:solidFill>
              </a:rPr>
              <a:t>.</a:t>
            </a:r>
          </a:p>
          <a:p>
            <a:endParaRPr lang="ru-RU" dirty="0">
              <a:solidFill>
                <a:srgbClr val="00B050"/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Если урок был скучен, на уроке вы отдыхали, то поднимите оранжевую карточку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1" dirty="0">
                <a:solidFill>
                  <a:srgbClr val="FF0000"/>
                </a:solidFill>
              </a:rPr>
              <a:t>Если урок был не интересным и вы ничего не поняли, то поднимите красную карточку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ru-RU" b="1" dirty="0">
                <a:sym typeface="Wingdings"/>
              </a:rPr>
              <a:t>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478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cdn5.coloringcrew.com/coloring-book/painted/201101/af8d547103de66242d6a758d8a06113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340768"/>
            <a:ext cx="8122949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60375" y="620688"/>
            <a:ext cx="807206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В треугольнике АВС, где АВ=13см, ВС=4см, АС=5см, меньший угол лежит против стороны ВС.</a:t>
            </a:r>
          </a:p>
        </p:txBody>
      </p:sp>
    </p:spTree>
    <p:extLst>
      <p:ext uri="{BB962C8B-B14F-4D97-AF65-F5344CB8AC3E}">
        <p14:creationId xmlns:p14="http://schemas.microsoft.com/office/powerpoint/2010/main" val="53313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485" y="2484812"/>
            <a:ext cx="1036910" cy="965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192" y="1850352"/>
            <a:ext cx="1036910" cy="965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541" y="1367830"/>
            <a:ext cx="1036910" cy="965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251" y="548680"/>
            <a:ext cx="847725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275" y="4077072"/>
            <a:ext cx="1209675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77072"/>
            <a:ext cx="1152525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051720" y="1124744"/>
            <a:ext cx="0" cy="3240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195736" y="4481884"/>
            <a:ext cx="43924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195736" y="958255"/>
            <a:ext cx="4392488" cy="34068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utoShape 9" descr="https://cdn5.coloringcrew.com/coloring-book/painted/201101/af8d547103de66242d6a758d8a06113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11" descr="https://cdn5.coloringcrew.com/coloring-book/painted/201101/af8d547103de66242d6a758d8a061134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705" y="2548697"/>
            <a:ext cx="8572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583" y="4586659"/>
            <a:ext cx="8096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647" y="2765706"/>
            <a:ext cx="75247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096247"/>
            <a:ext cx="6840760" cy="157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771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485" y="2484812"/>
            <a:ext cx="1036910" cy="965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192" y="1850352"/>
            <a:ext cx="1036910" cy="965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541" y="1367830"/>
            <a:ext cx="1036910" cy="965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251" y="548680"/>
            <a:ext cx="847725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275" y="4077072"/>
            <a:ext cx="1209675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77072"/>
            <a:ext cx="1152525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051720" y="1124744"/>
            <a:ext cx="0" cy="3240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195736" y="4481884"/>
            <a:ext cx="43924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195736" y="958255"/>
            <a:ext cx="4392488" cy="34068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utoShape 9" descr="https://cdn5.coloringcrew.com/coloring-book/painted/201101/af8d547103de66242d6a758d8a06113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11" descr="https://cdn5.coloringcrew.com/coloring-book/painted/201101/af8d547103de66242d6a758d8a061134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705" y="2548697"/>
            <a:ext cx="8572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583" y="4586659"/>
            <a:ext cx="8096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647" y="2765706"/>
            <a:ext cx="75247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80215" y="5229200"/>
            <a:ext cx="560679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b="1" dirty="0" smtClean="0"/>
              <a:t>AB &lt; AC + CB</a:t>
            </a:r>
            <a:endParaRPr lang="ru-RU" sz="8000" b="1" dirty="0" smtClean="0"/>
          </a:p>
        </p:txBody>
      </p:sp>
    </p:spTree>
    <p:extLst>
      <p:ext uri="{BB962C8B-B14F-4D97-AF65-F5344CB8AC3E}">
        <p14:creationId xmlns:p14="http://schemas.microsoft.com/office/powerpoint/2010/main" val="3914899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cdn5.coloringcrew.com/coloring-book/painted/201101/af8d547103de66242d6a758d8a06113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340768"/>
            <a:ext cx="8122949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60375" y="620688"/>
            <a:ext cx="807206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В треугольнике АВС, где АВ=13см, ВС=4см, АС=5см, меньший угол лежит против стороны ВС.</a:t>
            </a:r>
          </a:p>
        </p:txBody>
      </p:sp>
    </p:spTree>
    <p:extLst>
      <p:ext uri="{BB962C8B-B14F-4D97-AF65-F5344CB8AC3E}">
        <p14:creationId xmlns:p14="http://schemas.microsoft.com/office/powerpoint/2010/main" val="1029564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cdn5.coloringcrew.com/coloring-book/painted/201101/af8d547103de66242d6a758d8a06113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98" y="-963488"/>
            <a:ext cx="8122949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4098" y="3645024"/>
            <a:ext cx="88809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Т</a:t>
            </a:r>
            <a:r>
              <a:rPr lang="ru-RU" sz="4000" dirty="0" smtClean="0"/>
              <a:t>акого </a:t>
            </a:r>
            <a:r>
              <a:rPr lang="ru-RU" sz="4000" dirty="0"/>
              <a:t>треугольника, с такими </a:t>
            </a:r>
            <a:r>
              <a:rPr lang="ru-RU" sz="4000" dirty="0" smtClean="0"/>
              <a:t>сторонами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83684" y="4725144"/>
            <a:ext cx="676832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>
                <a:solidFill>
                  <a:srgbClr val="C00000"/>
                </a:solidFill>
              </a:rPr>
              <a:t>НЕ СУЩЕСТВУЕТ!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197063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cdn5.coloringcrew.com/coloring-book/painted/201101/af8d547103de66242d6a758d8a06113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0375" y="1052736"/>
            <a:ext cx="7970772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500" b="1" dirty="0" smtClean="0"/>
              <a:t>AB &lt; AC + CB</a:t>
            </a:r>
            <a:endParaRPr lang="ru-RU" sz="11500" b="1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780" y="2564904"/>
            <a:ext cx="6060863" cy="3969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485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НЕРАВЕНСТВО ТРЕУГОЛЬНИКА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 smtClean="0"/>
              <a:t>AB&lt;AC+CB</a:t>
            </a:r>
            <a:endParaRPr lang="ru-RU" sz="7200" dirty="0" smtClean="0"/>
          </a:p>
          <a:p>
            <a:pPr marL="0" indent="0" algn="ctr">
              <a:buNone/>
            </a:pPr>
            <a:r>
              <a:rPr lang="en-US" sz="7200" dirty="0" smtClean="0"/>
              <a:t>AC&lt;AB+BC</a:t>
            </a:r>
            <a:endParaRPr lang="ru-RU" sz="7200" dirty="0" smtClean="0"/>
          </a:p>
          <a:p>
            <a:pPr marL="0" indent="0" algn="ctr">
              <a:buNone/>
            </a:pPr>
            <a:r>
              <a:rPr lang="en-US" sz="7200" dirty="0" smtClean="0"/>
              <a:t>BC&lt;BA+BC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2592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ТРЕУГОЛЬНИК СО СТОРОНАМИ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367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/>
              <a:t>5см, 6 см и 7см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83379" y="3933056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6000" dirty="0" smtClean="0"/>
              <a:t>5см, 6 см и 12см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32074" y="2564904"/>
            <a:ext cx="41322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/>
              <a:t>существует!</a:t>
            </a:r>
            <a:endParaRPr lang="ru-RU" sz="6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80044" y="4956212"/>
            <a:ext cx="50362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/>
              <a:t>не существует!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71154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</TotalTime>
  <Words>215</Words>
  <Application>Microsoft Office PowerPoint</Application>
  <PresentationFormat>Экран (4:3)</PresentationFormat>
  <Paragraphs>41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 ТРЕУГОЛЬНИКИ 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НЕРАВЕНСТВО ТРЕУГОЛЬНИКА</vt:lpstr>
      <vt:lpstr>ТРЕУГОЛЬНИК СО СТОРОНАМИ</vt:lpstr>
      <vt:lpstr>Презентация PowerPoint</vt:lpstr>
      <vt:lpstr> Работа в парах </vt:lpstr>
      <vt:lpstr>Правильные ответы</vt:lpstr>
      <vt:lpstr> ОЦЕНКА </vt:lpstr>
      <vt:lpstr> Домашняя работа 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Dd</dc:creator>
  <cp:lastModifiedBy>Dd</cp:lastModifiedBy>
  <cp:revision>19</cp:revision>
  <dcterms:created xsi:type="dcterms:W3CDTF">2022-03-12T14:52:22Z</dcterms:created>
  <dcterms:modified xsi:type="dcterms:W3CDTF">2022-03-12T20:20:25Z</dcterms:modified>
</cp:coreProperties>
</file>