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6" r:id="rId3"/>
    <p:sldId id="277" r:id="rId4"/>
    <p:sldId id="278" r:id="rId5"/>
    <p:sldId id="279" r:id="rId6"/>
    <p:sldId id="261" r:id="rId7"/>
    <p:sldId id="262" r:id="rId8"/>
    <p:sldId id="263" r:id="rId9"/>
    <p:sldId id="259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2" r:id="rId18"/>
    <p:sldId id="283" r:id="rId19"/>
    <p:sldId id="284" r:id="rId20"/>
    <p:sldId id="285" r:id="rId21"/>
    <p:sldId id="273" r:id="rId22"/>
    <p:sldId id="275" r:id="rId23"/>
    <p:sldId id="274" r:id="rId24"/>
    <p:sldId id="281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894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0D31-241A-4D00-9C32-30C5A4C36053}" type="datetimeFigureOut">
              <a:rPr lang="ru-RU" smtClean="0"/>
              <a:t>14.09.2019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CE348-DEF2-4067-80FD-6CE2E21D2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004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0D31-241A-4D00-9C32-30C5A4C36053}" type="datetimeFigureOut">
              <a:rPr lang="ru-RU" smtClean="0"/>
              <a:t>14.09.2019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CE348-DEF2-4067-80FD-6CE2E21D2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068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0D31-241A-4D00-9C32-30C5A4C36053}" type="datetimeFigureOut">
              <a:rPr lang="ru-RU" smtClean="0"/>
              <a:t>14.09.2019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CE348-DEF2-4067-80FD-6CE2E21D2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484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0D31-241A-4D00-9C32-30C5A4C36053}" type="datetimeFigureOut">
              <a:rPr lang="ru-RU" smtClean="0"/>
              <a:t>14.09.2019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CE348-DEF2-4067-80FD-6CE2E21D2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818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0D31-241A-4D00-9C32-30C5A4C36053}" type="datetimeFigureOut">
              <a:rPr lang="ru-RU" smtClean="0"/>
              <a:t>14.09.2019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CE348-DEF2-4067-80FD-6CE2E21D2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193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0D31-241A-4D00-9C32-30C5A4C36053}" type="datetimeFigureOut">
              <a:rPr lang="ru-RU" smtClean="0"/>
              <a:t>14.09.2019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CE348-DEF2-4067-80FD-6CE2E21D2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820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0D31-241A-4D00-9C32-30C5A4C36053}" type="datetimeFigureOut">
              <a:rPr lang="ru-RU" smtClean="0"/>
              <a:t>14.09.2019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CE348-DEF2-4067-80FD-6CE2E21D2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255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0D31-241A-4D00-9C32-30C5A4C36053}" type="datetimeFigureOut">
              <a:rPr lang="ru-RU" smtClean="0"/>
              <a:t>14.09.2019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CE348-DEF2-4067-80FD-6CE2E21D2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818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0D31-241A-4D00-9C32-30C5A4C36053}" type="datetimeFigureOut">
              <a:rPr lang="ru-RU" smtClean="0"/>
              <a:t>14.09.2019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CE348-DEF2-4067-80FD-6CE2E21D2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941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0D31-241A-4D00-9C32-30C5A4C36053}" type="datetimeFigureOut">
              <a:rPr lang="ru-RU" smtClean="0"/>
              <a:t>14.09.2019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CE348-DEF2-4067-80FD-6CE2E21D2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449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0D31-241A-4D00-9C32-30C5A4C36053}" type="datetimeFigureOut">
              <a:rPr lang="ru-RU" smtClean="0"/>
              <a:t>14.09.2019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CE348-DEF2-4067-80FD-6CE2E21D2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826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90D31-241A-4D00-9C32-30C5A4C36053}" type="datetimeFigureOut">
              <a:rPr lang="ru-RU" smtClean="0"/>
              <a:t>14.09.2019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CE348-DEF2-4067-80FD-6CE2E21D2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555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slide" Target="slide17.xml"/><Relationship Id="rId7" Type="http://schemas.openxmlformats.org/officeDocument/2006/relationships/slide" Target="slide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8947" y="444048"/>
            <a:ext cx="10849703" cy="5952739"/>
          </a:xfrm>
          <a:prstGeom prst="rect">
            <a:avLst/>
          </a:prstGeom>
          <a:solidFill>
            <a:schemeClr val="bg2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0434" y="1722245"/>
            <a:ext cx="9013418" cy="3396343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406632" y="2266254"/>
            <a:ext cx="91440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7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Franklin Gothic Demi Cond" panose="020B0706030402020204" pitchFamily="34" charset="0"/>
              </a:rPr>
              <a:t>Теплопередача в быту, природе и технике</a:t>
            </a:r>
            <a:endParaRPr lang="ru-RU" altLang="ru-RU" sz="7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4677143" y="6027455"/>
            <a:ext cx="25923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ahoma" panose="020B0604030504040204" pitchFamily="34" charset="0"/>
              </a:rPr>
              <a:t>2019 г.</a:t>
            </a:r>
            <a:endParaRPr lang="ru-RU" alt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19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84" name="Group 8"/>
          <p:cNvGrpSpPr>
            <a:grpSpLocks/>
          </p:cNvGrpSpPr>
          <p:nvPr/>
        </p:nvGrpSpPr>
        <p:grpSpPr bwMode="auto">
          <a:xfrm>
            <a:off x="1524000" y="0"/>
            <a:ext cx="9144000" cy="6858000"/>
            <a:chOff x="0" y="0"/>
            <a:chExt cx="5760" cy="4320"/>
          </a:xfrm>
        </p:grpSpPr>
        <p:pic>
          <p:nvPicPr>
            <p:cNvPr id="50181" name="Picture 5" descr="Копия img-103b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0182" name="AutoShape 6"/>
            <p:cNvSpPr>
              <a:spLocks noChangeArrowheads="1"/>
            </p:cNvSpPr>
            <p:nvPr/>
          </p:nvSpPr>
          <p:spPr bwMode="auto">
            <a:xfrm>
              <a:off x="2608" y="119"/>
              <a:ext cx="2359" cy="862"/>
            </a:xfrm>
            <a:prstGeom prst="wedgeEllipseCallout">
              <a:avLst>
                <a:gd name="adj1" fmla="val -43750"/>
                <a:gd name="adj2" fmla="val 70000"/>
              </a:avLst>
            </a:prstGeom>
            <a:gradFill rotWithShape="1">
              <a:gsLst>
                <a:gs pos="0">
                  <a:srgbClr val="3399FF"/>
                </a:gs>
                <a:gs pos="100000">
                  <a:srgbClr val="CC99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ru-RU" altLang="ru-RU">
                <a:latin typeface="Arial" panose="020B0604020202020204" pitchFamily="34" charset="0"/>
              </a:endParaRPr>
            </a:p>
          </p:txBody>
        </p:sp>
        <p:sp>
          <p:nvSpPr>
            <p:cNvPr id="50183" name="Text Box 7"/>
            <p:cNvSpPr txBox="1">
              <a:spLocks noChangeArrowheads="1"/>
            </p:cNvSpPr>
            <p:nvPr/>
          </p:nvSpPr>
          <p:spPr bwMode="auto">
            <a:xfrm>
              <a:off x="2880" y="346"/>
              <a:ext cx="1769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altLang="ru-RU" sz="2000" b="1" i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rPr>
                <a:t>Мир интересней, чем нам кажется.</a:t>
              </a:r>
            </a:p>
          </p:txBody>
        </p:sp>
      </p:grpSp>
      <p:sp>
        <p:nvSpPr>
          <p:cNvPr id="50233" name="Rectangle 5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1" y="0"/>
            <a:ext cx="3059113" cy="3429000"/>
          </a:xfrm>
          <a:prstGeom prst="rect">
            <a:avLst/>
          </a:prstGeom>
          <a:solidFill>
            <a:srgbClr val="CCCCFF">
              <a:alpha val="8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0236" name="Rectangle 60"/>
          <p:cNvSpPr>
            <a:spLocks noChangeArrowheads="1"/>
          </p:cNvSpPr>
          <p:nvPr/>
        </p:nvSpPr>
        <p:spPr bwMode="auto">
          <a:xfrm>
            <a:off x="7806531" y="4940300"/>
            <a:ext cx="2663825" cy="27368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0261" name="Group 85"/>
          <p:cNvGrpSpPr>
            <a:grpSpLocks/>
          </p:cNvGrpSpPr>
          <p:nvPr/>
        </p:nvGrpSpPr>
        <p:grpSpPr bwMode="auto">
          <a:xfrm>
            <a:off x="1524001" y="0"/>
            <a:ext cx="3059113" cy="3429000"/>
            <a:chOff x="0" y="0"/>
            <a:chExt cx="1927" cy="2160"/>
          </a:xfrm>
          <a:solidFill>
            <a:schemeClr val="accent2">
              <a:lumMod val="60000"/>
              <a:lumOff val="40000"/>
              <a:alpha val="50000"/>
            </a:schemeClr>
          </a:solidFill>
        </p:grpSpPr>
        <p:sp>
          <p:nvSpPr>
            <p:cNvPr id="50239" name="Rectangle 63"/>
            <p:cNvSpPr>
              <a:spLocks noChangeArrowheads="1"/>
            </p:cNvSpPr>
            <p:nvPr/>
          </p:nvSpPr>
          <p:spPr bwMode="auto">
            <a:xfrm>
              <a:off x="0" y="0"/>
              <a:ext cx="1927" cy="2160"/>
            </a:xfrm>
            <a:prstGeom prst="rect">
              <a:avLst/>
            </a:prstGeom>
            <a:grpFill/>
            <a:ln w="19050">
              <a:solidFill>
                <a:srgbClr val="CC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40" name="Text Box 64"/>
            <p:cNvSpPr txBox="1">
              <a:spLocks noChangeArrowheads="1"/>
            </p:cNvSpPr>
            <p:nvPr/>
          </p:nvSpPr>
          <p:spPr bwMode="auto">
            <a:xfrm>
              <a:off x="657" y="663"/>
              <a:ext cx="590" cy="98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 sz="9600" b="1">
                  <a:solidFill>
                    <a:srgbClr val="66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rPr>
                <a:t>1</a:t>
              </a:r>
              <a:endParaRPr lang="ru-RU" altLang="ru-RU" sz="9600" b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endParaRPr>
            </a:p>
          </p:txBody>
        </p:sp>
      </p:grpSp>
      <p:sp>
        <p:nvSpPr>
          <p:cNvPr id="50241" name="Rectangle 6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583114" y="0"/>
            <a:ext cx="3025775" cy="3429000"/>
          </a:xfrm>
          <a:prstGeom prst="rect">
            <a:avLst/>
          </a:prstGeom>
          <a:solidFill>
            <a:srgbClr val="CCCCFF">
              <a:alpha val="8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0242" name="Rectangle 66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608888" y="0"/>
            <a:ext cx="3059112" cy="3429000"/>
          </a:xfrm>
          <a:prstGeom prst="rect">
            <a:avLst/>
          </a:prstGeom>
          <a:solidFill>
            <a:srgbClr val="CCCCFF">
              <a:alpha val="8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0262" name="Group 86"/>
          <p:cNvGrpSpPr>
            <a:grpSpLocks/>
          </p:cNvGrpSpPr>
          <p:nvPr/>
        </p:nvGrpSpPr>
        <p:grpSpPr bwMode="auto">
          <a:xfrm>
            <a:off x="4583113" y="0"/>
            <a:ext cx="3059112" cy="3429000"/>
            <a:chOff x="1927" y="0"/>
            <a:chExt cx="1927" cy="2160"/>
          </a:xfrm>
          <a:solidFill>
            <a:schemeClr val="accent2">
              <a:lumMod val="60000"/>
              <a:lumOff val="40000"/>
              <a:alpha val="49000"/>
            </a:schemeClr>
          </a:solidFill>
        </p:grpSpPr>
        <p:sp>
          <p:nvSpPr>
            <p:cNvPr id="50245" name="Rectangle 69"/>
            <p:cNvSpPr>
              <a:spLocks noChangeArrowheads="1"/>
            </p:cNvSpPr>
            <p:nvPr/>
          </p:nvSpPr>
          <p:spPr bwMode="auto">
            <a:xfrm>
              <a:off x="1927" y="0"/>
              <a:ext cx="1927" cy="2160"/>
            </a:xfrm>
            <a:prstGeom prst="rect">
              <a:avLst/>
            </a:prstGeom>
            <a:grpFill/>
            <a:ln w="19050">
              <a:solidFill>
                <a:srgbClr val="CC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46" name="Text Box 70"/>
            <p:cNvSpPr txBox="1">
              <a:spLocks noChangeArrowheads="1"/>
            </p:cNvSpPr>
            <p:nvPr/>
          </p:nvSpPr>
          <p:spPr bwMode="auto">
            <a:xfrm>
              <a:off x="2653" y="663"/>
              <a:ext cx="590" cy="98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 sz="9600" b="1">
                  <a:solidFill>
                    <a:srgbClr val="66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rPr>
                <a:t>2</a:t>
              </a:r>
              <a:endParaRPr lang="ru-RU" altLang="ru-RU" sz="9600" b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endParaRPr>
            </a:p>
          </p:txBody>
        </p:sp>
      </p:grpSp>
      <p:grpSp>
        <p:nvGrpSpPr>
          <p:cNvPr id="50263" name="Group 87"/>
          <p:cNvGrpSpPr>
            <a:grpSpLocks/>
          </p:cNvGrpSpPr>
          <p:nvPr/>
        </p:nvGrpSpPr>
        <p:grpSpPr bwMode="auto">
          <a:xfrm>
            <a:off x="7642225" y="0"/>
            <a:ext cx="3059112" cy="3429000"/>
            <a:chOff x="3833" y="0"/>
            <a:chExt cx="1927" cy="2160"/>
          </a:xfrm>
          <a:solidFill>
            <a:schemeClr val="accent2">
              <a:lumMod val="60000"/>
              <a:lumOff val="40000"/>
              <a:alpha val="50000"/>
            </a:schemeClr>
          </a:solidFill>
        </p:grpSpPr>
        <p:sp>
          <p:nvSpPr>
            <p:cNvPr id="50248" name="Rectangle 72"/>
            <p:cNvSpPr>
              <a:spLocks noChangeArrowheads="1"/>
            </p:cNvSpPr>
            <p:nvPr/>
          </p:nvSpPr>
          <p:spPr bwMode="auto">
            <a:xfrm>
              <a:off x="3833" y="0"/>
              <a:ext cx="1927" cy="2160"/>
            </a:xfrm>
            <a:prstGeom prst="rect">
              <a:avLst/>
            </a:prstGeom>
            <a:grpFill/>
            <a:ln w="19050">
              <a:solidFill>
                <a:srgbClr val="CC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49" name="Text Box 73"/>
            <p:cNvSpPr txBox="1">
              <a:spLocks noChangeArrowheads="1"/>
            </p:cNvSpPr>
            <p:nvPr/>
          </p:nvSpPr>
          <p:spPr bwMode="auto">
            <a:xfrm>
              <a:off x="4604" y="663"/>
              <a:ext cx="590" cy="98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 sz="9600" b="1" dirty="0">
                  <a:solidFill>
                    <a:srgbClr val="66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rPr>
                <a:t>3</a:t>
              </a:r>
              <a:endParaRPr lang="ru-RU" altLang="ru-RU" sz="9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endParaRPr>
            </a:p>
          </p:txBody>
        </p:sp>
      </p:grpSp>
      <p:sp>
        <p:nvSpPr>
          <p:cNvPr id="50253" name="Rectangle 77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583114" y="3429000"/>
            <a:ext cx="3025775" cy="3429000"/>
          </a:xfrm>
          <a:prstGeom prst="rect">
            <a:avLst/>
          </a:prstGeom>
          <a:solidFill>
            <a:srgbClr val="CCCCFF">
              <a:alpha val="8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0254" name="Rectangle 78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1524001" y="3429000"/>
            <a:ext cx="3059113" cy="3429000"/>
          </a:xfrm>
          <a:prstGeom prst="rect">
            <a:avLst/>
          </a:prstGeom>
          <a:solidFill>
            <a:srgbClr val="CCCCFF">
              <a:alpha val="8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0264" name="Group 88"/>
          <p:cNvGrpSpPr>
            <a:grpSpLocks/>
          </p:cNvGrpSpPr>
          <p:nvPr/>
        </p:nvGrpSpPr>
        <p:grpSpPr bwMode="auto">
          <a:xfrm>
            <a:off x="1524001" y="3429000"/>
            <a:ext cx="3059113" cy="3429000"/>
            <a:chOff x="0" y="2160"/>
            <a:chExt cx="1927" cy="2160"/>
          </a:xfrm>
          <a:solidFill>
            <a:schemeClr val="accent2">
              <a:lumMod val="60000"/>
              <a:lumOff val="40000"/>
              <a:alpha val="49000"/>
            </a:schemeClr>
          </a:solidFill>
        </p:grpSpPr>
        <p:sp>
          <p:nvSpPr>
            <p:cNvPr id="50259" name="Rectangle 83"/>
            <p:cNvSpPr>
              <a:spLocks noChangeArrowheads="1"/>
            </p:cNvSpPr>
            <p:nvPr/>
          </p:nvSpPr>
          <p:spPr bwMode="auto">
            <a:xfrm>
              <a:off x="0" y="2160"/>
              <a:ext cx="1927" cy="2160"/>
            </a:xfrm>
            <a:prstGeom prst="rect">
              <a:avLst/>
            </a:prstGeom>
            <a:grpFill/>
            <a:ln w="19050">
              <a:solidFill>
                <a:srgbClr val="CC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60" name="Text Box 84"/>
            <p:cNvSpPr txBox="1">
              <a:spLocks noChangeArrowheads="1"/>
            </p:cNvSpPr>
            <p:nvPr/>
          </p:nvSpPr>
          <p:spPr bwMode="auto">
            <a:xfrm>
              <a:off x="703" y="2750"/>
              <a:ext cx="590" cy="98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 sz="9600" b="1">
                  <a:solidFill>
                    <a:srgbClr val="66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rPr>
                <a:t>4</a:t>
              </a:r>
              <a:endParaRPr lang="ru-RU" altLang="ru-RU" sz="9600" b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endParaRPr>
            </a:p>
          </p:txBody>
        </p:sp>
      </p:grpSp>
      <p:sp>
        <p:nvSpPr>
          <p:cNvPr id="50272" name="Rectangle 96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7608887" y="3439779"/>
            <a:ext cx="3059112" cy="3429000"/>
          </a:xfrm>
          <a:prstGeom prst="rect">
            <a:avLst/>
          </a:prstGeom>
          <a:solidFill>
            <a:srgbClr val="CCCCFF">
              <a:alpha val="8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0273" name="Group 97"/>
          <p:cNvGrpSpPr>
            <a:grpSpLocks/>
          </p:cNvGrpSpPr>
          <p:nvPr/>
        </p:nvGrpSpPr>
        <p:grpSpPr bwMode="auto">
          <a:xfrm>
            <a:off x="7642225" y="3418474"/>
            <a:ext cx="3059112" cy="3429000"/>
            <a:chOff x="6203" y="1851"/>
            <a:chExt cx="1927" cy="2160"/>
          </a:xfrm>
          <a:solidFill>
            <a:schemeClr val="accent2">
              <a:lumMod val="60000"/>
              <a:lumOff val="40000"/>
              <a:alpha val="48000"/>
            </a:schemeClr>
          </a:solidFill>
        </p:grpSpPr>
        <p:sp>
          <p:nvSpPr>
            <p:cNvPr id="50274" name="Rectangle 98"/>
            <p:cNvSpPr>
              <a:spLocks noChangeArrowheads="1"/>
            </p:cNvSpPr>
            <p:nvPr/>
          </p:nvSpPr>
          <p:spPr bwMode="auto">
            <a:xfrm>
              <a:off x="6203" y="1851"/>
              <a:ext cx="1927" cy="2160"/>
            </a:xfrm>
            <a:prstGeom prst="rect">
              <a:avLst/>
            </a:prstGeom>
            <a:grpFill/>
            <a:ln w="19050">
              <a:solidFill>
                <a:srgbClr val="CC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75" name="Text Box 99"/>
            <p:cNvSpPr txBox="1">
              <a:spLocks noChangeArrowheads="1"/>
            </p:cNvSpPr>
            <p:nvPr/>
          </p:nvSpPr>
          <p:spPr bwMode="auto">
            <a:xfrm>
              <a:off x="6964" y="2427"/>
              <a:ext cx="590" cy="98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 sz="9600" b="1" dirty="0">
                  <a:solidFill>
                    <a:srgbClr val="66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rPr>
                <a:t>6</a:t>
              </a:r>
              <a:endParaRPr lang="ru-RU" altLang="ru-RU" sz="9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endParaRPr>
            </a:p>
          </p:txBody>
        </p:sp>
      </p:grpSp>
      <p:grpSp>
        <p:nvGrpSpPr>
          <p:cNvPr id="50265" name="Group 89"/>
          <p:cNvGrpSpPr>
            <a:grpSpLocks/>
          </p:cNvGrpSpPr>
          <p:nvPr/>
        </p:nvGrpSpPr>
        <p:grpSpPr bwMode="auto">
          <a:xfrm>
            <a:off x="4600407" y="3427162"/>
            <a:ext cx="3059112" cy="3429000"/>
            <a:chOff x="1927" y="2160"/>
            <a:chExt cx="1927" cy="2160"/>
          </a:xfrm>
          <a:solidFill>
            <a:schemeClr val="accent2">
              <a:lumMod val="60000"/>
              <a:lumOff val="40000"/>
              <a:alpha val="50000"/>
            </a:schemeClr>
          </a:solidFill>
        </p:grpSpPr>
        <p:sp>
          <p:nvSpPr>
            <p:cNvPr id="50256" name="Rectangle 80"/>
            <p:cNvSpPr>
              <a:spLocks noChangeArrowheads="1"/>
            </p:cNvSpPr>
            <p:nvPr/>
          </p:nvSpPr>
          <p:spPr bwMode="auto">
            <a:xfrm>
              <a:off x="1927" y="2160"/>
              <a:ext cx="1927" cy="2160"/>
            </a:xfrm>
            <a:prstGeom prst="rect">
              <a:avLst/>
            </a:prstGeom>
            <a:grpFill/>
            <a:ln w="19050">
              <a:solidFill>
                <a:srgbClr val="CC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57" name="Text Box 81"/>
            <p:cNvSpPr txBox="1">
              <a:spLocks noChangeArrowheads="1"/>
            </p:cNvSpPr>
            <p:nvPr/>
          </p:nvSpPr>
          <p:spPr bwMode="auto">
            <a:xfrm>
              <a:off x="2653" y="2704"/>
              <a:ext cx="590" cy="98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 sz="9600" b="1" dirty="0">
                  <a:solidFill>
                    <a:srgbClr val="66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rPr>
                <a:t>5</a:t>
              </a:r>
              <a:endParaRPr lang="ru-RU" altLang="ru-RU" sz="9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955608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2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50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26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02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50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26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02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8" dur="500"/>
                                        <p:tgtEl>
                                          <p:spTgt spid="502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26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02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4" dur="500"/>
                                        <p:tgtEl>
                                          <p:spTgt spid="502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26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02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0" dur="500"/>
                                        <p:tgtEl>
                                          <p:spTgt spid="502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26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02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50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23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02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50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24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02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0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50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24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02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50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25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02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502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25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02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502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272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02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2" dur="500"/>
                                        <p:tgtEl>
                                          <p:spTgt spid="502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27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2177848" y="4666816"/>
            <a:ext cx="7945958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ru-RU" altLang="ru-RU" sz="4800" dirty="0">
                <a:solidFill>
                  <a:schemeClr val="accent1">
                    <a:lumMod val="50000"/>
                  </a:schemeClr>
                </a:solidFill>
                <a:latin typeface="Franklin Gothic Demi Cond" panose="020B0706030402020204" pitchFamily="34" charset="0"/>
              </a:rPr>
              <a:t>В каком доме теплее зимой,</a:t>
            </a:r>
          </a:p>
          <a:p>
            <a:pPr algn="ctr"/>
            <a:r>
              <a:rPr lang="ru-RU" altLang="ru-RU" sz="4800" dirty="0">
                <a:solidFill>
                  <a:schemeClr val="accent1">
                    <a:lumMod val="50000"/>
                  </a:schemeClr>
                </a:solidFill>
                <a:latin typeface="Franklin Gothic Demi Cond" panose="020B0706030402020204" pitchFamily="34" charset="0"/>
              </a:rPr>
              <a:t> если толщина стен одинакова? </a:t>
            </a:r>
          </a:p>
        </p:txBody>
      </p:sp>
      <p:pic>
        <p:nvPicPr>
          <p:cNvPr id="5127" name="Picture 7" descr="p44_p44_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40" y="908051"/>
            <a:ext cx="5258560" cy="3375191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дом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538" y="908051"/>
            <a:ext cx="5258560" cy="3375191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07280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мальчик у печ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9988" y="488144"/>
            <a:ext cx="6770686" cy="4424231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1057776" y="4912375"/>
            <a:ext cx="10508581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ru-RU" altLang="ru-RU" sz="4800" dirty="0">
                <a:solidFill>
                  <a:schemeClr val="accent1">
                    <a:lumMod val="50000"/>
                  </a:schemeClr>
                </a:solidFill>
                <a:latin typeface="Franklin Gothic Demi Cond" panose="020B0706030402020204" pitchFamily="34" charset="0"/>
              </a:rPr>
              <a:t>Каким способом происходит передача энергии от источника тепла к мальчику? </a:t>
            </a:r>
          </a:p>
        </p:txBody>
      </p:sp>
    </p:spTree>
    <p:extLst>
      <p:ext uri="{BB962C8B-B14F-4D97-AF65-F5344CB8AC3E}">
        <p14:creationId xmlns:p14="http://schemas.microsoft.com/office/powerpoint/2010/main" val="400573598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4" name="Picture 6" descr="мальчик на пляж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6155" y="276560"/>
            <a:ext cx="6938117" cy="4533638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465221" y="4810198"/>
            <a:ext cx="11967411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ru-RU" altLang="ru-RU" sz="4800" dirty="0">
                <a:solidFill>
                  <a:schemeClr val="accent1">
                    <a:lumMod val="50000"/>
                  </a:schemeClr>
                </a:solidFill>
                <a:latin typeface="Franklin Gothic Demi Cond" panose="020B0706030402020204" pitchFamily="34" charset="0"/>
              </a:rPr>
              <a:t>Какими способами происходит передача энергии от источника тепла к мальчику? </a:t>
            </a:r>
          </a:p>
        </p:txBody>
      </p:sp>
    </p:spTree>
    <p:extLst>
      <p:ext uri="{BB962C8B-B14F-4D97-AF65-F5344CB8AC3E}">
        <p14:creationId xmlns:p14="http://schemas.microsoft.com/office/powerpoint/2010/main" val="101266812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938129" y="4850632"/>
            <a:ext cx="1083677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ru-RU" altLang="ru-RU" sz="4800" dirty="0">
                <a:solidFill>
                  <a:schemeClr val="accent1">
                    <a:lumMod val="50000"/>
                  </a:schemeClr>
                </a:solidFill>
                <a:latin typeface="Franklin Gothic Demi Cond" panose="020B0706030402020204" pitchFamily="34" charset="0"/>
              </a:rPr>
              <a:t>В каком из этих вагонов перевозят скоропортящиеся продукты? Почему? </a:t>
            </a:r>
          </a:p>
        </p:txBody>
      </p:sp>
      <p:pic>
        <p:nvPicPr>
          <p:cNvPr id="8206" name="Picture 14" descr="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05" y="908049"/>
            <a:ext cx="5384383" cy="3555259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9" name="Picture 17" descr="Рисунок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4239" y="908050"/>
            <a:ext cx="5479436" cy="3555258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844465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4" name="Picture 6" descr="Рисунок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695" y="602162"/>
            <a:ext cx="3972846" cy="5939730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5462837" y="2048533"/>
            <a:ext cx="6328109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4800" dirty="0">
                <a:solidFill>
                  <a:schemeClr val="accent1">
                    <a:lumMod val="50000"/>
                  </a:schemeClr>
                </a:solidFill>
                <a:latin typeface="Franklin Gothic Demi Cond" panose="020B0706030402020204" pitchFamily="34" charset="0"/>
              </a:rPr>
              <a:t>Почему  водоплавающие птицы и другие животные  не замерзают зимой? </a:t>
            </a:r>
          </a:p>
        </p:txBody>
      </p:sp>
    </p:spTree>
    <p:extLst>
      <p:ext uri="{BB962C8B-B14F-4D97-AF65-F5344CB8AC3E}">
        <p14:creationId xmlns:p14="http://schemas.microsoft.com/office/powerpoint/2010/main" val="352642559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666667" y="5524500"/>
            <a:ext cx="1152533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4800" dirty="0">
                <a:solidFill>
                  <a:schemeClr val="accent1">
                    <a:lumMod val="50000"/>
                  </a:schemeClr>
                </a:solidFill>
                <a:latin typeface="Franklin Gothic Demi Cond" panose="020B0706030402020204" pitchFamily="34" charset="0"/>
              </a:rPr>
              <a:t>Почему оконные рамы делают двойными?  </a:t>
            </a: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2063750" y="5157788"/>
            <a:ext cx="67691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>
              <a:latin typeface="Arial" panose="020B0604020202020204" pitchFamily="34" charset="0"/>
            </a:endParaRPr>
          </a:p>
        </p:txBody>
      </p:sp>
      <p:pic>
        <p:nvPicPr>
          <p:cNvPr id="49159" name="Picture 7" descr="кухн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237" y="484231"/>
            <a:ext cx="7436192" cy="4856913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893505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amamoet.ru/wp-content/uploads/2018/03/uborka-3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79" y="0"/>
            <a:ext cx="1066563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48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playcast.ru/uploads/2017/11/29/240115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017" y="0"/>
            <a:ext cx="10335961" cy="6887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11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imgaz3.staticbg.com/thumb/large/oaupload/banggood/images/3F/8A/7f4044b0-fb3a-47ee-a68f-49ac495b0d7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0"/>
            <a:ext cx="872690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80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8545" y="512594"/>
            <a:ext cx="8204267" cy="3525336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24183" y="1545329"/>
            <a:ext cx="81186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Franklin Gothic Demi Cond" panose="020B0706030402020204" pitchFamily="34" charset="0"/>
              </a:rPr>
              <a:t>Что такое теплопередача? </a:t>
            </a:r>
            <a:endParaRPr lang="ru-RU" sz="6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Franklin Gothic Demi Cond" panose="020B07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62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dohuan.ru/wp-content/uploads/2017/04/fbcc71e4869283c7e314bde58567205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179" y="0"/>
            <a:ext cx="8646694" cy="690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38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AutoShape 4"/>
          <p:cNvSpPr>
            <a:spLocks noChangeArrowheads="1"/>
          </p:cNvSpPr>
          <p:nvPr/>
        </p:nvSpPr>
        <p:spPr bwMode="auto">
          <a:xfrm>
            <a:off x="2193925" y="313907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07" name="AutoShape 11"/>
          <p:cNvSpPr>
            <a:spLocks noChangeArrowheads="1"/>
          </p:cNvSpPr>
          <p:nvPr/>
        </p:nvSpPr>
        <p:spPr bwMode="auto">
          <a:xfrm>
            <a:off x="2193925" y="1194969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308" name="Text Box 12"/>
          <p:cNvSpPr txBox="1">
            <a:spLocks noChangeArrowheads="1"/>
          </p:cNvSpPr>
          <p:nvPr/>
        </p:nvSpPr>
        <p:spPr bwMode="auto">
          <a:xfrm>
            <a:off x="2193925" y="1106069"/>
            <a:ext cx="431800" cy="57943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 sz="3200" dirty="0">
              <a:effectLst>
                <a:outerShdw blurRad="38100" dist="38100" dir="2700000" algn="tl">
                  <a:srgbClr val="FFFFFF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55310" name="AutoShape 14"/>
          <p:cNvSpPr>
            <a:spLocks noChangeArrowheads="1"/>
          </p:cNvSpPr>
          <p:nvPr/>
        </p:nvSpPr>
        <p:spPr bwMode="auto">
          <a:xfrm>
            <a:off x="2193925" y="1626769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313" name="AutoShape 17"/>
          <p:cNvSpPr>
            <a:spLocks noChangeArrowheads="1"/>
          </p:cNvSpPr>
          <p:nvPr/>
        </p:nvSpPr>
        <p:spPr bwMode="auto">
          <a:xfrm>
            <a:off x="2193925" y="2058569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316" name="AutoShape 20"/>
          <p:cNvSpPr>
            <a:spLocks noChangeArrowheads="1"/>
          </p:cNvSpPr>
          <p:nvPr/>
        </p:nvSpPr>
        <p:spPr bwMode="auto">
          <a:xfrm>
            <a:off x="2193925" y="2490369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319" name="AutoShape 23"/>
          <p:cNvSpPr>
            <a:spLocks noChangeArrowheads="1"/>
          </p:cNvSpPr>
          <p:nvPr/>
        </p:nvSpPr>
        <p:spPr bwMode="auto">
          <a:xfrm>
            <a:off x="2193925" y="2923757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322" name="AutoShape 26"/>
          <p:cNvSpPr>
            <a:spLocks noChangeArrowheads="1"/>
          </p:cNvSpPr>
          <p:nvPr/>
        </p:nvSpPr>
        <p:spPr bwMode="auto">
          <a:xfrm>
            <a:off x="2193925" y="3355557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325" name="AutoShape 29"/>
          <p:cNvSpPr>
            <a:spLocks noChangeArrowheads="1"/>
          </p:cNvSpPr>
          <p:nvPr/>
        </p:nvSpPr>
        <p:spPr bwMode="auto">
          <a:xfrm>
            <a:off x="2193925" y="3787357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328" name="AutoShape 32"/>
          <p:cNvSpPr>
            <a:spLocks noChangeArrowheads="1"/>
          </p:cNvSpPr>
          <p:nvPr/>
        </p:nvSpPr>
        <p:spPr bwMode="auto">
          <a:xfrm>
            <a:off x="2193925" y="4219157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331" name="AutoShape 35"/>
          <p:cNvSpPr>
            <a:spLocks noChangeArrowheads="1"/>
          </p:cNvSpPr>
          <p:nvPr/>
        </p:nvSpPr>
        <p:spPr bwMode="auto">
          <a:xfrm>
            <a:off x="2193925" y="4650957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343" name="AutoShape 47"/>
          <p:cNvSpPr>
            <a:spLocks noChangeArrowheads="1"/>
          </p:cNvSpPr>
          <p:nvPr/>
        </p:nvSpPr>
        <p:spPr bwMode="auto">
          <a:xfrm>
            <a:off x="2193925" y="758407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52" name="AutoShape 56"/>
          <p:cNvSpPr>
            <a:spLocks noChangeArrowheads="1"/>
          </p:cNvSpPr>
          <p:nvPr/>
        </p:nvSpPr>
        <p:spPr bwMode="auto">
          <a:xfrm>
            <a:off x="2625725" y="1194969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355" name="AutoShape 59"/>
          <p:cNvSpPr>
            <a:spLocks noChangeArrowheads="1"/>
          </p:cNvSpPr>
          <p:nvPr/>
        </p:nvSpPr>
        <p:spPr bwMode="auto">
          <a:xfrm>
            <a:off x="2279651" y="-14706"/>
            <a:ext cx="288925" cy="315913"/>
          </a:xfrm>
          <a:prstGeom prst="downArrow">
            <a:avLst>
              <a:gd name="adj1" fmla="val 50000"/>
              <a:gd name="adj2" fmla="val 27335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64" name="AutoShape 68"/>
          <p:cNvSpPr>
            <a:spLocks noChangeArrowheads="1"/>
          </p:cNvSpPr>
          <p:nvPr/>
        </p:nvSpPr>
        <p:spPr bwMode="auto">
          <a:xfrm>
            <a:off x="2625725" y="2058569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367" name="AutoShape 71"/>
          <p:cNvSpPr>
            <a:spLocks noChangeArrowheads="1"/>
          </p:cNvSpPr>
          <p:nvPr/>
        </p:nvSpPr>
        <p:spPr bwMode="auto">
          <a:xfrm>
            <a:off x="2625725" y="2490369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370" name="AutoShape 74"/>
          <p:cNvSpPr>
            <a:spLocks noChangeArrowheads="1"/>
          </p:cNvSpPr>
          <p:nvPr/>
        </p:nvSpPr>
        <p:spPr bwMode="auto">
          <a:xfrm>
            <a:off x="2625725" y="2923757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373" name="AutoShape 77"/>
          <p:cNvSpPr>
            <a:spLocks noChangeArrowheads="1"/>
          </p:cNvSpPr>
          <p:nvPr/>
        </p:nvSpPr>
        <p:spPr bwMode="auto">
          <a:xfrm>
            <a:off x="2625725" y="3355557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376" name="AutoShape 80"/>
          <p:cNvSpPr>
            <a:spLocks noChangeArrowheads="1"/>
          </p:cNvSpPr>
          <p:nvPr/>
        </p:nvSpPr>
        <p:spPr bwMode="auto">
          <a:xfrm>
            <a:off x="2625725" y="3787357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379" name="AutoShape 83"/>
          <p:cNvSpPr>
            <a:spLocks noChangeArrowheads="1"/>
          </p:cNvSpPr>
          <p:nvPr/>
        </p:nvSpPr>
        <p:spPr bwMode="auto">
          <a:xfrm>
            <a:off x="2625725" y="4219157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382" name="AutoShape 86"/>
          <p:cNvSpPr>
            <a:spLocks noChangeArrowheads="1"/>
          </p:cNvSpPr>
          <p:nvPr/>
        </p:nvSpPr>
        <p:spPr bwMode="auto">
          <a:xfrm>
            <a:off x="2625725" y="4650957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385" name="AutoShape 89"/>
          <p:cNvSpPr>
            <a:spLocks noChangeArrowheads="1"/>
          </p:cNvSpPr>
          <p:nvPr/>
        </p:nvSpPr>
        <p:spPr bwMode="auto">
          <a:xfrm>
            <a:off x="2625725" y="1626769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388" name="AutoShape 92"/>
          <p:cNvSpPr>
            <a:spLocks noChangeArrowheads="1"/>
          </p:cNvSpPr>
          <p:nvPr/>
        </p:nvSpPr>
        <p:spPr bwMode="auto">
          <a:xfrm>
            <a:off x="3059113" y="12124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391" name="AutoShape 95"/>
          <p:cNvSpPr>
            <a:spLocks noChangeArrowheads="1"/>
          </p:cNvSpPr>
          <p:nvPr/>
        </p:nvSpPr>
        <p:spPr bwMode="auto">
          <a:xfrm>
            <a:off x="3059113" y="1626769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394" name="AutoShape 98"/>
          <p:cNvSpPr>
            <a:spLocks noChangeArrowheads="1"/>
          </p:cNvSpPr>
          <p:nvPr/>
        </p:nvSpPr>
        <p:spPr bwMode="auto">
          <a:xfrm>
            <a:off x="3059113" y="2041107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397" name="AutoShape 101"/>
          <p:cNvSpPr>
            <a:spLocks noChangeArrowheads="1"/>
          </p:cNvSpPr>
          <p:nvPr/>
        </p:nvSpPr>
        <p:spPr bwMode="auto">
          <a:xfrm>
            <a:off x="3059113" y="2490369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00" name="AutoShape 104"/>
          <p:cNvSpPr>
            <a:spLocks noChangeArrowheads="1"/>
          </p:cNvSpPr>
          <p:nvPr/>
        </p:nvSpPr>
        <p:spPr bwMode="auto">
          <a:xfrm>
            <a:off x="3059113" y="2923757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03" name="AutoShape 107"/>
          <p:cNvSpPr>
            <a:spLocks noChangeArrowheads="1"/>
          </p:cNvSpPr>
          <p:nvPr/>
        </p:nvSpPr>
        <p:spPr bwMode="auto">
          <a:xfrm>
            <a:off x="3059113" y="3355557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06" name="AutoShape 110"/>
          <p:cNvSpPr>
            <a:spLocks noChangeArrowheads="1"/>
          </p:cNvSpPr>
          <p:nvPr/>
        </p:nvSpPr>
        <p:spPr bwMode="auto">
          <a:xfrm>
            <a:off x="3059113" y="3787357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09" name="AutoShape 113"/>
          <p:cNvSpPr>
            <a:spLocks noChangeArrowheads="1"/>
          </p:cNvSpPr>
          <p:nvPr/>
        </p:nvSpPr>
        <p:spPr bwMode="auto">
          <a:xfrm>
            <a:off x="3059113" y="4219157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18" name="AutoShape 122"/>
          <p:cNvSpPr>
            <a:spLocks noChangeArrowheads="1"/>
          </p:cNvSpPr>
          <p:nvPr/>
        </p:nvSpPr>
        <p:spPr bwMode="auto">
          <a:xfrm>
            <a:off x="3059113" y="4650957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21" name="AutoShape 125"/>
          <p:cNvSpPr>
            <a:spLocks noChangeArrowheads="1"/>
          </p:cNvSpPr>
          <p:nvPr/>
        </p:nvSpPr>
        <p:spPr bwMode="auto">
          <a:xfrm>
            <a:off x="3059113" y="5082757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24" name="AutoShape 128"/>
          <p:cNvSpPr>
            <a:spLocks noChangeArrowheads="1"/>
          </p:cNvSpPr>
          <p:nvPr/>
        </p:nvSpPr>
        <p:spPr bwMode="auto">
          <a:xfrm>
            <a:off x="3059113" y="5516144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27" name="AutoShape 131"/>
          <p:cNvSpPr>
            <a:spLocks noChangeArrowheads="1"/>
          </p:cNvSpPr>
          <p:nvPr/>
        </p:nvSpPr>
        <p:spPr bwMode="auto">
          <a:xfrm>
            <a:off x="3059113" y="5963819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29" name="AutoShape 133"/>
          <p:cNvSpPr>
            <a:spLocks noChangeArrowheads="1"/>
          </p:cNvSpPr>
          <p:nvPr/>
        </p:nvSpPr>
        <p:spPr bwMode="auto">
          <a:xfrm>
            <a:off x="2698751" y="745707"/>
            <a:ext cx="288925" cy="315912"/>
          </a:xfrm>
          <a:prstGeom prst="downArrow">
            <a:avLst>
              <a:gd name="adj1" fmla="val 50000"/>
              <a:gd name="adj2" fmla="val 27335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430" name="AutoShape 134"/>
          <p:cNvSpPr>
            <a:spLocks noChangeArrowheads="1"/>
          </p:cNvSpPr>
          <p:nvPr/>
        </p:nvSpPr>
        <p:spPr bwMode="auto">
          <a:xfrm>
            <a:off x="3132139" y="772695"/>
            <a:ext cx="288925" cy="315913"/>
          </a:xfrm>
          <a:prstGeom prst="downArrow">
            <a:avLst>
              <a:gd name="adj1" fmla="val 50000"/>
              <a:gd name="adj2" fmla="val 27335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432" name="AutoShape 136"/>
          <p:cNvSpPr>
            <a:spLocks noChangeArrowheads="1"/>
          </p:cNvSpPr>
          <p:nvPr/>
        </p:nvSpPr>
        <p:spPr bwMode="auto">
          <a:xfrm>
            <a:off x="3059113" y="6414669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435" name="AutoShape 139"/>
          <p:cNvSpPr>
            <a:spLocks noChangeArrowheads="1"/>
          </p:cNvSpPr>
          <p:nvPr/>
        </p:nvSpPr>
        <p:spPr bwMode="auto">
          <a:xfrm>
            <a:off x="3490913" y="33714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38" name="AutoShape 142"/>
          <p:cNvSpPr>
            <a:spLocks noChangeArrowheads="1"/>
          </p:cNvSpPr>
          <p:nvPr/>
        </p:nvSpPr>
        <p:spPr bwMode="auto">
          <a:xfrm>
            <a:off x="3490913" y="29396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41" name="AutoShape 145"/>
          <p:cNvSpPr>
            <a:spLocks noChangeArrowheads="1"/>
          </p:cNvSpPr>
          <p:nvPr/>
        </p:nvSpPr>
        <p:spPr bwMode="auto">
          <a:xfrm>
            <a:off x="3490913" y="24951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50" name="AutoShape 154"/>
          <p:cNvSpPr>
            <a:spLocks noChangeArrowheads="1"/>
          </p:cNvSpPr>
          <p:nvPr/>
        </p:nvSpPr>
        <p:spPr bwMode="auto">
          <a:xfrm>
            <a:off x="3490913" y="38032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53" name="AutoShape 157"/>
          <p:cNvSpPr>
            <a:spLocks noChangeArrowheads="1"/>
          </p:cNvSpPr>
          <p:nvPr/>
        </p:nvSpPr>
        <p:spPr bwMode="auto">
          <a:xfrm>
            <a:off x="3490913" y="4236619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56" name="AutoShape 160"/>
          <p:cNvSpPr>
            <a:spLocks noChangeArrowheads="1"/>
          </p:cNvSpPr>
          <p:nvPr/>
        </p:nvSpPr>
        <p:spPr bwMode="auto">
          <a:xfrm>
            <a:off x="3490913" y="4668419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59" name="AutoShape 163"/>
          <p:cNvSpPr>
            <a:spLocks noChangeArrowheads="1"/>
          </p:cNvSpPr>
          <p:nvPr/>
        </p:nvSpPr>
        <p:spPr bwMode="auto">
          <a:xfrm>
            <a:off x="3922713" y="29396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62" name="AutoShape 166"/>
          <p:cNvSpPr>
            <a:spLocks noChangeArrowheads="1"/>
          </p:cNvSpPr>
          <p:nvPr/>
        </p:nvSpPr>
        <p:spPr bwMode="auto">
          <a:xfrm>
            <a:off x="3922713" y="33714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65" name="AutoShape 169"/>
          <p:cNvSpPr>
            <a:spLocks noChangeArrowheads="1"/>
          </p:cNvSpPr>
          <p:nvPr/>
        </p:nvSpPr>
        <p:spPr bwMode="auto">
          <a:xfrm>
            <a:off x="3922713" y="38032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68" name="AutoShape 172"/>
          <p:cNvSpPr>
            <a:spLocks noChangeArrowheads="1"/>
          </p:cNvSpPr>
          <p:nvPr/>
        </p:nvSpPr>
        <p:spPr bwMode="auto">
          <a:xfrm>
            <a:off x="3922713" y="4236619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71" name="AutoShape 175"/>
          <p:cNvSpPr>
            <a:spLocks noChangeArrowheads="1"/>
          </p:cNvSpPr>
          <p:nvPr/>
        </p:nvSpPr>
        <p:spPr bwMode="auto">
          <a:xfrm>
            <a:off x="3922713" y="4668419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74" name="AutoShape 178"/>
          <p:cNvSpPr>
            <a:spLocks noChangeArrowheads="1"/>
          </p:cNvSpPr>
          <p:nvPr/>
        </p:nvSpPr>
        <p:spPr bwMode="auto">
          <a:xfrm>
            <a:off x="3922713" y="5100219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77" name="AutoShape 181"/>
          <p:cNvSpPr>
            <a:spLocks noChangeArrowheads="1"/>
          </p:cNvSpPr>
          <p:nvPr/>
        </p:nvSpPr>
        <p:spPr bwMode="auto">
          <a:xfrm>
            <a:off x="4795838" y="2957094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80" name="AutoShape 184"/>
          <p:cNvSpPr>
            <a:spLocks noChangeArrowheads="1"/>
          </p:cNvSpPr>
          <p:nvPr/>
        </p:nvSpPr>
        <p:spPr bwMode="auto">
          <a:xfrm>
            <a:off x="4354513" y="2071269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83" name="AutoShape 187"/>
          <p:cNvSpPr>
            <a:spLocks noChangeArrowheads="1"/>
          </p:cNvSpPr>
          <p:nvPr/>
        </p:nvSpPr>
        <p:spPr bwMode="auto">
          <a:xfrm>
            <a:off x="4354513" y="25078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86" name="AutoShape 190"/>
          <p:cNvSpPr>
            <a:spLocks noChangeArrowheads="1"/>
          </p:cNvSpPr>
          <p:nvPr/>
        </p:nvSpPr>
        <p:spPr bwMode="auto">
          <a:xfrm>
            <a:off x="4354513" y="29396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89" name="AutoShape 193"/>
          <p:cNvSpPr>
            <a:spLocks noChangeArrowheads="1"/>
          </p:cNvSpPr>
          <p:nvPr/>
        </p:nvSpPr>
        <p:spPr bwMode="auto">
          <a:xfrm>
            <a:off x="4354513" y="33714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92" name="AutoShape 196"/>
          <p:cNvSpPr>
            <a:spLocks noChangeArrowheads="1"/>
          </p:cNvSpPr>
          <p:nvPr/>
        </p:nvSpPr>
        <p:spPr bwMode="auto">
          <a:xfrm>
            <a:off x="4354513" y="38032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95" name="AutoShape 199"/>
          <p:cNvSpPr>
            <a:spLocks noChangeArrowheads="1"/>
          </p:cNvSpPr>
          <p:nvPr/>
        </p:nvSpPr>
        <p:spPr bwMode="auto">
          <a:xfrm>
            <a:off x="4354513" y="4236619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498" name="AutoShape 202"/>
          <p:cNvSpPr>
            <a:spLocks noChangeArrowheads="1"/>
          </p:cNvSpPr>
          <p:nvPr/>
        </p:nvSpPr>
        <p:spPr bwMode="auto">
          <a:xfrm>
            <a:off x="5218113" y="33714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01" name="AutoShape 205"/>
          <p:cNvSpPr>
            <a:spLocks noChangeArrowheads="1"/>
          </p:cNvSpPr>
          <p:nvPr/>
        </p:nvSpPr>
        <p:spPr bwMode="auto">
          <a:xfrm>
            <a:off x="4770271" y="16442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03" name="AutoShape 207"/>
          <p:cNvSpPr>
            <a:spLocks noChangeArrowheads="1"/>
          </p:cNvSpPr>
          <p:nvPr/>
        </p:nvSpPr>
        <p:spPr bwMode="auto">
          <a:xfrm>
            <a:off x="3562351" y="2114132"/>
            <a:ext cx="288925" cy="315912"/>
          </a:xfrm>
          <a:prstGeom prst="downArrow">
            <a:avLst>
              <a:gd name="adj1" fmla="val 50000"/>
              <a:gd name="adj2" fmla="val 27335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04" name="AutoShape 208"/>
          <p:cNvSpPr>
            <a:spLocks noChangeArrowheads="1"/>
          </p:cNvSpPr>
          <p:nvPr/>
        </p:nvSpPr>
        <p:spPr bwMode="auto">
          <a:xfrm>
            <a:off x="3994151" y="2545932"/>
            <a:ext cx="288925" cy="315912"/>
          </a:xfrm>
          <a:prstGeom prst="downArrow">
            <a:avLst>
              <a:gd name="adj1" fmla="val 50000"/>
              <a:gd name="adj2" fmla="val 27335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05" name="AutoShape 209"/>
          <p:cNvSpPr>
            <a:spLocks noChangeArrowheads="1"/>
          </p:cNvSpPr>
          <p:nvPr/>
        </p:nvSpPr>
        <p:spPr bwMode="auto">
          <a:xfrm>
            <a:off x="4425951" y="1680745"/>
            <a:ext cx="288925" cy="315913"/>
          </a:xfrm>
          <a:prstGeom prst="downArrow">
            <a:avLst>
              <a:gd name="adj1" fmla="val 50000"/>
              <a:gd name="adj2" fmla="val 27335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07" name="AutoShape 211"/>
          <p:cNvSpPr>
            <a:spLocks noChangeArrowheads="1"/>
          </p:cNvSpPr>
          <p:nvPr/>
        </p:nvSpPr>
        <p:spPr bwMode="auto">
          <a:xfrm>
            <a:off x="4786313" y="20760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10" name="AutoShape 214"/>
          <p:cNvSpPr>
            <a:spLocks noChangeArrowheads="1"/>
          </p:cNvSpPr>
          <p:nvPr/>
        </p:nvSpPr>
        <p:spPr bwMode="auto">
          <a:xfrm>
            <a:off x="4786313" y="2512594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13" name="AutoShape 217"/>
          <p:cNvSpPr>
            <a:spLocks noChangeArrowheads="1"/>
          </p:cNvSpPr>
          <p:nvPr/>
        </p:nvSpPr>
        <p:spPr bwMode="auto">
          <a:xfrm>
            <a:off x="4786313" y="33714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14" name="Text Box 218"/>
          <p:cNvSpPr txBox="1">
            <a:spLocks noChangeArrowheads="1"/>
          </p:cNvSpPr>
          <p:nvPr/>
        </p:nvSpPr>
        <p:spPr bwMode="auto">
          <a:xfrm>
            <a:off x="4799013" y="3265069"/>
            <a:ext cx="431800" cy="57943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е</a:t>
            </a:r>
          </a:p>
        </p:txBody>
      </p:sp>
      <p:sp>
        <p:nvSpPr>
          <p:cNvPr id="55516" name="AutoShape 220"/>
          <p:cNvSpPr>
            <a:spLocks noChangeArrowheads="1"/>
          </p:cNvSpPr>
          <p:nvPr/>
        </p:nvSpPr>
        <p:spPr bwMode="auto">
          <a:xfrm>
            <a:off x="4786313" y="33714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19" name="AutoShape 223"/>
          <p:cNvSpPr>
            <a:spLocks noChangeArrowheads="1"/>
          </p:cNvSpPr>
          <p:nvPr/>
        </p:nvSpPr>
        <p:spPr bwMode="auto">
          <a:xfrm>
            <a:off x="4786313" y="38032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22" name="AutoShape 226"/>
          <p:cNvSpPr>
            <a:spLocks noChangeArrowheads="1"/>
          </p:cNvSpPr>
          <p:nvPr/>
        </p:nvSpPr>
        <p:spPr bwMode="auto">
          <a:xfrm>
            <a:off x="4786313" y="4236619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24" name="AutoShape 228"/>
          <p:cNvSpPr>
            <a:spLocks noChangeArrowheads="1"/>
          </p:cNvSpPr>
          <p:nvPr/>
        </p:nvSpPr>
        <p:spPr bwMode="auto">
          <a:xfrm>
            <a:off x="5291139" y="817145"/>
            <a:ext cx="288925" cy="315913"/>
          </a:xfrm>
          <a:prstGeom prst="downArrow">
            <a:avLst>
              <a:gd name="adj1" fmla="val 50000"/>
              <a:gd name="adj2" fmla="val 27335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526" name="AutoShape 230"/>
          <p:cNvSpPr>
            <a:spLocks noChangeArrowheads="1"/>
          </p:cNvSpPr>
          <p:nvPr/>
        </p:nvSpPr>
        <p:spPr bwMode="auto">
          <a:xfrm>
            <a:off x="5218113" y="29396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29" name="AutoShape 233"/>
          <p:cNvSpPr>
            <a:spLocks noChangeArrowheads="1"/>
          </p:cNvSpPr>
          <p:nvPr/>
        </p:nvSpPr>
        <p:spPr bwMode="auto">
          <a:xfrm>
            <a:off x="5218113" y="25078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32" name="AutoShape 236"/>
          <p:cNvSpPr>
            <a:spLocks noChangeArrowheads="1"/>
          </p:cNvSpPr>
          <p:nvPr/>
        </p:nvSpPr>
        <p:spPr bwMode="auto">
          <a:xfrm>
            <a:off x="5218113" y="20760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35" name="AutoShape 239"/>
          <p:cNvSpPr>
            <a:spLocks noChangeArrowheads="1"/>
          </p:cNvSpPr>
          <p:nvPr/>
        </p:nvSpPr>
        <p:spPr bwMode="auto">
          <a:xfrm>
            <a:off x="5218113" y="16442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38" name="AutoShape 242"/>
          <p:cNvSpPr>
            <a:spLocks noChangeArrowheads="1"/>
          </p:cNvSpPr>
          <p:nvPr/>
        </p:nvSpPr>
        <p:spPr bwMode="auto">
          <a:xfrm>
            <a:off x="5218113" y="12124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40" name="AutoShape 244"/>
          <p:cNvSpPr>
            <a:spLocks noChangeArrowheads="1"/>
          </p:cNvSpPr>
          <p:nvPr/>
        </p:nvSpPr>
        <p:spPr bwMode="auto">
          <a:xfrm>
            <a:off x="4859339" y="1248945"/>
            <a:ext cx="288925" cy="315913"/>
          </a:xfrm>
          <a:prstGeom prst="downArrow">
            <a:avLst>
              <a:gd name="adj1" fmla="val 50000"/>
              <a:gd name="adj2" fmla="val 27335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42" name="AutoShape 246"/>
          <p:cNvSpPr>
            <a:spLocks noChangeArrowheads="1"/>
          </p:cNvSpPr>
          <p:nvPr/>
        </p:nvSpPr>
        <p:spPr bwMode="auto">
          <a:xfrm>
            <a:off x="5649913" y="25078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45" name="AutoShape 249"/>
          <p:cNvSpPr>
            <a:spLocks noChangeArrowheads="1"/>
          </p:cNvSpPr>
          <p:nvPr/>
        </p:nvSpPr>
        <p:spPr bwMode="auto">
          <a:xfrm>
            <a:off x="5649913" y="29396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48" name="AutoShape 252"/>
          <p:cNvSpPr>
            <a:spLocks noChangeArrowheads="1"/>
          </p:cNvSpPr>
          <p:nvPr/>
        </p:nvSpPr>
        <p:spPr bwMode="auto">
          <a:xfrm>
            <a:off x="5649913" y="33714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51" name="AutoShape 255"/>
          <p:cNvSpPr>
            <a:spLocks noChangeArrowheads="1"/>
          </p:cNvSpPr>
          <p:nvPr/>
        </p:nvSpPr>
        <p:spPr bwMode="auto">
          <a:xfrm>
            <a:off x="5649913" y="38032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54" name="AutoShape 258"/>
          <p:cNvSpPr>
            <a:spLocks noChangeArrowheads="1"/>
          </p:cNvSpPr>
          <p:nvPr/>
        </p:nvSpPr>
        <p:spPr bwMode="auto">
          <a:xfrm>
            <a:off x="5649913" y="4236619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57" name="AutoShape 261"/>
          <p:cNvSpPr>
            <a:spLocks noChangeArrowheads="1"/>
          </p:cNvSpPr>
          <p:nvPr/>
        </p:nvSpPr>
        <p:spPr bwMode="auto">
          <a:xfrm>
            <a:off x="5649913" y="4668419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60" name="AutoShape 264"/>
          <p:cNvSpPr>
            <a:spLocks noChangeArrowheads="1"/>
          </p:cNvSpPr>
          <p:nvPr/>
        </p:nvSpPr>
        <p:spPr bwMode="auto">
          <a:xfrm>
            <a:off x="5649913" y="5100219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63" name="AutoShape 267"/>
          <p:cNvSpPr>
            <a:spLocks noChangeArrowheads="1"/>
          </p:cNvSpPr>
          <p:nvPr/>
        </p:nvSpPr>
        <p:spPr bwMode="auto">
          <a:xfrm>
            <a:off x="6083300" y="25078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66" name="AutoShape 270"/>
          <p:cNvSpPr>
            <a:spLocks noChangeArrowheads="1"/>
          </p:cNvSpPr>
          <p:nvPr/>
        </p:nvSpPr>
        <p:spPr bwMode="auto">
          <a:xfrm>
            <a:off x="6083300" y="29396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69" name="AutoShape 273"/>
          <p:cNvSpPr>
            <a:spLocks noChangeArrowheads="1"/>
          </p:cNvSpPr>
          <p:nvPr/>
        </p:nvSpPr>
        <p:spPr bwMode="auto">
          <a:xfrm>
            <a:off x="6083300" y="3376194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72" name="AutoShape 276"/>
          <p:cNvSpPr>
            <a:spLocks noChangeArrowheads="1"/>
          </p:cNvSpPr>
          <p:nvPr/>
        </p:nvSpPr>
        <p:spPr bwMode="auto">
          <a:xfrm>
            <a:off x="6083300" y="380323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75" name="AutoShape 279"/>
          <p:cNvSpPr>
            <a:spLocks noChangeArrowheads="1"/>
          </p:cNvSpPr>
          <p:nvPr/>
        </p:nvSpPr>
        <p:spPr bwMode="auto">
          <a:xfrm>
            <a:off x="6083300" y="4236619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78" name="AutoShape 282"/>
          <p:cNvSpPr>
            <a:spLocks noChangeArrowheads="1"/>
          </p:cNvSpPr>
          <p:nvPr/>
        </p:nvSpPr>
        <p:spPr bwMode="auto">
          <a:xfrm>
            <a:off x="6083300" y="4668419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81" name="AutoShape 285"/>
          <p:cNvSpPr>
            <a:spLocks noChangeArrowheads="1"/>
          </p:cNvSpPr>
          <p:nvPr/>
        </p:nvSpPr>
        <p:spPr bwMode="auto">
          <a:xfrm>
            <a:off x="6083300" y="5100219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84" name="AutoShape 288"/>
          <p:cNvSpPr>
            <a:spLocks noChangeArrowheads="1"/>
          </p:cNvSpPr>
          <p:nvPr/>
        </p:nvSpPr>
        <p:spPr bwMode="auto">
          <a:xfrm>
            <a:off x="6083300" y="5532019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87" name="AutoShape 291"/>
          <p:cNvSpPr>
            <a:spLocks noChangeArrowheads="1"/>
          </p:cNvSpPr>
          <p:nvPr/>
        </p:nvSpPr>
        <p:spPr bwMode="auto">
          <a:xfrm>
            <a:off x="6083300" y="5968582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92" name="AutoShape 296"/>
          <p:cNvSpPr>
            <a:spLocks noChangeArrowheads="1"/>
          </p:cNvSpPr>
          <p:nvPr/>
        </p:nvSpPr>
        <p:spPr bwMode="auto">
          <a:xfrm>
            <a:off x="5722939" y="2114132"/>
            <a:ext cx="288925" cy="315912"/>
          </a:xfrm>
          <a:prstGeom prst="downArrow">
            <a:avLst>
              <a:gd name="adj1" fmla="val 50000"/>
              <a:gd name="adj2" fmla="val 27335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5593" name="AutoShape 297"/>
          <p:cNvSpPr>
            <a:spLocks noChangeArrowheads="1"/>
          </p:cNvSpPr>
          <p:nvPr/>
        </p:nvSpPr>
        <p:spPr bwMode="auto">
          <a:xfrm>
            <a:off x="6154739" y="2114132"/>
            <a:ext cx="288925" cy="315912"/>
          </a:xfrm>
          <a:prstGeom prst="downArrow">
            <a:avLst>
              <a:gd name="adj1" fmla="val 50000"/>
              <a:gd name="adj2" fmla="val 27335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55595" name="Text Box 299"/>
          <p:cNvSpPr txBox="1">
            <a:spLocks noChangeArrowheads="1"/>
          </p:cNvSpPr>
          <p:nvPr/>
        </p:nvSpPr>
        <p:spPr bwMode="auto">
          <a:xfrm>
            <a:off x="7104063" y="4221163"/>
            <a:ext cx="23050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55609" name="Text Box 313"/>
          <p:cNvSpPr txBox="1">
            <a:spLocks noChangeArrowheads="1"/>
          </p:cNvSpPr>
          <p:nvPr/>
        </p:nvSpPr>
        <p:spPr bwMode="auto">
          <a:xfrm>
            <a:off x="4795838" y="131136"/>
            <a:ext cx="835183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6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ahoma" panose="020B0604030504040204" pitchFamily="34" charset="0"/>
              </a:rPr>
              <a:t>Кроссворд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823076" y="1294607"/>
            <a:ext cx="5368924" cy="5114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Величина, от которой зависит интенсивность излучения.</a:t>
            </a:r>
            <a:b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Вид теплопередачи, который может осуществляться в вакууме.</a:t>
            </a:r>
            <a:b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Процесс изменения внутренней энергии без совершения работы над телом или самим телом.</a:t>
            </a:r>
            <a:b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Основной источник энергии на Земле.</a:t>
            </a:r>
            <a:b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Смесь газов. Обладает плохой теплопроводностью.</a:t>
            </a:r>
            <a:b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Процесс превращения одного вида энергии в другой.</a:t>
            </a:r>
            <a:b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Металл, имеющий самую хорошую теплопроводностью.</a:t>
            </a:r>
            <a:b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Разреженный газ.</a:t>
            </a:r>
            <a:b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 Величина, обладающая свойством сохранения.</a:t>
            </a:r>
            <a:b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 Вид теплопередачи, который сопровождается переносом вещества.</a:t>
            </a:r>
            <a:endParaRPr lang="ru-RU" sz="1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9" name="AutoShape 56"/>
          <p:cNvSpPr>
            <a:spLocks noChangeArrowheads="1"/>
          </p:cNvSpPr>
          <p:nvPr/>
        </p:nvSpPr>
        <p:spPr bwMode="auto">
          <a:xfrm>
            <a:off x="2193131" y="1188158"/>
            <a:ext cx="431800" cy="431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74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5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553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5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554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5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554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5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55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5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55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5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55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555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55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555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5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555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55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7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500"/>
                                        <p:tgtEl>
                                          <p:spTgt spid="555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AutoShape 4"/>
          <p:cNvSpPr>
            <a:spLocks noChangeArrowheads="1"/>
          </p:cNvSpPr>
          <p:nvPr/>
        </p:nvSpPr>
        <p:spPr bwMode="auto">
          <a:xfrm>
            <a:off x="2193925" y="297865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307" name="AutoShape 11"/>
          <p:cNvSpPr>
            <a:spLocks noChangeArrowheads="1"/>
          </p:cNvSpPr>
          <p:nvPr/>
        </p:nvSpPr>
        <p:spPr bwMode="auto">
          <a:xfrm>
            <a:off x="2193925" y="1178927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308" name="Text Box 12"/>
          <p:cNvSpPr txBox="1">
            <a:spLocks noChangeArrowheads="1"/>
          </p:cNvSpPr>
          <p:nvPr/>
        </p:nvSpPr>
        <p:spPr bwMode="auto">
          <a:xfrm>
            <a:off x="2193925" y="10900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м</a:t>
            </a:r>
          </a:p>
        </p:txBody>
      </p:sp>
      <p:sp>
        <p:nvSpPr>
          <p:cNvPr id="55310" name="AutoShape 14"/>
          <p:cNvSpPr>
            <a:spLocks noChangeArrowheads="1"/>
          </p:cNvSpPr>
          <p:nvPr/>
        </p:nvSpPr>
        <p:spPr bwMode="auto">
          <a:xfrm>
            <a:off x="2193925" y="1610727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311" name="Text Box 15"/>
          <p:cNvSpPr txBox="1">
            <a:spLocks noChangeArrowheads="1"/>
          </p:cNvSpPr>
          <p:nvPr/>
        </p:nvSpPr>
        <p:spPr bwMode="auto">
          <a:xfrm>
            <a:off x="2206625" y="1504366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п</a:t>
            </a:r>
          </a:p>
        </p:txBody>
      </p:sp>
      <p:sp>
        <p:nvSpPr>
          <p:cNvPr id="55313" name="AutoShape 17"/>
          <p:cNvSpPr>
            <a:spLocks noChangeArrowheads="1"/>
          </p:cNvSpPr>
          <p:nvPr/>
        </p:nvSpPr>
        <p:spPr bwMode="auto">
          <a:xfrm>
            <a:off x="2193925" y="2042527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314" name="Text Box 18"/>
          <p:cNvSpPr txBox="1">
            <a:spLocks noChangeArrowheads="1"/>
          </p:cNvSpPr>
          <p:nvPr/>
        </p:nvSpPr>
        <p:spPr bwMode="auto">
          <a:xfrm>
            <a:off x="2206625" y="1936166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е</a:t>
            </a:r>
          </a:p>
        </p:txBody>
      </p:sp>
      <p:sp>
        <p:nvSpPr>
          <p:cNvPr id="55316" name="AutoShape 20"/>
          <p:cNvSpPr>
            <a:spLocks noChangeArrowheads="1"/>
          </p:cNvSpPr>
          <p:nvPr/>
        </p:nvSpPr>
        <p:spPr bwMode="auto">
          <a:xfrm>
            <a:off x="2193925" y="2474327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317" name="Text Box 21"/>
          <p:cNvSpPr txBox="1">
            <a:spLocks noChangeArrowheads="1"/>
          </p:cNvSpPr>
          <p:nvPr/>
        </p:nvSpPr>
        <p:spPr bwMode="auto">
          <a:xfrm>
            <a:off x="2206625" y="2367966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р</a:t>
            </a:r>
          </a:p>
        </p:txBody>
      </p:sp>
      <p:sp>
        <p:nvSpPr>
          <p:cNvPr id="55319" name="AutoShape 23"/>
          <p:cNvSpPr>
            <a:spLocks noChangeArrowheads="1"/>
          </p:cNvSpPr>
          <p:nvPr/>
        </p:nvSpPr>
        <p:spPr bwMode="auto">
          <a:xfrm>
            <a:off x="2193925" y="2907715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320" name="Text Box 24"/>
          <p:cNvSpPr txBox="1">
            <a:spLocks noChangeArrowheads="1"/>
          </p:cNvSpPr>
          <p:nvPr/>
        </p:nvSpPr>
        <p:spPr bwMode="auto">
          <a:xfrm>
            <a:off x="2206625" y="2801352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а</a:t>
            </a:r>
          </a:p>
        </p:txBody>
      </p:sp>
      <p:sp>
        <p:nvSpPr>
          <p:cNvPr id="55322" name="AutoShape 26"/>
          <p:cNvSpPr>
            <a:spLocks noChangeArrowheads="1"/>
          </p:cNvSpPr>
          <p:nvPr/>
        </p:nvSpPr>
        <p:spPr bwMode="auto">
          <a:xfrm>
            <a:off x="2193925" y="3339515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323" name="Text Box 27"/>
          <p:cNvSpPr txBox="1">
            <a:spLocks noChangeArrowheads="1"/>
          </p:cNvSpPr>
          <p:nvPr/>
        </p:nvSpPr>
        <p:spPr bwMode="auto">
          <a:xfrm>
            <a:off x="2206625" y="3233152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rPr>
              <a:t>т</a:t>
            </a:r>
          </a:p>
        </p:txBody>
      </p:sp>
      <p:sp>
        <p:nvSpPr>
          <p:cNvPr id="55325" name="AutoShape 29"/>
          <p:cNvSpPr>
            <a:spLocks noChangeArrowheads="1"/>
          </p:cNvSpPr>
          <p:nvPr/>
        </p:nvSpPr>
        <p:spPr bwMode="auto">
          <a:xfrm>
            <a:off x="2193925" y="3771315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326" name="Text Box 30"/>
          <p:cNvSpPr txBox="1">
            <a:spLocks noChangeArrowheads="1"/>
          </p:cNvSpPr>
          <p:nvPr/>
        </p:nvSpPr>
        <p:spPr bwMode="auto">
          <a:xfrm>
            <a:off x="2206625" y="3664952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у</a:t>
            </a:r>
          </a:p>
        </p:txBody>
      </p:sp>
      <p:sp>
        <p:nvSpPr>
          <p:cNvPr id="55328" name="AutoShape 32"/>
          <p:cNvSpPr>
            <a:spLocks noChangeArrowheads="1"/>
          </p:cNvSpPr>
          <p:nvPr/>
        </p:nvSpPr>
        <p:spPr bwMode="auto">
          <a:xfrm>
            <a:off x="2193925" y="4203115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329" name="Text Box 33"/>
          <p:cNvSpPr txBox="1">
            <a:spLocks noChangeArrowheads="1"/>
          </p:cNvSpPr>
          <p:nvPr/>
        </p:nvSpPr>
        <p:spPr bwMode="auto">
          <a:xfrm>
            <a:off x="2206625" y="4096752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р</a:t>
            </a:r>
          </a:p>
        </p:txBody>
      </p:sp>
      <p:sp>
        <p:nvSpPr>
          <p:cNvPr id="55331" name="AutoShape 35"/>
          <p:cNvSpPr>
            <a:spLocks noChangeArrowheads="1"/>
          </p:cNvSpPr>
          <p:nvPr/>
        </p:nvSpPr>
        <p:spPr bwMode="auto">
          <a:xfrm>
            <a:off x="2193925" y="4634915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332" name="Text Box 36"/>
          <p:cNvSpPr txBox="1">
            <a:spLocks noChangeArrowheads="1"/>
          </p:cNvSpPr>
          <p:nvPr/>
        </p:nvSpPr>
        <p:spPr bwMode="auto">
          <a:xfrm>
            <a:off x="2206625" y="4528552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а</a:t>
            </a:r>
          </a:p>
        </p:txBody>
      </p:sp>
      <p:sp>
        <p:nvSpPr>
          <p:cNvPr id="55341" name="Text Box 45"/>
          <p:cNvSpPr txBox="1">
            <a:spLocks noChangeArrowheads="1"/>
          </p:cNvSpPr>
          <p:nvPr/>
        </p:nvSpPr>
        <p:spPr bwMode="auto">
          <a:xfrm>
            <a:off x="2193925" y="96252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т</a:t>
            </a:r>
          </a:p>
        </p:txBody>
      </p:sp>
      <p:sp>
        <p:nvSpPr>
          <p:cNvPr id="55343" name="AutoShape 47"/>
          <p:cNvSpPr>
            <a:spLocks noChangeArrowheads="1"/>
          </p:cNvSpPr>
          <p:nvPr/>
        </p:nvSpPr>
        <p:spPr bwMode="auto">
          <a:xfrm>
            <a:off x="2193925" y="742365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344" name="Text Box 48"/>
          <p:cNvSpPr txBox="1">
            <a:spLocks noChangeArrowheads="1"/>
          </p:cNvSpPr>
          <p:nvPr/>
        </p:nvSpPr>
        <p:spPr bwMode="auto">
          <a:xfrm>
            <a:off x="2193925" y="656641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е</a:t>
            </a:r>
          </a:p>
        </p:txBody>
      </p:sp>
      <p:sp>
        <p:nvSpPr>
          <p:cNvPr id="55352" name="AutoShape 56"/>
          <p:cNvSpPr>
            <a:spLocks noChangeArrowheads="1"/>
          </p:cNvSpPr>
          <p:nvPr/>
        </p:nvSpPr>
        <p:spPr bwMode="auto">
          <a:xfrm>
            <a:off x="2625725" y="1178927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353" name="Text Box 57"/>
          <p:cNvSpPr txBox="1">
            <a:spLocks noChangeArrowheads="1"/>
          </p:cNvSpPr>
          <p:nvPr/>
        </p:nvSpPr>
        <p:spPr bwMode="auto">
          <a:xfrm>
            <a:off x="2638425" y="1072566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и</a:t>
            </a:r>
          </a:p>
        </p:txBody>
      </p:sp>
      <p:sp>
        <p:nvSpPr>
          <p:cNvPr id="55355" name="AutoShape 59"/>
          <p:cNvSpPr>
            <a:spLocks noChangeArrowheads="1"/>
          </p:cNvSpPr>
          <p:nvPr/>
        </p:nvSpPr>
        <p:spPr bwMode="auto">
          <a:xfrm>
            <a:off x="2279651" y="-30748"/>
            <a:ext cx="288925" cy="315913"/>
          </a:xfrm>
          <a:prstGeom prst="downArrow">
            <a:avLst>
              <a:gd name="adj1" fmla="val 50000"/>
              <a:gd name="adj2" fmla="val 27335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364" name="AutoShape 68"/>
          <p:cNvSpPr>
            <a:spLocks noChangeArrowheads="1"/>
          </p:cNvSpPr>
          <p:nvPr/>
        </p:nvSpPr>
        <p:spPr bwMode="auto">
          <a:xfrm>
            <a:off x="2625725" y="2042527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367" name="AutoShape 71"/>
          <p:cNvSpPr>
            <a:spLocks noChangeArrowheads="1"/>
          </p:cNvSpPr>
          <p:nvPr/>
        </p:nvSpPr>
        <p:spPr bwMode="auto">
          <a:xfrm>
            <a:off x="2625725" y="2474327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5370" name="AutoShape 74"/>
          <p:cNvSpPr>
            <a:spLocks noChangeArrowheads="1"/>
          </p:cNvSpPr>
          <p:nvPr/>
        </p:nvSpPr>
        <p:spPr bwMode="auto">
          <a:xfrm>
            <a:off x="2625725" y="2907715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371" name="Text Box 75"/>
          <p:cNvSpPr txBox="1">
            <a:spLocks noChangeArrowheads="1"/>
          </p:cNvSpPr>
          <p:nvPr/>
        </p:nvSpPr>
        <p:spPr bwMode="auto">
          <a:xfrm>
            <a:off x="2638425" y="2801352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ч</a:t>
            </a:r>
          </a:p>
        </p:txBody>
      </p:sp>
      <p:sp>
        <p:nvSpPr>
          <p:cNvPr id="55373" name="AutoShape 77"/>
          <p:cNvSpPr>
            <a:spLocks noChangeArrowheads="1"/>
          </p:cNvSpPr>
          <p:nvPr/>
        </p:nvSpPr>
        <p:spPr bwMode="auto">
          <a:xfrm>
            <a:off x="2625725" y="3339515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374" name="Text Box 78"/>
          <p:cNvSpPr txBox="1">
            <a:spLocks noChangeArrowheads="1"/>
          </p:cNvSpPr>
          <p:nvPr/>
        </p:nvSpPr>
        <p:spPr bwMode="auto">
          <a:xfrm>
            <a:off x="2638425" y="3233152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rPr>
              <a:t>е</a:t>
            </a:r>
          </a:p>
        </p:txBody>
      </p:sp>
      <p:sp>
        <p:nvSpPr>
          <p:cNvPr id="55376" name="AutoShape 80"/>
          <p:cNvSpPr>
            <a:spLocks noChangeArrowheads="1"/>
          </p:cNvSpPr>
          <p:nvPr/>
        </p:nvSpPr>
        <p:spPr bwMode="auto">
          <a:xfrm>
            <a:off x="2625725" y="3771315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377" name="Text Box 81"/>
          <p:cNvSpPr txBox="1">
            <a:spLocks noChangeArrowheads="1"/>
          </p:cNvSpPr>
          <p:nvPr/>
        </p:nvSpPr>
        <p:spPr bwMode="auto">
          <a:xfrm>
            <a:off x="2638425" y="3664952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н</a:t>
            </a:r>
          </a:p>
        </p:txBody>
      </p:sp>
      <p:sp>
        <p:nvSpPr>
          <p:cNvPr id="55379" name="AutoShape 83"/>
          <p:cNvSpPr>
            <a:spLocks noChangeArrowheads="1"/>
          </p:cNvSpPr>
          <p:nvPr/>
        </p:nvSpPr>
        <p:spPr bwMode="auto">
          <a:xfrm>
            <a:off x="2625725" y="4203115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380" name="Text Box 84"/>
          <p:cNvSpPr txBox="1">
            <a:spLocks noChangeArrowheads="1"/>
          </p:cNvSpPr>
          <p:nvPr/>
        </p:nvSpPr>
        <p:spPr bwMode="auto">
          <a:xfrm>
            <a:off x="2638425" y="4096752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и</a:t>
            </a:r>
          </a:p>
        </p:txBody>
      </p:sp>
      <p:sp>
        <p:nvSpPr>
          <p:cNvPr id="55382" name="AutoShape 86"/>
          <p:cNvSpPr>
            <a:spLocks noChangeArrowheads="1"/>
          </p:cNvSpPr>
          <p:nvPr/>
        </p:nvSpPr>
        <p:spPr bwMode="auto">
          <a:xfrm>
            <a:off x="2625725" y="4634915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383" name="Text Box 87"/>
          <p:cNvSpPr txBox="1">
            <a:spLocks noChangeArrowheads="1"/>
          </p:cNvSpPr>
          <p:nvPr/>
        </p:nvSpPr>
        <p:spPr bwMode="auto">
          <a:xfrm>
            <a:off x="2638425" y="4528552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е</a:t>
            </a:r>
          </a:p>
        </p:txBody>
      </p:sp>
      <p:sp>
        <p:nvSpPr>
          <p:cNvPr id="55385" name="AutoShape 89"/>
          <p:cNvSpPr>
            <a:spLocks noChangeArrowheads="1"/>
          </p:cNvSpPr>
          <p:nvPr/>
        </p:nvSpPr>
        <p:spPr bwMode="auto">
          <a:xfrm>
            <a:off x="2625725" y="1610727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386" name="Text Box 90"/>
          <p:cNvSpPr txBox="1">
            <a:spLocks noChangeArrowheads="1"/>
          </p:cNvSpPr>
          <p:nvPr/>
        </p:nvSpPr>
        <p:spPr bwMode="auto">
          <a:xfrm>
            <a:off x="2638425" y="1504366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з</a:t>
            </a:r>
          </a:p>
        </p:txBody>
      </p:sp>
      <p:sp>
        <p:nvSpPr>
          <p:cNvPr id="55388" name="AutoShape 92"/>
          <p:cNvSpPr>
            <a:spLocks noChangeArrowheads="1"/>
          </p:cNvSpPr>
          <p:nvPr/>
        </p:nvSpPr>
        <p:spPr bwMode="auto">
          <a:xfrm>
            <a:off x="3059113" y="11963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389" name="Text Box 93"/>
          <p:cNvSpPr txBox="1">
            <a:spLocks noChangeArrowheads="1"/>
          </p:cNvSpPr>
          <p:nvPr/>
        </p:nvSpPr>
        <p:spPr bwMode="auto">
          <a:xfrm>
            <a:off x="3071813" y="10900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т</a:t>
            </a:r>
          </a:p>
        </p:txBody>
      </p:sp>
      <p:sp>
        <p:nvSpPr>
          <p:cNvPr id="55391" name="AutoShape 95"/>
          <p:cNvSpPr>
            <a:spLocks noChangeArrowheads="1"/>
          </p:cNvSpPr>
          <p:nvPr/>
        </p:nvSpPr>
        <p:spPr bwMode="auto">
          <a:xfrm>
            <a:off x="3059113" y="1610727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392" name="Text Box 96"/>
          <p:cNvSpPr txBox="1">
            <a:spLocks noChangeArrowheads="1"/>
          </p:cNvSpPr>
          <p:nvPr/>
        </p:nvSpPr>
        <p:spPr bwMode="auto">
          <a:xfrm>
            <a:off x="3071813" y="1504366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е</a:t>
            </a:r>
          </a:p>
        </p:txBody>
      </p:sp>
      <p:sp>
        <p:nvSpPr>
          <p:cNvPr id="55394" name="AutoShape 98"/>
          <p:cNvSpPr>
            <a:spLocks noChangeArrowheads="1"/>
          </p:cNvSpPr>
          <p:nvPr/>
        </p:nvSpPr>
        <p:spPr bwMode="auto">
          <a:xfrm>
            <a:off x="3059113" y="2025065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395" name="Text Box 99"/>
          <p:cNvSpPr txBox="1">
            <a:spLocks noChangeArrowheads="1"/>
          </p:cNvSpPr>
          <p:nvPr/>
        </p:nvSpPr>
        <p:spPr bwMode="auto">
          <a:xfrm>
            <a:off x="3071813" y="1936166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п</a:t>
            </a:r>
          </a:p>
        </p:txBody>
      </p:sp>
      <p:sp>
        <p:nvSpPr>
          <p:cNvPr id="55397" name="AutoShape 101"/>
          <p:cNvSpPr>
            <a:spLocks noChangeArrowheads="1"/>
          </p:cNvSpPr>
          <p:nvPr/>
        </p:nvSpPr>
        <p:spPr bwMode="auto">
          <a:xfrm>
            <a:off x="3059113" y="2474327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398" name="Text Box 102"/>
          <p:cNvSpPr txBox="1">
            <a:spLocks noChangeArrowheads="1"/>
          </p:cNvSpPr>
          <p:nvPr/>
        </p:nvSpPr>
        <p:spPr bwMode="auto">
          <a:xfrm>
            <a:off x="3071813" y="2367966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л</a:t>
            </a:r>
          </a:p>
        </p:txBody>
      </p:sp>
      <p:sp>
        <p:nvSpPr>
          <p:cNvPr id="55400" name="AutoShape 104"/>
          <p:cNvSpPr>
            <a:spLocks noChangeArrowheads="1"/>
          </p:cNvSpPr>
          <p:nvPr/>
        </p:nvSpPr>
        <p:spPr bwMode="auto">
          <a:xfrm>
            <a:off x="3059113" y="2907715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01" name="Text Box 105"/>
          <p:cNvSpPr txBox="1">
            <a:spLocks noChangeArrowheads="1"/>
          </p:cNvSpPr>
          <p:nvPr/>
        </p:nvSpPr>
        <p:spPr bwMode="auto">
          <a:xfrm>
            <a:off x="3071813" y="2801352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о</a:t>
            </a:r>
          </a:p>
        </p:txBody>
      </p:sp>
      <p:sp>
        <p:nvSpPr>
          <p:cNvPr id="55403" name="AutoShape 107"/>
          <p:cNvSpPr>
            <a:spLocks noChangeArrowheads="1"/>
          </p:cNvSpPr>
          <p:nvPr/>
        </p:nvSpPr>
        <p:spPr bwMode="auto">
          <a:xfrm>
            <a:off x="3059113" y="3339515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04" name="Text Box 108"/>
          <p:cNvSpPr txBox="1">
            <a:spLocks noChangeArrowheads="1"/>
          </p:cNvSpPr>
          <p:nvPr/>
        </p:nvSpPr>
        <p:spPr bwMode="auto">
          <a:xfrm>
            <a:off x="3071813" y="3233152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rPr>
              <a:t>п</a:t>
            </a:r>
          </a:p>
        </p:txBody>
      </p:sp>
      <p:sp>
        <p:nvSpPr>
          <p:cNvPr id="55406" name="AutoShape 110"/>
          <p:cNvSpPr>
            <a:spLocks noChangeArrowheads="1"/>
          </p:cNvSpPr>
          <p:nvPr/>
        </p:nvSpPr>
        <p:spPr bwMode="auto">
          <a:xfrm>
            <a:off x="3059113" y="3771315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07" name="Text Box 111"/>
          <p:cNvSpPr txBox="1">
            <a:spLocks noChangeArrowheads="1"/>
          </p:cNvSpPr>
          <p:nvPr/>
        </p:nvSpPr>
        <p:spPr bwMode="auto">
          <a:xfrm>
            <a:off x="3071813" y="3664952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е</a:t>
            </a:r>
          </a:p>
        </p:txBody>
      </p:sp>
      <p:sp>
        <p:nvSpPr>
          <p:cNvPr id="55409" name="AutoShape 113"/>
          <p:cNvSpPr>
            <a:spLocks noChangeArrowheads="1"/>
          </p:cNvSpPr>
          <p:nvPr/>
        </p:nvSpPr>
        <p:spPr bwMode="auto">
          <a:xfrm>
            <a:off x="3059113" y="4203115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10" name="Text Box 114"/>
          <p:cNvSpPr txBox="1">
            <a:spLocks noChangeArrowheads="1"/>
          </p:cNvSpPr>
          <p:nvPr/>
        </p:nvSpPr>
        <p:spPr bwMode="auto">
          <a:xfrm>
            <a:off x="3071813" y="4096752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р</a:t>
            </a:r>
          </a:p>
        </p:txBody>
      </p:sp>
      <p:sp>
        <p:nvSpPr>
          <p:cNvPr id="55418" name="AutoShape 122"/>
          <p:cNvSpPr>
            <a:spLocks noChangeArrowheads="1"/>
          </p:cNvSpPr>
          <p:nvPr/>
        </p:nvSpPr>
        <p:spPr bwMode="auto">
          <a:xfrm>
            <a:off x="3059113" y="4634915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19" name="Text Box 123"/>
          <p:cNvSpPr txBox="1">
            <a:spLocks noChangeArrowheads="1"/>
          </p:cNvSpPr>
          <p:nvPr/>
        </p:nvSpPr>
        <p:spPr bwMode="auto">
          <a:xfrm>
            <a:off x="3071813" y="4528552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е</a:t>
            </a:r>
          </a:p>
        </p:txBody>
      </p:sp>
      <p:sp>
        <p:nvSpPr>
          <p:cNvPr id="55421" name="AutoShape 125"/>
          <p:cNvSpPr>
            <a:spLocks noChangeArrowheads="1"/>
          </p:cNvSpPr>
          <p:nvPr/>
        </p:nvSpPr>
        <p:spPr bwMode="auto">
          <a:xfrm>
            <a:off x="3059113" y="5066715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22" name="Text Box 126"/>
          <p:cNvSpPr txBox="1">
            <a:spLocks noChangeArrowheads="1"/>
          </p:cNvSpPr>
          <p:nvPr/>
        </p:nvSpPr>
        <p:spPr bwMode="auto">
          <a:xfrm>
            <a:off x="3071813" y="4960352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д</a:t>
            </a:r>
          </a:p>
        </p:txBody>
      </p:sp>
      <p:sp>
        <p:nvSpPr>
          <p:cNvPr id="55424" name="AutoShape 128"/>
          <p:cNvSpPr>
            <a:spLocks noChangeArrowheads="1"/>
          </p:cNvSpPr>
          <p:nvPr/>
        </p:nvSpPr>
        <p:spPr bwMode="auto">
          <a:xfrm>
            <a:off x="3059113" y="5500102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25" name="Text Box 129"/>
          <p:cNvSpPr txBox="1">
            <a:spLocks noChangeArrowheads="1"/>
          </p:cNvSpPr>
          <p:nvPr/>
        </p:nvSpPr>
        <p:spPr bwMode="auto">
          <a:xfrm>
            <a:off x="3071813" y="5393741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а</a:t>
            </a:r>
          </a:p>
        </p:txBody>
      </p:sp>
      <p:sp>
        <p:nvSpPr>
          <p:cNvPr id="55427" name="AutoShape 131"/>
          <p:cNvSpPr>
            <a:spLocks noChangeArrowheads="1"/>
          </p:cNvSpPr>
          <p:nvPr/>
        </p:nvSpPr>
        <p:spPr bwMode="auto">
          <a:xfrm>
            <a:off x="3059113" y="5947777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28" name="Text Box 132"/>
          <p:cNvSpPr txBox="1">
            <a:spLocks noChangeArrowheads="1"/>
          </p:cNvSpPr>
          <p:nvPr/>
        </p:nvSpPr>
        <p:spPr bwMode="auto">
          <a:xfrm>
            <a:off x="3071813" y="5841416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ч</a:t>
            </a:r>
          </a:p>
        </p:txBody>
      </p:sp>
      <p:sp>
        <p:nvSpPr>
          <p:cNvPr id="55429" name="AutoShape 133"/>
          <p:cNvSpPr>
            <a:spLocks noChangeArrowheads="1"/>
          </p:cNvSpPr>
          <p:nvPr/>
        </p:nvSpPr>
        <p:spPr bwMode="auto">
          <a:xfrm>
            <a:off x="2698751" y="729665"/>
            <a:ext cx="288925" cy="315912"/>
          </a:xfrm>
          <a:prstGeom prst="downArrow">
            <a:avLst>
              <a:gd name="adj1" fmla="val 50000"/>
              <a:gd name="adj2" fmla="val 27335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30" name="AutoShape 134"/>
          <p:cNvSpPr>
            <a:spLocks noChangeArrowheads="1"/>
          </p:cNvSpPr>
          <p:nvPr/>
        </p:nvSpPr>
        <p:spPr bwMode="auto">
          <a:xfrm>
            <a:off x="3132139" y="756653"/>
            <a:ext cx="288925" cy="315913"/>
          </a:xfrm>
          <a:prstGeom prst="downArrow">
            <a:avLst>
              <a:gd name="adj1" fmla="val 50000"/>
              <a:gd name="adj2" fmla="val 27335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32" name="AutoShape 136"/>
          <p:cNvSpPr>
            <a:spLocks noChangeArrowheads="1"/>
          </p:cNvSpPr>
          <p:nvPr/>
        </p:nvSpPr>
        <p:spPr bwMode="auto">
          <a:xfrm>
            <a:off x="3059113" y="6398627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33" name="Text Box 137"/>
          <p:cNvSpPr txBox="1">
            <a:spLocks noChangeArrowheads="1"/>
          </p:cNvSpPr>
          <p:nvPr/>
        </p:nvSpPr>
        <p:spPr bwMode="auto">
          <a:xfrm>
            <a:off x="3071813" y="62589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а</a:t>
            </a:r>
          </a:p>
        </p:txBody>
      </p:sp>
      <p:sp>
        <p:nvSpPr>
          <p:cNvPr id="55435" name="AutoShape 139"/>
          <p:cNvSpPr>
            <a:spLocks noChangeArrowheads="1"/>
          </p:cNvSpPr>
          <p:nvPr/>
        </p:nvSpPr>
        <p:spPr bwMode="auto">
          <a:xfrm>
            <a:off x="3490913" y="33553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36" name="Text Box 140"/>
          <p:cNvSpPr txBox="1">
            <a:spLocks noChangeArrowheads="1"/>
          </p:cNvSpPr>
          <p:nvPr/>
        </p:nvSpPr>
        <p:spPr bwMode="auto">
          <a:xfrm>
            <a:off x="3503613" y="32490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rPr>
              <a:t>л</a:t>
            </a:r>
          </a:p>
        </p:txBody>
      </p:sp>
      <p:sp>
        <p:nvSpPr>
          <p:cNvPr id="55438" name="AutoShape 142"/>
          <p:cNvSpPr>
            <a:spLocks noChangeArrowheads="1"/>
          </p:cNvSpPr>
          <p:nvPr/>
        </p:nvSpPr>
        <p:spPr bwMode="auto">
          <a:xfrm>
            <a:off x="3490913" y="29235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39" name="Text Box 143"/>
          <p:cNvSpPr txBox="1">
            <a:spLocks noChangeArrowheads="1"/>
          </p:cNvSpPr>
          <p:nvPr/>
        </p:nvSpPr>
        <p:spPr bwMode="auto">
          <a:xfrm>
            <a:off x="3503613" y="28172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о</a:t>
            </a:r>
          </a:p>
        </p:txBody>
      </p:sp>
      <p:sp>
        <p:nvSpPr>
          <p:cNvPr id="55441" name="AutoShape 145"/>
          <p:cNvSpPr>
            <a:spLocks noChangeArrowheads="1"/>
          </p:cNvSpPr>
          <p:nvPr/>
        </p:nvSpPr>
        <p:spPr bwMode="auto">
          <a:xfrm>
            <a:off x="3490913" y="24790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42" name="Text Box 146"/>
          <p:cNvSpPr txBox="1">
            <a:spLocks noChangeArrowheads="1"/>
          </p:cNvSpPr>
          <p:nvPr/>
        </p:nvSpPr>
        <p:spPr bwMode="auto">
          <a:xfrm>
            <a:off x="3503613" y="23727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с</a:t>
            </a:r>
          </a:p>
        </p:txBody>
      </p:sp>
      <p:sp>
        <p:nvSpPr>
          <p:cNvPr id="55450" name="AutoShape 154"/>
          <p:cNvSpPr>
            <a:spLocks noChangeArrowheads="1"/>
          </p:cNvSpPr>
          <p:nvPr/>
        </p:nvSpPr>
        <p:spPr bwMode="auto">
          <a:xfrm>
            <a:off x="3490913" y="37871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51" name="Text Box 155"/>
          <p:cNvSpPr txBox="1">
            <a:spLocks noChangeArrowheads="1"/>
          </p:cNvSpPr>
          <p:nvPr/>
        </p:nvSpPr>
        <p:spPr bwMode="auto">
          <a:xfrm>
            <a:off x="3503613" y="36808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н</a:t>
            </a:r>
          </a:p>
        </p:txBody>
      </p:sp>
      <p:sp>
        <p:nvSpPr>
          <p:cNvPr id="55453" name="AutoShape 157"/>
          <p:cNvSpPr>
            <a:spLocks noChangeArrowheads="1"/>
          </p:cNvSpPr>
          <p:nvPr/>
        </p:nvSpPr>
        <p:spPr bwMode="auto">
          <a:xfrm>
            <a:off x="3490913" y="4220577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54" name="Text Box 158"/>
          <p:cNvSpPr txBox="1">
            <a:spLocks noChangeArrowheads="1"/>
          </p:cNvSpPr>
          <p:nvPr/>
        </p:nvSpPr>
        <p:spPr bwMode="auto">
          <a:xfrm>
            <a:off x="3503613" y="4114216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ц</a:t>
            </a:r>
          </a:p>
        </p:txBody>
      </p:sp>
      <p:sp>
        <p:nvSpPr>
          <p:cNvPr id="55456" name="AutoShape 160"/>
          <p:cNvSpPr>
            <a:spLocks noChangeArrowheads="1"/>
          </p:cNvSpPr>
          <p:nvPr/>
        </p:nvSpPr>
        <p:spPr bwMode="auto">
          <a:xfrm>
            <a:off x="3490913" y="4652377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57" name="Text Box 161"/>
          <p:cNvSpPr txBox="1">
            <a:spLocks noChangeArrowheads="1"/>
          </p:cNvSpPr>
          <p:nvPr/>
        </p:nvSpPr>
        <p:spPr bwMode="auto">
          <a:xfrm>
            <a:off x="3503613" y="4546016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е</a:t>
            </a:r>
          </a:p>
        </p:txBody>
      </p:sp>
      <p:sp>
        <p:nvSpPr>
          <p:cNvPr id="55459" name="AutoShape 163"/>
          <p:cNvSpPr>
            <a:spLocks noChangeArrowheads="1"/>
          </p:cNvSpPr>
          <p:nvPr/>
        </p:nvSpPr>
        <p:spPr bwMode="auto">
          <a:xfrm>
            <a:off x="3922713" y="29235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60" name="Text Box 164"/>
          <p:cNvSpPr txBox="1">
            <a:spLocks noChangeArrowheads="1"/>
          </p:cNvSpPr>
          <p:nvPr/>
        </p:nvSpPr>
        <p:spPr bwMode="auto">
          <a:xfrm>
            <a:off x="3935413" y="28172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в</a:t>
            </a:r>
          </a:p>
        </p:txBody>
      </p:sp>
      <p:sp>
        <p:nvSpPr>
          <p:cNvPr id="55462" name="AutoShape 166"/>
          <p:cNvSpPr>
            <a:spLocks noChangeArrowheads="1"/>
          </p:cNvSpPr>
          <p:nvPr/>
        </p:nvSpPr>
        <p:spPr bwMode="auto">
          <a:xfrm>
            <a:off x="3922713" y="33553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63" name="Text Box 167"/>
          <p:cNvSpPr txBox="1">
            <a:spLocks noChangeArrowheads="1"/>
          </p:cNvSpPr>
          <p:nvPr/>
        </p:nvSpPr>
        <p:spPr bwMode="auto">
          <a:xfrm>
            <a:off x="3935413" y="32490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rPr>
              <a:t>о</a:t>
            </a:r>
          </a:p>
        </p:txBody>
      </p:sp>
      <p:sp>
        <p:nvSpPr>
          <p:cNvPr id="55465" name="AutoShape 169"/>
          <p:cNvSpPr>
            <a:spLocks noChangeArrowheads="1"/>
          </p:cNvSpPr>
          <p:nvPr/>
        </p:nvSpPr>
        <p:spPr bwMode="auto">
          <a:xfrm>
            <a:off x="3922713" y="37871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66" name="Text Box 170"/>
          <p:cNvSpPr txBox="1">
            <a:spLocks noChangeArrowheads="1"/>
          </p:cNvSpPr>
          <p:nvPr/>
        </p:nvSpPr>
        <p:spPr bwMode="auto">
          <a:xfrm>
            <a:off x="3935413" y="36808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з</a:t>
            </a:r>
          </a:p>
        </p:txBody>
      </p:sp>
      <p:sp>
        <p:nvSpPr>
          <p:cNvPr id="55468" name="AutoShape 172"/>
          <p:cNvSpPr>
            <a:spLocks noChangeArrowheads="1"/>
          </p:cNvSpPr>
          <p:nvPr/>
        </p:nvSpPr>
        <p:spPr bwMode="auto">
          <a:xfrm>
            <a:off x="3922713" y="4220577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69" name="Text Box 173"/>
          <p:cNvSpPr txBox="1">
            <a:spLocks noChangeArrowheads="1"/>
          </p:cNvSpPr>
          <p:nvPr/>
        </p:nvSpPr>
        <p:spPr bwMode="auto">
          <a:xfrm>
            <a:off x="3935413" y="4114216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д</a:t>
            </a:r>
          </a:p>
        </p:txBody>
      </p:sp>
      <p:sp>
        <p:nvSpPr>
          <p:cNvPr id="55471" name="AutoShape 175"/>
          <p:cNvSpPr>
            <a:spLocks noChangeArrowheads="1"/>
          </p:cNvSpPr>
          <p:nvPr/>
        </p:nvSpPr>
        <p:spPr bwMode="auto">
          <a:xfrm>
            <a:off x="3922713" y="4652377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72" name="Text Box 176"/>
          <p:cNvSpPr txBox="1">
            <a:spLocks noChangeArrowheads="1"/>
          </p:cNvSpPr>
          <p:nvPr/>
        </p:nvSpPr>
        <p:spPr bwMode="auto">
          <a:xfrm>
            <a:off x="3935413" y="4546016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у</a:t>
            </a:r>
          </a:p>
        </p:txBody>
      </p:sp>
      <p:sp>
        <p:nvSpPr>
          <p:cNvPr id="55474" name="AutoShape 178"/>
          <p:cNvSpPr>
            <a:spLocks noChangeArrowheads="1"/>
          </p:cNvSpPr>
          <p:nvPr/>
        </p:nvSpPr>
        <p:spPr bwMode="auto">
          <a:xfrm>
            <a:off x="3922713" y="5084177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75" name="Text Box 179"/>
          <p:cNvSpPr txBox="1">
            <a:spLocks noChangeArrowheads="1"/>
          </p:cNvSpPr>
          <p:nvPr/>
        </p:nvSpPr>
        <p:spPr bwMode="auto">
          <a:xfrm>
            <a:off x="3935413" y="4977816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х</a:t>
            </a:r>
          </a:p>
        </p:txBody>
      </p:sp>
      <p:sp>
        <p:nvSpPr>
          <p:cNvPr id="55477" name="AutoShape 181"/>
          <p:cNvSpPr>
            <a:spLocks noChangeArrowheads="1"/>
          </p:cNvSpPr>
          <p:nvPr/>
        </p:nvSpPr>
        <p:spPr bwMode="auto">
          <a:xfrm>
            <a:off x="4795838" y="2941052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78" name="Text Box 182"/>
          <p:cNvSpPr txBox="1">
            <a:spLocks noChangeArrowheads="1"/>
          </p:cNvSpPr>
          <p:nvPr/>
        </p:nvSpPr>
        <p:spPr bwMode="auto">
          <a:xfrm>
            <a:off x="4808538" y="2834691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е</a:t>
            </a:r>
          </a:p>
        </p:txBody>
      </p:sp>
      <p:sp>
        <p:nvSpPr>
          <p:cNvPr id="55480" name="AutoShape 184"/>
          <p:cNvSpPr>
            <a:spLocks noChangeArrowheads="1"/>
          </p:cNvSpPr>
          <p:nvPr/>
        </p:nvSpPr>
        <p:spPr bwMode="auto">
          <a:xfrm>
            <a:off x="4354513" y="2055227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81" name="Text Box 185"/>
          <p:cNvSpPr txBox="1">
            <a:spLocks noChangeArrowheads="1"/>
          </p:cNvSpPr>
          <p:nvPr/>
        </p:nvSpPr>
        <p:spPr bwMode="auto">
          <a:xfrm>
            <a:off x="4367213" y="1948866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р</a:t>
            </a:r>
          </a:p>
        </p:txBody>
      </p:sp>
      <p:sp>
        <p:nvSpPr>
          <p:cNvPr id="55483" name="AutoShape 187"/>
          <p:cNvSpPr>
            <a:spLocks noChangeArrowheads="1"/>
          </p:cNvSpPr>
          <p:nvPr/>
        </p:nvSpPr>
        <p:spPr bwMode="auto">
          <a:xfrm>
            <a:off x="4354513" y="24917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84" name="Text Box 188"/>
          <p:cNvSpPr txBox="1">
            <a:spLocks noChangeArrowheads="1"/>
          </p:cNvSpPr>
          <p:nvPr/>
        </p:nvSpPr>
        <p:spPr bwMode="auto">
          <a:xfrm>
            <a:off x="4367213" y="23854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а</a:t>
            </a:r>
          </a:p>
        </p:txBody>
      </p:sp>
      <p:sp>
        <p:nvSpPr>
          <p:cNvPr id="55486" name="AutoShape 190"/>
          <p:cNvSpPr>
            <a:spLocks noChangeArrowheads="1"/>
          </p:cNvSpPr>
          <p:nvPr/>
        </p:nvSpPr>
        <p:spPr bwMode="auto">
          <a:xfrm>
            <a:off x="4354513" y="29235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87" name="Text Box 191"/>
          <p:cNvSpPr txBox="1">
            <a:spLocks noChangeArrowheads="1"/>
          </p:cNvSpPr>
          <p:nvPr/>
        </p:nvSpPr>
        <p:spPr bwMode="auto">
          <a:xfrm>
            <a:off x="4367213" y="28172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б</a:t>
            </a:r>
          </a:p>
        </p:txBody>
      </p:sp>
      <p:sp>
        <p:nvSpPr>
          <p:cNvPr id="55489" name="AutoShape 193"/>
          <p:cNvSpPr>
            <a:spLocks noChangeArrowheads="1"/>
          </p:cNvSpPr>
          <p:nvPr/>
        </p:nvSpPr>
        <p:spPr bwMode="auto">
          <a:xfrm>
            <a:off x="4354513" y="33553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90" name="Text Box 194"/>
          <p:cNvSpPr txBox="1">
            <a:spLocks noChangeArrowheads="1"/>
          </p:cNvSpPr>
          <p:nvPr/>
        </p:nvSpPr>
        <p:spPr bwMode="auto">
          <a:xfrm>
            <a:off x="4367213" y="32490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rPr>
              <a:t>о</a:t>
            </a:r>
          </a:p>
        </p:txBody>
      </p:sp>
      <p:sp>
        <p:nvSpPr>
          <p:cNvPr id="55492" name="AutoShape 196"/>
          <p:cNvSpPr>
            <a:spLocks noChangeArrowheads="1"/>
          </p:cNvSpPr>
          <p:nvPr/>
        </p:nvSpPr>
        <p:spPr bwMode="auto">
          <a:xfrm>
            <a:off x="4354513" y="37871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93" name="Text Box 197"/>
          <p:cNvSpPr txBox="1">
            <a:spLocks noChangeArrowheads="1"/>
          </p:cNvSpPr>
          <p:nvPr/>
        </p:nvSpPr>
        <p:spPr bwMode="auto">
          <a:xfrm>
            <a:off x="4367213" y="36808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т</a:t>
            </a:r>
          </a:p>
        </p:txBody>
      </p:sp>
      <p:sp>
        <p:nvSpPr>
          <p:cNvPr id="55495" name="AutoShape 199"/>
          <p:cNvSpPr>
            <a:spLocks noChangeArrowheads="1"/>
          </p:cNvSpPr>
          <p:nvPr/>
        </p:nvSpPr>
        <p:spPr bwMode="auto">
          <a:xfrm>
            <a:off x="4354513" y="4220577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96" name="Text Box 200"/>
          <p:cNvSpPr txBox="1">
            <a:spLocks noChangeArrowheads="1"/>
          </p:cNvSpPr>
          <p:nvPr/>
        </p:nvSpPr>
        <p:spPr bwMode="auto">
          <a:xfrm>
            <a:off x="4367213" y="4114216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а</a:t>
            </a:r>
          </a:p>
        </p:txBody>
      </p:sp>
      <p:sp>
        <p:nvSpPr>
          <p:cNvPr id="55498" name="AutoShape 202"/>
          <p:cNvSpPr>
            <a:spLocks noChangeArrowheads="1"/>
          </p:cNvSpPr>
          <p:nvPr/>
        </p:nvSpPr>
        <p:spPr bwMode="auto">
          <a:xfrm>
            <a:off x="5218113" y="33553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499" name="Text Box 203"/>
          <p:cNvSpPr txBox="1">
            <a:spLocks noChangeArrowheads="1"/>
          </p:cNvSpPr>
          <p:nvPr/>
        </p:nvSpPr>
        <p:spPr bwMode="auto">
          <a:xfrm>
            <a:off x="5230813" y="32490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rPr>
              <a:t>м</a:t>
            </a:r>
          </a:p>
        </p:txBody>
      </p:sp>
      <p:sp>
        <p:nvSpPr>
          <p:cNvPr id="55501" name="AutoShape 205"/>
          <p:cNvSpPr>
            <a:spLocks noChangeArrowheads="1"/>
          </p:cNvSpPr>
          <p:nvPr/>
        </p:nvSpPr>
        <p:spPr bwMode="auto">
          <a:xfrm>
            <a:off x="4786313" y="16281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02" name="Text Box 206"/>
          <p:cNvSpPr txBox="1">
            <a:spLocks noChangeArrowheads="1"/>
          </p:cNvSpPr>
          <p:nvPr/>
        </p:nvSpPr>
        <p:spPr bwMode="auto">
          <a:xfrm>
            <a:off x="4799013" y="15218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с</a:t>
            </a:r>
          </a:p>
        </p:txBody>
      </p:sp>
      <p:sp>
        <p:nvSpPr>
          <p:cNvPr id="55503" name="AutoShape 207"/>
          <p:cNvSpPr>
            <a:spLocks noChangeArrowheads="1"/>
          </p:cNvSpPr>
          <p:nvPr/>
        </p:nvSpPr>
        <p:spPr bwMode="auto">
          <a:xfrm>
            <a:off x="3562351" y="2098090"/>
            <a:ext cx="288925" cy="315912"/>
          </a:xfrm>
          <a:prstGeom prst="downArrow">
            <a:avLst>
              <a:gd name="adj1" fmla="val 50000"/>
              <a:gd name="adj2" fmla="val 27335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04" name="AutoShape 208"/>
          <p:cNvSpPr>
            <a:spLocks noChangeArrowheads="1"/>
          </p:cNvSpPr>
          <p:nvPr/>
        </p:nvSpPr>
        <p:spPr bwMode="auto">
          <a:xfrm>
            <a:off x="3994151" y="2529890"/>
            <a:ext cx="288925" cy="315912"/>
          </a:xfrm>
          <a:prstGeom prst="downArrow">
            <a:avLst>
              <a:gd name="adj1" fmla="val 50000"/>
              <a:gd name="adj2" fmla="val 27335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05" name="AutoShape 209"/>
          <p:cNvSpPr>
            <a:spLocks noChangeArrowheads="1"/>
          </p:cNvSpPr>
          <p:nvPr/>
        </p:nvSpPr>
        <p:spPr bwMode="auto">
          <a:xfrm>
            <a:off x="4425951" y="1664703"/>
            <a:ext cx="288925" cy="315913"/>
          </a:xfrm>
          <a:prstGeom prst="downArrow">
            <a:avLst>
              <a:gd name="adj1" fmla="val 50000"/>
              <a:gd name="adj2" fmla="val 27335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07" name="AutoShape 211"/>
          <p:cNvSpPr>
            <a:spLocks noChangeArrowheads="1"/>
          </p:cNvSpPr>
          <p:nvPr/>
        </p:nvSpPr>
        <p:spPr bwMode="auto">
          <a:xfrm>
            <a:off x="4786313" y="20599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08" name="Text Box 212"/>
          <p:cNvSpPr txBox="1">
            <a:spLocks noChangeArrowheads="1"/>
          </p:cNvSpPr>
          <p:nvPr/>
        </p:nvSpPr>
        <p:spPr bwMode="auto">
          <a:xfrm>
            <a:off x="4799013" y="19536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е</a:t>
            </a:r>
          </a:p>
        </p:txBody>
      </p:sp>
      <p:sp>
        <p:nvSpPr>
          <p:cNvPr id="55510" name="AutoShape 214"/>
          <p:cNvSpPr>
            <a:spLocks noChangeArrowheads="1"/>
          </p:cNvSpPr>
          <p:nvPr/>
        </p:nvSpPr>
        <p:spPr bwMode="auto">
          <a:xfrm>
            <a:off x="4786313" y="2496552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11" name="Text Box 215"/>
          <p:cNvSpPr txBox="1">
            <a:spLocks noChangeArrowheads="1"/>
          </p:cNvSpPr>
          <p:nvPr/>
        </p:nvSpPr>
        <p:spPr bwMode="auto">
          <a:xfrm>
            <a:off x="4799013" y="2390191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р</a:t>
            </a:r>
          </a:p>
        </p:txBody>
      </p:sp>
      <p:sp>
        <p:nvSpPr>
          <p:cNvPr id="55513" name="AutoShape 217"/>
          <p:cNvSpPr>
            <a:spLocks noChangeArrowheads="1"/>
          </p:cNvSpPr>
          <p:nvPr/>
        </p:nvSpPr>
        <p:spPr bwMode="auto">
          <a:xfrm>
            <a:off x="4786313" y="33553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14" name="Text Box 218"/>
          <p:cNvSpPr txBox="1">
            <a:spLocks noChangeArrowheads="1"/>
          </p:cNvSpPr>
          <p:nvPr/>
        </p:nvSpPr>
        <p:spPr bwMode="auto">
          <a:xfrm>
            <a:off x="4799013" y="32490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е</a:t>
            </a:r>
          </a:p>
        </p:txBody>
      </p:sp>
      <p:sp>
        <p:nvSpPr>
          <p:cNvPr id="55516" name="AutoShape 220"/>
          <p:cNvSpPr>
            <a:spLocks noChangeArrowheads="1"/>
          </p:cNvSpPr>
          <p:nvPr/>
        </p:nvSpPr>
        <p:spPr bwMode="auto">
          <a:xfrm>
            <a:off x="4786313" y="33553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17" name="Text Box 221"/>
          <p:cNvSpPr txBox="1">
            <a:spLocks noChangeArrowheads="1"/>
          </p:cNvSpPr>
          <p:nvPr/>
        </p:nvSpPr>
        <p:spPr bwMode="auto">
          <a:xfrm>
            <a:off x="4799013" y="32490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rPr>
              <a:t>б</a:t>
            </a:r>
          </a:p>
        </p:txBody>
      </p:sp>
      <p:sp>
        <p:nvSpPr>
          <p:cNvPr id="55519" name="AutoShape 223"/>
          <p:cNvSpPr>
            <a:spLocks noChangeArrowheads="1"/>
          </p:cNvSpPr>
          <p:nvPr/>
        </p:nvSpPr>
        <p:spPr bwMode="auto">
          <a:xfrm>
            <a:off x="4786313" y="37871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20" name="Text Box 224"/>
          <p:cNvSpPr txBox="1">
            <a:spLocks noChangeArrowheads="1"/>
          </p:cNvSpPr>
          <p:nvPr/>
        </p:nvSpPr>
        <p:spPr bwMode="auto">
          <a:xfrm>
            <a:off x="4799013" y="36808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р</a:t>
            </a:r>
          </a:p>
        </p:txBody>
      </p:sp>
      <p:sp>
        <p:nvSpPr>
          <p:cNvPr id="55522" name="AutoShape 226"/>
          <p:cNvSpPr>
            <a:spLocks noChangeArrowheads="1"/>
          </p:cNvSpPr>
          <p:nvPr/>
        </p:nvSpPr>
        <p:spPr bwMode="auto">
          <a:xfrm>
            <a:off x="4786313" y="4220577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23" name="Text Box 227"/>
          <p:cNvSpPr txBox="1">
            <a:spLocks noChangeArrowheads="1"/>
          </p:cNvSpPr>
          <p:nvPr/>
        </p:nvSpPr>
        <p:spPr bwMode="auto">
          <a:xfrm>
            <a:off x="4799013" y="4114216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о</a:t>
            </a:r>
          </a:p>
        </p:txBody>
      </p:sp>
      <p:sp>
        <p:nvSpPr>
          <p:cNvPr id="55524" name="AutoShape 228"/>
          <p:cNvSpPr>
            <a:spLocks noChangeArrowheads="1"/>
          </p:cNvSpPr>
          <p:nvPr/>
        </p:nvSpPr>
        <p:spPr bwMode="auto">
          <a:xfrm>
            <a:off x="5291139" y="801103"/>
            <a:ext cx="288925" cy="315913"/>
          </a:xfrm>
          <a:prstGeom prst="downArrow">
            <a:avLst>
              <a:gd name="adj1" fmla="val 50000"/>
              <a:gd name="adj2" fmla="val 27335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26" name="AutoShape 230"/>
          <p:cNvSpPr>
            <a:spLocks noChangeArrowheads="1"/>
          </p:cNvSpPr>
          <p:nvPr/>
        </p:nvSpPr>
        <p:spPr bwMode="auto">
          <a:xfrm>
            <a:off x="5218113" y="29235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27" name="Text Box 231"/>
          <p:cNvSpPr txBox="1">
            <a:spLocks noChangeArrowheads="1"/>
          </p:cNvSpPr>
          <p:nvPr/>
        </p:nvSpPr>
        <p:spPr bwMode="auto">
          <a:xfrm>
            <a:off x="5230813" y="28172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у</a:t>
            </a:r>
          </a:p>
        </p:txBody>
      </p:sp>
      <p:sp>
        <p:nvSpPr>
          <p:cNvPr id="55529" name="AutoShape 233"/>
          <p:cNvSpPr>
            <a:spLocks noChangeArrowheads="1"/>
          </p:cNvSpPr>
          <p:nvPr/>
        </p:nvSpPr>
        <p:spPr bwMode="auto">
          <a:xfrm>
            <a:off x="5218113" y="24917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30" name="Text Box 234"/>
          <p:cNvSpPr txBox="1">
            <a:spLocks noChangeArrowheads="1"/>
          </p:cNvSpPr>
          <p:nvPr/>
        </p:nvSpPr>
        <p:spPr bwMode="auto">
          <a:xfrm>
            <a:off x="5230813" y="23854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у</a:t>
            </a:r>
          </a:p>
        </p:txBody>
      </p:sp>
      <p:sp>
        <p:nvSpPr>
          <p:cNvPr id="55532" name="AutoShape 236"/>
          <p:cNvSpPr>
            <a:spLocks noChangeArrowheads="1"/>
          </p:cNvSpPr>
          <p:nvPr/>
        </p:nvSpPr>
        <p:spPr bwMode="auto">
          <a:xfrm>
            <a:off x="5218113" y="20599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33" name="Text Box 237"/>
          <p:cNvSpPr txBox="1">
            <a:spLocks noChangeArrowheads="1"/>
          </p:cNvSpPr>
          <p:nvPr/>
        </p:nvSpPr>
        <p:spPr bwMode="auto">
          <a:xfrm>
            <a:off x="5230813" y="19536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к</a:t>
            </a:r>
          </a:p>
        </p:txBody>
      </p:sp>
      <p:sp>
        <p:nvSpPr>
          <p:cNvPr id="55535" name="AutoShape 239"/>
          <p:cNvSpPr>
            <a:spLocks noChangeArrowheads="1"/>
          </p:cNvSpPr>
          <p:nvPr/>
        </p:nvSpPr>
        <p:spPr bwMode="auto">
          <a:xfrm>
            <a:off x="5218113" y="16281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36" name="Text Box 240"/>
          <p:cNvSpPr txBox="1">
            <a:spLocks noChangeArrowheads="1"/>
          </p:cNvSpPr>
          <p:nvPr/>
        </p:nvSpPr>
        <p:spPr bwMode="auto">
          <a:xfrm>
            <a:off x="5230813" y="15218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а</a:t>
            </a:r>
          </a:p>
        </p:txBody>
      </p:sp>
      <p:sp>
        <p:nvSpPr>
          <p:cNvPr id="55538" name="AutoShape 242"/>
          <p:cNvSpPr>
            <a:spLocks noChangeArrowheads="1"/>
          </p:cNvSpPr>
          <p:nvPr/>
        </p:nvSpPr>
        <p:spPr bwMode="auto">
          <a:xfrm>
            <a:off x="5218113" y="11963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39" name="Text Box 243"/>
          <p:cNvSpPr txBox="1">
            <a:spLocks noChangeArrowheads="1"/>
          </p:cNvSpPr>
          <p:nvPr/>
        </p:nvSpPr>
        <p:spPr bwMode="auto">
          <a:xfrm>
            <a:off x="5230813" y="10900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в</a:t>
            </a:r>
          </a:p>
        </p:txBody>
      </p:sp>
      <p:sp>
        <p:nvSpPr>
          <p:cNvPr id="55540" name="AutoShape 244"/>
          <p:cNvSpPr>
            <a:spLocks noChangeArrowheads="1"/>
          </p:cNvSpPr>
          <p:nvPr/>
        </p:nvSpPr>
        <p:spPr bwMode="auto">
          <a:xfrm>
            <a:off x="4859339" y="1232903"/>
            <a:ext cx="288925" cy="315913"/>
          </a:xfrm>
          <a:prstGeom prst="downArrow">
            <a:avLst>
              <a:gd name="adj1" fmla="val 50000"/>
              <a:gd name="adj2" fmla="val 27335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42" name="AutoShape 246"/>
          <p:cNvSpPr>
            <a:spLocks noChangeArrowheads="1"/>
          </p:cNvSpPr>
          <p:nvPr/>
        </p:nvSpPr>
        <p:spPr bwMode="auto">
          <a:xfrm>
            <a:off x="5649913" y="24917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43" name="Text Box 247"/>
          <p:cNvSpPr txBox="1">
            <a:spLocks noChangeArrowheads="1"/>
          </p:cNvSpPr>
          <p:nvPr/>
        </p:nvSpPr>
        <p:spPr bwMode="auto">
          <a:xfrm>
            <a:off x="5662613" y="23854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э</a:t>
            </a:r>
          </a:p>
        </p:txBody>
      </p:sp>
      <p:sp>
        <p:nvSpPr>
          <p:cNvPr id="55545" name="AutoShape 249"/>
          <p:cNvSpPr>
            <a:spLocks noChangeArrowheads="1"/>
          </p:cNvSpPr>
          <p:nvPr/>
        </p:nvSpPr>
        <p:spPr bwMode="auto">
          <a:xfrm>
            <a:off x="5649913" y="29235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46" name="Text Box 250"/>
          <p:cNvSpPr txBox="1">
            <a:spLocks noChangeArrowheads="1"/>
          </p:cNvSpPr>
          <p:nvPr/>
        </p:nvSpPr>
        <p:spPr bwMode="auto">
          <a:xfrm>
            <a:off x="5662613" y="28172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н</a:t>
            </a:r>
          </a:p>
        </p:txBody>
      </p:sp>
      <p:sp>
        <p:nvSpPr>
          <p:cNvPr id="55548" name="AutoShape 252"/>
          <p:cNvSpPr>
            <a:spLocks noChangeArrowheads="1"/>
          </p:cNvSpPr>
          <p:nvPr/>
        </p:nvSpPr>
        <p:spPr bwMode="auto">
          <a:xfrm>
            <a:off x="5649913" y="33553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49" name="Text Box 253"/>
          <p:cNvSpPr txBox="1">
            <a:spLocks noChangeArrowheads="1"/>
          </p:cNvSpPr>
          <p:nvPr/>
        </p:nvSpPr>
        <p:spPr bwMode="auto">
          <a:xfrm>
            <a:off x="5662613" y="32490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rPr>
              <a:t>е</a:t>
            </a:r>
          </a:p>
        </p:txBody>
      </p:sp>
      <p:sp>
        <p:nvSpPr>
          <p:cNvPr id="55551" name="AutoShape 255"/>
          <p:cNvSpPr>
            <a:spLocks noChangeArrowheads="1"/>
          </p:cNvSpPr>
          <p:nvPr/>
        </p:nvSpPr>
        <p:spPr bwMode="auto">
          <a:xfrm>
            <a:off x="5649913" y="37871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52" name="Text Box 256"/>
          <p:cNvSpPr txBox="1">
            <a:spLocks noChangeArrowheads="1"/>
          </p:cNvSpPr>
          <p:nvPr/>
        </p:nvSpPr>
        <p:spPr bwMode="auto">
          <a:xfrm>
            <a:off x="5662613" y="36808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р</a:t>
            </a:r>
          </a:p>
        </p:txBody>
      </p:sp>
      <p:sp>
        <p:nvSpPr>
          <p:cNvPr id="55554" name="AutoShape 258"/>
          <p:cNvSpPr>
            <a:spLocks noChangeArrowheads="1"/>
          </p:cNvSpPr>
          <p:nvPr/>
        </p:nvSpPr>
        <p:spPr bwMode="auto">
          <a:xfrm>
            <a:off x="5649913" y="4220577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55" name="Text Box 259"/>
          <p:cNvSpPr txBox="1">
            <a:spLocks noChangeArrowheads="1"/>
          </p:cNvSpPr>
          <p:nvPr/>
        </p:nvSpPr>
        <p:spPr bwMode="auto">
          <a:xfrm>
            <a:off x="5662613" y="4114216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г</a:t>
            </a:r>
          </a:p>
        </p:txBody>
      </p:sp>
      <p:sp>
        <p:nvSpPr>
          <p:cNvPr id="55557" name="AutoShape 261"/>
          <p:cNvSpPr>
            <a:spLocks noChangeArrowheads="1"/>
          </p:cNvSpPr>
          <p:nvPr/>
        </p:nvSpPr>
        <p:spPr bwMode="auto">
          <a:xfrm>
            <a:off x="5649913" y="4652377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58" name="Text Box 262"/>
          <p:cNvSpPr txBox="1">
            <a:spLocks noChangeArrowheads="1"/>
          </p:cNvSpPr>
          <p:nvPr/>
        </p:nvSpPr>
        <p:spPr bwMode="auto">
          <a:xfrm>
            <a:off x="5662613" y="4546016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и</a:t>
            </a:r>
          </a:p>
        </p:txBody>
      </p:sp>
      <p:sp>
        <p:nvSpPr>
          <p:cNvPr id="55560" name="AutoShape 264"/>
          <p:cNvSpPr>
            <a:spLocks noChangeArrowheads="1"/>
          </p:cNvSpPr>
          <p:nvPr/>
        </p:nvSpPr>
        <p:spPr bwMode="auto">
          <a:xfrm>
            <a:off x="5649913" y="5084177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61" name="Text Box 265"/>
          <p:cNvSpPr txBox="1">
            <a:spLocks noChangeArrowheads="1"/>
          </p:cNvSpPr>
          <p:nvPr/>
        </p:nvSpPr>
        <p:spPr bwMode="auto">
          <a:xfrm>
            <a:off x="5662613" y="4977816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я</a:t>
            </a:r>
          </a:p>
        </p:txBody>
      </p:sp>
      <p:sp>
        <p:nvSpPr>
          <p:cNvPr id="55563" name="AutoShape 267"/>
          <p:cNvSpPr>
            <a:spLocks noChangeArrowheads="1"/>
          </p:cNvSpPr>
          <p:nvPr/>
        </p:nvSpPr>
        <p:spPr bwMode="auto">
          <a:xfrm>
            <a:off x="6083300" y="24917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64" name="Text Box 268"/>
          <p:cNvSpPr txBox="1">
            <a:spLocks noChangeArrowheads="1"/>
          </p:cNvSpPr>
          <p:nvPr/>
        </p:nvSpPr>
        <p:spPr bwMode="auto">
          <a:xfrm>
            <a:off x="6096000" y="23854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к</a:t>
            </a:r>
          </a:p>
        </p:txBody>
      </p:sp>
      <p:sp>
        <p:nvSpPr>
          <p:cNvPr id="55566" name="AutoShape 270"/>
          <p:cNvSpPr>
            <a:spLocks noChangeArrowheads="1"/>
          </p:cNvSpPr>
          <p:nvPr/>
        </p:nvSpPr>
        <p:spPr bwMode="auto">
          <a:xfrm>
            <a:off x="6083300" y="29235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67" name="Text Box 271"/>
          <p:cNvSpPr txBox="1">
            <a:spLocks noChangeArrowheads="1"/>
          </p:cNvSpPr>
          <p:nvPr/>
        </p:nvSpPr>
        <p:spPr bwMode="auto">
          <a:xfrm>
            <a:off x="6096000" y="28172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о</a:t>
            </a:r>
          </a:p>
        </p:txBody>
      </p:sp>
      <p:sp>
        <p:nvSpPr>
          <p:cNvPr id="55569" name="AutoShape 273"/>
          <p:cNvSpPr>
            <a:spLocks noChangeArrowheads="1"/>
          </p:cNvSpPr>
          <p:nvPr/>
        </p:nvSpPr>
        <p:spPr bwMode="auto">
          <a:xfrm>
            <a:off x="6083300" y="3360152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70" name="Text Box 274"/>
          <p:cNvSpPr txBox="1">
            <a:spLocks noChangeArrowheads="1"/>
          </p:cNvSpPr>
          <p:nvPr/>
        </p:nvSpPr>
        <p:spPr bwMode="auto">
          <a:xfrm>
            <a:off x="6096000" y="3253791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rPr>
              <a:t>н</a:t>
            </a:r>
          </a:p>
        </p:txBody>
      </p:sp>
      <p:sp>
        <p:nvSpPr>
          <p:cNvPr id="55572" name="AutoShape 276"/>
          <p:cNvSpPr>
            <a:spLocks noChangeArrowheads="1"/>
          </p:cNvSpPr>
          <p:nvPr/>
        </p:nvSpPr>
        <p:spPr bwMode="auto">
          <a:xfrm>
            <a:off x="6083300" y="378719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73" name="Text Box 277"/>
          <p:cNvSpPr txBox="1">
            <a:spLocks noChangeArrowheads="1"/>
          </p:cNvSpPr>
          <p:nvPr/>
        </p:nvSpPr>
        <p:spPr bwMode="auto">
          <a:xfrm>
            <a:off x="6096000" y="368082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в</a:t>
            </a:r>
          </a:p>
        </p:txBody>
      </p:sp>
      <p:sp>
        <p:nvSpPr>
          <p:cNvPr id="55575" name="AutoShape 279"/>
          <p:cNvSpPr>
            <a:spLocks noChangeArrowheads="1"/>
          </p:cNvSpPr>
          <p:nvPr/>
        </p:nvSpPr>
        <p:spPr bwMode="auto">
          <a:xfrm>
            <a:off x="6083300" y="4220577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76" name="Text Box 280"/>
          <p:cNvSpPr txBox="1">
            <a:spLocks noChangeArrowheads="1"/>
          </p:cNvSpPr>
          <p:nvPr/>
        </p:nvSpPr>
        <p:spPr bwMode="auto">
          <a:xfrm>
            <a:off x="6096000" y="4114216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е</a:t>
            </a:r>
          </a:p>
        </p:txBody>
      </p:sp>
      <p:sp>
        <p:nvSpPr>
          <p:cNvPr id="55578" name="AutoShape 282"/>
          <p:cNvSpPr>
            <a:spLocks noChangeArrowheads="1"/>
          </p:cNvSpPr>
          <p:nvPr/>
        </p:nvSpPr>
        <p:spPr bwMode="auto">
          <a:xfrm>
            <a:off x="6083300" y="4652377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79" name="Text Box 283"/>
          <p:cNvSpPr txBox="1">
            <a:spLocks noChangeArrowheads="1"/>
          </p:cNvSpPr>
          <p:nvPr/>
        </p:nvSpPr>
        <p:spPr bwMode="auto">
          <a:xfrm>
            <a:off x="6096000" y="4546016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к</a:t>
            </a:r>
          </a:p>
        </p:txBody>
      </p:sp>
      <p:sp>
        <p:nvSpPr>
          <p:cNvPr id="55581" name="AutoShape 285"/>
          <p:cNvSpPr>
            <a:spLocks noChangeArrowheads="1"/>
          </p:cNvSpPr>
          <p:nvPr/>
        </p:nvSpPr>
        <p:spPr bwMode="auto">
          <a:xfrm>
            <a:off x="6083300" y="5084177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82" name="Text Box 286"/>
          <p:cNvSpPr txBox="1">
            <a:spLocks noChangeArrowheads="1"/>
          </p:cNvSpPr>
          <p:nvPr/>
        </p:nvSpPr>
        <p:spPr bwMode="auto">
          <a:xfrm>
            <a:off x="6096000" y="4977816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ц</a:t>
            </a:r>
          </a:p>
        </p:txBody>
      </p:sp>
      <p:sp>
        <p:nvSpPr>
          <p:cNvPr id="55584" name="AutoShape 288"/>
          <p:cNvSpPr>
            <a:spLocks noChangeArrowheads="1"/>
          </p:cNvSpPr>
          <p:nvPr/>
        </p:nvSpPr>
        <p:spPr bwMode="auto">
          <a:xfrm>
            <a:off x="6083300" y="5515977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85" name="Text Box 289"/>
          <p:cNvSpPr txBox="1">
            <a:spLocks noChangeArrowheads="1"/>
          </p:cNvSpPr>
          <p:nvPr/>
        </p:nvSpPr>
        <p:spPr bwMode="auto">
          <a:xfrm>
            <a:off x="6096000" y="5409616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и</a:t>
            </a:r>
          </a:p>
        </p:txBody>
      </p:sp>
      <p:sp>
        <p:nvSpPr>
          <p:cNvPr id="55587" name="AutoShape 291"/>
          <p:cNvSpPr>
            <a:spLocks noChangeArrowheads="1"/>
          </p:cNvSpPr>
          <p:nvPr/>
        </p:nvSpPr>
        <p:spPr bwMode="auto">
          <a:xfrm>
            <a:off x="6083300" y="5952540"/>
            <a:ext cx="4318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88" name="Text Box 292"/>
          <p:cNvSpPr txBox="1">
            <a:spLocks noChangeArrowheads="1"/>
          </p:cNvSpPr>
          <p:nvPr/>
        </p:nvSpPr>
        <p:spPr bwMode="auto">
          <a:xfrm>
            <a:off x="6096000" y="5846177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я</a:t>
            </a:r>
          </a:p>
        </p:txBody>
      </p:sp>
      <p:sp>
        <p:nvSpPr>
          <p:cNvPr id="55592" name="AutoShape 296"/>
          <p:cNvSpPr>
            <a:spLocks noChangeArrowheads="1"/>
          </p:cNvSpPr>
          <p:nvPr/>
        </p:nvSpPr>
        <p:spPr bwMode="auto">
          <a:xfrm>
            <a:off x="5722939" y="2098090"/>
            <a:ext cx="288925" cy="315912"/>
          </a:xfrm>
          <a:prstGeom prst="downArrow">
            <a:avLst>
              <a:gd name="adj1" fmla="val 50000"/>
              <a:gd name="adj2" fmla="val 27335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93" name="AutoShape 297"/>
          <p:cNvSpPr>
            <a:spLocks noChangeArrowheads="1"/>
          </p:cNvSpPr>
          <p:nvPr/>
        </p:nvSpPr>
        <p:spPr bwMode="auto">
          <a:xfrm>
            <a:off x="6154739" y="2098090"/>
            <a:ext cx="288925" cy="315912"/>
          </a:xfrm>
          <a:prstGeom prst="downArrow">
            <a:avLst>
              <a:gd name="adj1" fmla="val 50000"/>
              <a:gd name="adj2" fmla="val 27335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595" name="Text Box 299"/>
          <p:cNvSpPr txBox="1">
            <a:spLocks noChangeArrowheads="1"/>
          </p:cNvSpPr>
          <p:nvPr/>
        </p:nvSpPr>
        <p:spPr bwMode="auto">
          <a:xfrm>
            <a:off x="7104063" y="4221163"/>
            <a:ext cx="23050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187" name="Text Box 105"/>
          <p:cNvSpPr txBox="1">
            <a:spLocks noChangeArrowheads="1"/>
          </p:cNvSpPr>
          <p:nvPr/>
        </p:nvSpPr>
        <p:spPr bwMode="auto">
          <a:xfrm>
            <a:off x="2645472" y="2350503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у</a:t>
            </a:r>
            <a:endParaRPr lang="ru-RU" altLang="ru-RU" sz="3200" dirty="0">
              <a:effectLst>
                <a:outerShdw blurRad="38100" dist="38100" dir="2700000" algn="tl">
                  <a:srgbClr val="FFFFFF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188" name="Text Box 99"/>
          <p:cNvSpPr txBox="1">
            <a:spLocks noChangeArrowheads="1"/>
          </p:cNvSpPr>
          <p:nvPr/>
        </p:nvSpPr>
        <p:spPr bwMode="auto">
          <a:xfrm>
            <a:off x="2633218" y="1931403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л</a:t>
            </a:r>
            <a:endParaRPr lang="ru-RU" altLang="ru-RU" sz="3200" dirty="0">
              <a:effectLst>
                <a:outerShdw blurRad="38100" dist="38100" dir="2700000" algn="tl">
                  <a:srgbClr val="FFFFFF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177" name="Прямоугольник 176"/>
          <p:cNvSpPr/>
          <p:nvPr/>
        </p:nvSpPr>
        <p:spPr>
          <a:xfrm>
            <a:off x="6823076" y="1294607"/>
            <a:ext cx="5368924" cy="5114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Величина, от которой зависит интенсивность излучения.</a:t>
            </a:r>
            <a:b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Вид теплопередачи, который может осуществляться в вакууме.</a:t>
            </a:r>
            <a:b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Процесс изменения внутренней энергии без совершения работы над телом или самим телом.</a:t>
            </a:r>
            <a:b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Основной источник энергии на Земле.</a:t>
            </a:r>
            <a:b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Смесь газов. Обладает плохой теплопроводностью.</a:t>
            </a:r>
            <a:b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Процесс превращения одного вида энергии в другой.</a:t>
            </a:r>
            <a:b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Металл, имеющий самую хорошую теплопроводностью.</a:t>
            </a:r>
            <a:b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Разреженный газ.</a:t>
            </a:r>
            <a:b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 Величина, обладающая свойством сохранения.</a:t>
            </a:r>
            <a:b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 Вид теплопередачи, который сопровождается переносом вещества.</a:t>
            </a:r>
            <a:endParaRPr lang="ru-RU" sz="1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8" name="Text Box 313"/>
          <p:cNvSpPr txBox="1">
            <a:spLocks noChangeArrowheads="1"/>
          </p:cNvSpPr>
          <p:nvPr/>
        </p:nvSpPr>
        <p:spPr bwMode="auto">
          <a:xfrm>
            <a:off x="4795838" y="131136"/>
            <a:ext cx="835183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6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ahoma" panose="020B0604030504040204" pitchFamily="34" charset="0"/>
              </a:rPr>
              <a:t>Кроссворд</a:t>
            </a:r>
          </a:p>
        </p:txBody>
      </p:sp>
    </p:spTree>
    <p:extLst>
      <p:ext uri="{BB962C8B-B14F-4D97-AF65-F5344CB8AC3E}">
        <p14:creationId xmlns:p14="http://schemas.microsoft.com/office/powerpoint/2010/main" val="291390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7935" y="901966"/>
            <a:ext cx="11806990" cy="5215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4000" u="sng" dirty="0" smtClean="0">
                <a:solidFill>
                  <a:schemeClr val="accent1">
                    <a:lumMod val="50000"/>
                  </a:schemeClr>
                </a:solidFill>
                <a:latin typeface="Franklin Gothic Demi Cond" panose="020B07060304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Фамилия________________________________                    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Franklin Gothic Demi Cond" panose="020B07060304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sz="4000" dirty="0">
                <a:solidFill>
                  <a:schemeClr val="accent1">
                    <a:lumMod val="50000"/>
                  </a:schemeClr>
                </a:solidFill>
                <a:latin typeface="Franklin Gothic Demi Cond" panose="020B07060304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Franklin Gothic Demi Cond" panose="020B07060304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1. Мне понравилось сегодня на уроке ------------------</a:t>
            </a:r>
            <a:endParaRPr lang="ru-RU" sz="4000" dirty="0" smtClean="0">
              <a:solidFill>
                <a:schemeClr val="accent1">
                  <a:lumMod val="50000"/>
                </a:schemeClr>
              </a:solidFill>
              <a:effectLst/>
              <a:latin typeface="Franklin Gothic Demi Cond" panose="020B07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Franklin Gothic Demi Cond" panose="020B07060304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2.Сегодня я узнал----------------------------------------------</a:t>
            </a:r>
            <a:endParaRPr lang="ru-RU" sz="4000" dirty="0" smtClean="0">
              <a:solidFill>
                <a:schemeClr val="accent1">
                  <a:lumMod val="50000"/>
                </a:schemeClr>
              </a:solidFill>
              <a:effectLst/>
              <a:latin typeface="Franklin Gothic Demi Cond" panose="020B07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Franklin Gothic Demi Cond" panose="020B07060304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3.У меня лучше всего поучилось --------------------------</a:t>
            </a:r>
            <a:endParaRPr lang="ru-RU" sz="4000" dirty="0" smtClean="0">
              <a:solidFill>
                <a:schemeClr val="accent1">
                  <a:lumMod val="50000"/>
                </a:schemeClr>
              </a:solidFill>
              <a:effectLst/>
              <a:latin typeface="Franklin Gothic Demi Cond" panose="020B07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Franklin Gothic Demi Cond" panose="020B07060304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4.Не получилось сегодня-------------------------------------                             </a:t>
            </a:r>
            <a:endParaRPr lang="ru-RU" sz="4000" dirty="0" smtClean="0">
              <a:solidFill>
                <a:schemeClr val="accent1">
                  <a:lumMod val="50000"/>
                </a:schemeClr>
              </a:solidFill>
              <a:effectLst/>
              <a:latin typeface="Franklin Gothic Demi Cond" panose="020B07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Franklin Gothic Demi Cond" panose="020B07060304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5.Урок дал мне для жизни----------------------------------</a:t>
            </a:r>
            <a:endParaRPr lang="ru-RU" sz="4000" dirty="0" smtClean="0">
              <a:solidFill>
                <a:schemeClr val="accent1">
                  <a:lumMod val="50000"/>
                </a:schemeClr>
              </a:solidFill>
              <a:effectLst/>
              <a:latin typeface="Franklin Gothic Demi Cond" panose="020B07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Franklin Gothic Demi Cond" panose="020B07060304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6.Моя оценка за урок-----------------------------------------</a:t>
            </a:r>
            <a:endParaRPr lang="ru-RU" sz="4000" dirty="0">
              <a:solidFill>
                <a:schemeClr val="accent1">
                  <a:lumMod val="50000"/>
                </a:schemeClr>
              </a:solidFill>
              <a:effectLst/>
              <a:latin typeface="Franklin Gothic Demi Cond" panose="020B07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13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8947" y="444048"/>
            <a:ext cx="10849703" cy="5952739"/>
          </a:xfrm>
          <a:prstGeom prst="rect">
            <a:avLst/>
          </a:prstGeom>
          <a:solidFill>
            <a:schemeClr val="bg2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0434" y="1722245"/>
            <a:ext cx="9013418" cy="3396343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454759" y="2820251"/>
            <a:ext cx="9144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7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Franklin Gothic Demi Cond" panose="020B0706030402020204" pitchFamily="34" charset="0"/>
              </a:rPr>
              <a:t>Спасибо за внимание!</a:t>
            </a:r>
            <a:endParaRPr lang="ru-RU" altLang="ru-RU" sz="7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4677143" y="6027455"/>
            <a:ext cx="25923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ahoma" panose="020B0604030504040204" pitchFamily="34" charset="0"/>
              </a:rPr>
              <a:t>2019 г.</a:t>
            </a:r>
            <a:endParaRPr lang="ru-RU" alt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91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682298" y="2746918"/>
            <a:ext cx="8204267" cy="3525336"/>
          </a:xfrm>
          <a:prstGeom prst="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38545" y="512594"/>
            <a:ext cx="8204267" cy="3525336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24183" y="1545329"/>
            <a:ext cx="81186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Franklin Gothic Demi Cond" panose="020B0706030402020204" pitchFamily="34" charset="0"/>
              </a:rPr>
              <a:t>Что такое теплопередача? </a:t>
            </a:r>
            <a:endParaRPr lang="ru-RU" sz="6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98125" y="4101169"/>
            <a:ext cx="91726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Franklin Gothic Demi Cond" panose="020B0706030402020204" pitchFamily="34" charset="0"/>
              </a:rPr>
              <a:t>Какие виды теплопередачи вам известны?</a:t>
            </a:r>
            <a:endParaRPr lang="ru-RU" sz="6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Franklin Gothic Demi Cond" panose="020B07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16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Прямоугольник 38"/>
          <p:cNvSpPr/>
          <p:nvPr/>
        </p:nvSpPr>
        <p:spPr>
          <a:xfrm>
            <a:off x="1035011" y="496745"/>
            <a:ext cx="10849703" cy="5952739"/>
          </a:xfrm>
          <a:prstGeom prst="rect">
            <a:avLst/>
          </a:prstGeom>
          <a:solidFill>
            <a:schemeClr val="bg2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77516" y="994611"/>
            <a:ext cx="11069052" cy="4957009"/>
          </a:xfrm>
          <a:prstGeom prst="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659398" y="1630070"/>
            <a:ext cx="11600927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9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Виды</a:t>
            </a:r>
            <a:r>
              <a:rPr lang="en-US" altLang="ru-RU" sz="9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sz="9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теплопередачи</a:t>
            </a:r>
            <a:endParaRPr lang="ru-RU" altLang="ru-RU" sz="96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01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716000" y="4725011"/>
            <a:ext cx="8121811" cy="1741311"/>
          </a:xfrm>
          <a:prstGeom prst="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60546" y="2748197"/>
            <a:ext cx="8121811" cy="1741311"/>
          </a:xfrm>
          <a:prstGeom prst="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32378" y="665004"/>
            <a:ext cx="8121811" cy="1741311"/>
          </a:xfrm>
          <a:prstGeom prst="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91" name="Text Box 43"/>
          <p:cNvSpPr txBox="1">
            <a:spLocks noChangeArrowheads="1"/>
          </p:cNvSpPr>
          <p:nvPr/>
        </p:nvSpPr>
        <p:spPr bwMode="auto">
          <a:xfrm>
            <a:off x="241846" y="878115"/>
            <a:ext cx="830287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6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ahoma" panose="020B0604030504040204" pitchFamily="34" charset="0"/>
              </a:rPr>
              <a:t>теплопроводность</a:t>
            </a:r>
          </a:p>
        </p:txBody>
      </p:sp>
      <p:sp>
        <p:nvSpPr>
          <p:cNvPr id="2092" name="Text Box 44"/>
          <p:cNvSpPr txBox="1">
            <a:spLocks noChangeArrowheads="1"/>
          </p:cNvSpPr>
          <p:nvPr/>
        </p:nvSpPr>
        <p:spPr bwMode="auto">
          <a:xfrm>
            <a:off x="2767800" y="3020105"/>
            <a:ext cx="727392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6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ahoma" panose="020B0604030504040204" pitchFamily="34" charset="0"/>
              </a:rPr>
              <a:t>конвекция</a:t>
            </a:r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4567019" y="5087834"/>
            <a:ext cx="72009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6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ahoma" panose="020B0604030504040204" pitchFamily="34" charset="0"/>
              </a:rPr>
              <a:t>излучение</a:t>
            </a:r>
            <a:endParaRPr lang="ru-RU" altLang="ru-RU" sz="54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33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68968" y="260201"/>
            <a:ext cx="11502190" cy="113974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 Box 43"/>
          <p:cNvSpPr txBox="1">
            <a:spLocks noChangeArrowheads="1"/>
          </p:cNvSpPr>
          <p:nvPr/>
        </p:nvSpPr>
        <p:spPr bwMode="auto">
          <a:xfrm>
            <a:off x="1877009" y="244159"/>
            <a:ext cx="8486107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6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ahoma" panose="020B0604030504040204" pitchFamily="34" charset="0"/>
              </a:rPr>
              <a:t>?</a:t>
            </a:r>
            <a:endParaRPr lang="ru-RU" altLang="ru-RU" sz="6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Tahoma" panose="020B0604030504040204" pitchFamily="34" charset="0"/>
            </a:endParaRPr>
          </a:p>
        </p:txBody>
      </p:sp>
      <p:pic>
        <p:nvPicPr>
          <p:cNvPr id="19458" name="Picture 2" descr="http://uchebana5.ru/images/625/1249340/m605c29a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314" y="2189746"/>
            <a:ext cx="10780295" cy="347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54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968" y="260201"/>
            <a:ext cx="11502190" cy="113974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369" name="Picture 81" descr="konvektivniiy_teploobmen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936" y="1684420"/>
            <a:ext cx="6396224" cy="4780547"/>
          </a:xfrm>
          <a:prstGeom prst="rect">
            <a:avLst/>
          </a:prstGeom>
          <a:noFill/>
          <a:ln w="28575">
            <a:solidFill>
              <a:srgbClr val="A5002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43"/>
          <p:cNvSpPr txBox="1">
            <a:spLocks noChangeArrowheads="1"/>
          </p:cNvSpPr>
          <p:nvPr/>
        </p:nvSpPr>
        <p:spPr bwMode="auto">
          <a:xfrm>
            <a:off x="1877009" y="244159"/>
            <a:ext cx="8486107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6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ahoma" panose="020B0604030504040204" pitchFamily="34" charset="0"/>
              </a:rPr>
              <a:t>?</a:t>
            </a:r>
            <a:endParaRPr lang="ru-RU" altLang="ru-RU" sz="6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09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68968" y="260201"/>
            <a:ext cx="11502190" cy="1139743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36" name="Picture 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887" y="1583765"/>
            <a:ext cx="7222535" cy="5041624"/>
          </a:xfrm>
          <a:prstGeom prst="rect">
            <a:avLst/>
          </a:prstGeom>
          <a:noFill/>
          <a:ln w="28575">
            <a:solidFill>
              <a:srgbClr val="66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37" name="Line 25"/>
          <p:cNvSpPr>
            <a:spLocks noChangeShapeType="1"/>
          </p:cNvSpPr>
          <p:nvPr/>
        </p:nvSpPr>
        <p:spPr bwMode="auto">
          <a:xfrm flipH="1">
            <a:off x="5448301" y="3716338"/>
            <a:ext cx="1439863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9" name="Line 27"/>
          <p:cNvSpPr>
            <a:spLocks noChangeShapeType="1"/>
          </p:cNvSpPr>
          <p:nvPr/>
        </p:nvSpPr>
        <p:spPr bwMode="auto">
          <a:xfrm flipH="1">
            <a:off x="5519738" y="4365625"/>
            <a:ext cx="1439862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40" name="Line 28"/>
          <p:cNvSpPr>
            <a:spLocks noChangeShapeType="1"/>
          </p:cNvSpPr>
          <p:nvPr/>
        </p:nvSpPr>
        <p:spPr bwMode="auto">
          <a:xfrm flipH="1">
            <a:off x="5591176" y="4076700"/>
            <a:ext cx="1439863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 Box 43"/>
          <p:cNvSpPr txBox="1">
            <a:spLocks noChangeArrowheads="1"/>
          </p:cNvSpPr>
          <p:nvPr/>
        </p:nvSpPr>
        <p:spPr bwMode="auto">
          <a:xfrm>
            <a:off x="1877009" y="244159"/>
            <a:ext cx="8486107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6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ahoma" panose="020B0604030504040204" pitchFamily="34" charset="0"/>
              </a:rPr>
              <a:t>?</a:t>
            </a:r>
            <a:endParaRPr lang="ru-RU" altLang="ru-RU" sz="6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7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27156" y="1542473"/>
            <a:ext cx="955307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4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Demi Cond" panose="020B0706030402020204" pitchFamily="34" charset="0"/>
              </a:rPr>
              <a:t>А теперь все дружно встали!</a:t>
            </a:r>
          </a:p>
          <a:p>
            <a:pPr algn="just"/>
            <a:r>
              <a:rPr lang="ru-RU" sz="44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Demi Cond" panose="020B0706030402020204" pitchFamily="34" charset="0"/>
              </a:rPr>
              <a:t>Быстро руки вверх подняли,</a:t>
            </a:r>
          </a:p>
          <a:p>
            <a:pPr algn="just"/>
            <a:r>
              <a:rPr lang="ru-RU" sz="44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Demi Cond" panose="020B0706030402020204" pitchFamily="34" charset="0"/>
              </a:rPr>
              <a:t>В стороны, вперед, назад,</a:t>
            </a:r>
          </a:p>
          <a:p>
            <a:pPr algn="just"/>
            <a:r>
              <a:rPr lang="ru-RU" sz="44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Demi Cond" panose="020B0706030402020204" pitchFamily="34" charset="0"/>
              </a:rPr>
              <a:t>Повернулись вправо, влево</a:t>
            </a:r>
          </a:p>
          <a:p>
            <a:pPr algn="just"/>
            <a:r>
              <a:rPr lang="ru-RU" sz="44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Demi Cond" panose="020B0706030402020204" pitchFamily="34" charset="0"/>
              </a:rPr>
              <a:t>Тихо сели, вновь за дело.</a:t>
            </a:r>
            <a:endParaRPr lang="ru-RU" sz="440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8968" y="260201"/>
            <a:ext cx="11502190" cy="1139743"/>
          </a:xfrm>
          <a:prstGeom prst="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 Box 45"/>
          <p:cNvSpPr txBox="1">
            <a:spLocks noChangeArrowheads="1"/>
          </p:cNvSpPr>
          <p:nvPr/>
        </p:nvSpPr>
        <p:spPr bwMode="auto">
          <a:xfrm>
            <a:off x="1657640" y="117672"/>
            <a:ext cx="892484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6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ahoma" panose="020B0604030504040204" pitchFamily="34" charset="0"/>
              </a:rPr>
              <a:t>физкультминутка</a:t>
            </a:r>
            <a:endParaRPr lang="ru-RU" altLang="ru-RU" sz="54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854" y="4960616"/>
            <a:ext cx="7772416" cy="3794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380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249</Words>
  <Application>Microsoft Office PowerPoint</Application>
  <PresentationFormat>Широкоэкранный</PresentationFormat>
  <Paragraphs>126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Calibri</vt:lpstr>
      <vt:lpstr>Calibri Light</vt:lpstr>
      <vt:lpstr>Franklin Gothic Demi Cond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17</cp:revision>
  <dcterms:created xsi:type="dcterms:W3CDTF">2019-09-14T08:37:43Z</dcterms:created>
  <dcterms:modified xsi:type="dcterms:W3CDTF">2019-09-14T11:56:48Z</dcterms:modified>
</cp:coreProperties>
</file>