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7.xml" ContentType="application/vnd.openxmlformats-officedocument.drawingml.chart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6.xml" ContentType="application/vnd.openxmlformats-officedocument.drawingml.chart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65" r:id="rId2"/>
    <p:sldId id="278" r:id="rId3"/>
    <p:sldId id="268" r:id="rId4"/>
    <p:sldId id="270" r:id="rId5"/>
    <p:sldId id="264" r:id="rId6"/>
    <p:sldId id="271" r:id="rId7"/>
    <p:sldId id="258" r:id="rId8"/>
    <p:sldId id="259" r:id="rId9"/>
    <p:sldId id="262" r:id="rId10"/>
    <p:sldId id="261" r:id="rId11"/>
    <p:sldId id="267" r:id="rId12"/>
    <p:sldId id="266" r:id="rId13"/>
    <p:sldId id="274" r:id="rId14"/>
    <p:sldId id="275" r:id="rId15"/>
    <p:sldId id="276" r:id="rId16"/>
    <p:sldId id="277" r:id="rId17"/>
    <p:sldId id="280" r:id="rId18"/>
    <p:sldId id="263" r:id="rId19"/>
    <p:sldId id="273" r:id="rId20"/>
    <p:sldId id="269" r:id="rId21"/>
    <p:sldId id="281" r:id="rId22"/>
    <p:sldId id="282" r:id="rId23"/>
    <p:sldId id="28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1" autoAdjust="0"/>
    <p:restoredTop sz="83659" autoAdjust="0"/>
  </p:normalViewPr>
  <p:slideViewPr>
    <p:cSldViewPr>
      <p:cViewPr varScale="1">
        <p:scale>
          <a:sx n="95" d="100"/>
          <a:sy n="95" d="100"/>
        </p:scale>
        <p:origin x="-20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154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0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1"/>
            <c:spPr>
              <a:solidFill>
                <a:srgbClr val="FFEFFE"/>
              </a:solidFill>
            </c:spPr>
          </c:dPt>
          <c:dPt>
            <c:idx val="3"/>
            <c:spPr>
              <a:solidFill>
                <a:srgbClr val="9900FF"/>
              </a:solidFill>
            </c:spPr>
          </c:dPt>
          <c:dLbls>
            <c:dLbl>
              <c:idx val="1"/>
              <c:layout/>
              <c:dLblPos val="ctr"/>
              <c:showCatName val="1"/>
              <c:showPercent val="1"/>
            </c:dLbl>
            <c:dLbl>
              <c:idx val="2"/>
              <c:layout>
                <c:manualLayout>
                  <c:x val="0.22501367016622981"/>
                  <c:y val="-0.20777527809023871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
</a:t>
                    </a:r>
                    <a:r>
                      <a:rPr lang="ru-RU"/>
                      <a:t>Да </a:t>
                    </a:r>
                  </a:p>
                  <a:p>
                    <a:r>
                      <a:rPr lang="en-US"/>
                      <a:t>59%</a:t>
                    </a:r>
                  </a:p>
                </c:rich>
              </c:tx>
              <c:showCatName val="1"/>
              <c:showPercent val="1"/>
            </c:dLbl>
            <c:showCatName val="1"/>
            <c:showPercent val="1"/>
            <c:showLeaderLines val="1"/>
          </c:dLbls>
          <c:cat>
            <c:strRef>
              <c:f>Лист1!$A$3:$A$5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1">
                  <c:v>10</c:v>
                </c:pt>
                <c:pt idx="2">
                  <c:v>20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  <c:dispBlanksAs val="zero"/>
  </c:chart>
  <c:txPr>
    <a:bodyPr/>
    <a:lstStyle/>
    <a:p>
      <a:pPr>
        <a:defRPr sz="1800">
          <a:latin typeface="Comic Sans MS" pitchFamily="66" charset="0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8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spPr>
              <a:solidFill>
                <a:srgbClr val="00CCFF"/>
              </a:solidFill>
            </c:spPr>
          </c:dPt>
          <c:dPt>
            <c:idx val="1"/>
            <c:spPr>
              <a:solidFill>
                <a:srgbClr val="FABEE9"/>
              </a:solidFill>
            </c:spPr>
          </c:dPt>
          <c:dPt>
            <c:idx val="2"/>
            <c:spPr>
              <a:solidFill>
                <a:srgbClr val="DC3030"/>
              </a:solidFill>
            </c:spPr>
          </c:dPt>
          <c:dPt>
            <c:idx val="3"/>
            <c:spPr>
              <a:solidFill>
                <a:srgbClr val="F3EF57"/>
              </a:solidFill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 sz="1600"/>
                  </a:pPr>
                  <a:endParaRPr lang="ru-RU"/>
                </a:p>
              </c:txPr>
            </c:dLbl>
            <c:dLbl>
              <c:idx val="1"/>
              <c:spPr/>
              <c:txPr>
                <a:bodyPr/>
                <a:lstStyle/>
                <a:p>
                  <a:pPr>
                    <a:defRPr sz="1600"/>
                  </a:pPr>
                  <a:endParaRPr lang="ru-RU"/>
                </a:p>
              </c:txPr>
            </c:dLbl>
            <c:dLbl>
              <c:idx val="2"/>
              <c:layout>
                <c:manualLayout>
                  <c:x val="0.22715915718868468"/>
                  <c:y val="-0.28334989376328051"/>
                </c:manualLayout>
              </c:layout>
              <c:tx>
                <c:rich>
                  <a:bodyPr/>
                  <a:lstStyle/>
                  <a:p>
                    <a:r>
                      <a:rPr lang="en-US" sz="1600"/>
                      <a:t>Adrenaline</a:t>
                    </a:r>
                    <a:r>
                      <a:rPr lang="ru-RU" sz="1600" baseline="0"/>
                      <a:t> </a:t>
                    </a:r>
                    <a:r>
                      <a:rPr lang="en-US" sz="1600"/>
                      <a:t>Rush
15%</a:t>
                    </a:r>
                  </a:p>
                </c:rich>
              </c:tx>
              <c:showCatName val="1"/>
              <c:showPercent val="1"/>
            </c:dLbl>
            <c:dLbl>
              <c:idx val="3"/>
              <c:spPr/>
              <c:txPr>
                <a:bodyPr/>
                <a:lstStyle/>
                <a:p>
                  <a:pPr>
                    <a:defRPr sz="1600"/>
                  </a:pPr>
                  <a:endParaRPr lang="ru-RU"/>
                </a:p>
              </c:txPr>
            </c:dLbl>
            <c:showCatName val="1"/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Burn</c:v>
                </c:pt>
                <c:pt idx="1">
                  <c:v>Red Bull</c:v>
                </c:pt>
                <c:pt idx="2">
                  <c:v>Adrenaline Rush</c:v>
                </c:pt>
                <c:pt idx="3">
                  <c:v>Другое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</c:v>
                </c:pt>
                <c:pt idx="1">
                  <c:v>3</c:v>
                </c:pt>
                <c:pt idx="2">
                  <c:v>2</c:v>
                </c:pt>
                <c:pt idx="3">
                  <c:v>4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  <c:dispBlanksAs val="zero"/>
  </c:chart>
  <c:txPr>
    <a:bodyPr/>
    <a:lstStyle/>
    <a:p>
      <a:pPr>
        <a:defRPr sz="1800">
          <a:latin typeface="Comic Sans MS" pitchFamily="66" charset="0"/>
        </a:defRPr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2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00CCFF"/>
              </a:solidFill>
            </c:spPr>
          </c:dPt>
          <c:dPt>
            <c:idx val="3"/>
            <c:spPr>
              <a:solidFill>
                <a:srgbClr val="F3EF57"/>
              </a:solidFill>
            </c:spPr>
          </c:dPt>
          <c:dLbls>
            <c:dLbl>
              <c:idx val="0"/>
              <c:layout/>
              <c:dLblPos val="ctr"/>
              <c:showCatName val="1"/>
              <c:showPercent val="1"/>
            </c:dLbl>
            <c:dLbl>
              <c:idx val="3"/>
              <c:layout>
                <c:manualLayout>
                  <c:x val="-4.6296296296296459E-3"/>
                  <c:y val="-5.1587301587301577E-2"/>
                </c:manualLayout>
              </c:layout>
              <c:dLblPos val="ctr"/>
              <c:showCatName val="1"/>
              <c:showPercent val="1"/>
            </c:dLbl>
            <c:txPr>
              <a:bodyPr/>
              <a:lstStyle/>
              <a:p>
                <a:pPr>
                  <a:defRPr sz="1800">
                    <a:latin typeface="Comic Sans MS" pitchFamily="66" charset="0"/>
                  </a:defRPr>
                </a:pPr>
                <a:endParaRPr lang="ru-RU"/>
              </a:p>
            </c:txPr>
            <c:dLblPos val="outEnd"/>
            <c:showCatName val="1"/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Да</c:v>
                </c:pt>
                <c:pt idx="3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16</c:v>
                </c:pt>
                <c:pt idx="3">
                  <c:v>1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  <c:dispBlanksAs val="zero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9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FF1D1D"/>
              </a:solidFill>
            </c:spPr>
          </c:dPt>
          <c:dPt>
            <c:idx val="1"/>
            <c:spPr>
              <a:solidFill>
                <a:srgbClr val="9900FF"/>
              </a:solidFill>
            </c:spPr>
          </c:dPt>
          <c:dPt>
            <c:idx val="2"/>
            <c:spPr>
              <a:solidFill>
                <a:srgbClr val="FFEFFE"/>
              </a:solidFill>
            </c:spPr>
          </c:dPt>
          <c:dLbls>
            <c:dLbl>
              <c:idx val="1"/>
              <c:layout>
                <c:manualLayout>
                  <c:x val="0"/>
                  <c:y val="0.11507936507936489"/>
                </c:manualLayout>
              </c:layout>
              <c:dLblPos val="ctr"/>
              <c:showCatName val="1"/>
              <c:showPercent val="1"/>
            </c:dLbl>
            <c:dLbl>
              <c:idx val="2"/>
              <c:layout>
                <c:manualLayout>
                  <c:x val="9.25925925925929E-3"/>
                  <c:y val="7.9365079365079413E-3"/>
                </c:manualLayout>
              </c:layout>
              <c:dLblPos val="ctr"/>
              <c:showCatName val="1"/>
              <c:showPercent val="1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dLblPos val="ctr"/>
            <c:showCatName val="1"/>
            <c:showPercent val="1"/>
            <c:showLeaderLines val="1"/>
          </c:dLbls>
          <c:cat>
            <c:strRef>
              <c:f>Лист1!$A$2:$A$5</c:f>
              <c:strCache>
                <c:ptCount val="3"/>
                <c:pt idx="0">
                  <c:v>Просто так </c:v>
                </c:pt>
                <c:pt idx="1">
                  <c:v>За компанию</c:v>
                </c:pt>
                <c:pt idx="2">
                  <c:v>Взбодриться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</c:v>
                </c:pt>
                <c:pt idx="1">
                  <c:v>1</c:v>
                </c:pt>
                <c:pt idx="2">
                  <c:v>4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  <c:dispBlanksAs val="zero"/>
  </c:chart>
  <c:txPr>
    <a:bodyPr/>
    <a:lstStyle/>
    <a:p>
      <a:pPr>
        <a:defRPr sz="1200">
          <a:latin typeface="Comic Sans MS" pitchFamily="66" charset="0"/>
        </a:defRPr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FABEE9"/>
              </a:solidFill>
            </c:spPr>
          </c:dPt>
          <c:dPt>
            <c:idx val="1"/>
            <c:spPr>
              <a:solidFill>
                <a:srgbClr val="FF9900"/>
              </a:solidFill>
            </c:spPr>
          </c:dPt>
          <c:dLbls>
            <c:dLbl>
              <c:idx val="1"/>
              <c:layout>
                <c:manualLayout>
                  <c:x val="0.16246628025663501"/>
                  <c:y val="9.3808586426696747E-2"/>
                </c:manualLayout>
              </c:layout>
              <c:showCatName val="1"/>
              <c:showPercent val="1"/>
            </c:dLbl>
            <c:showCatName val="1"/>
            <c:showPercent val="1"/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  <c:dispBlanksAs val="zero"/>
  </c:chart>
  <c:txPr>
    <a:bodyPr/>
    <a:lstStyle/>
    <a:p>
      <a:pPr>
        <a:defRPr sz="1800">
          <a:latin typeface="Comic Sans MS" pitchFamily="66" charset="0"/>
        </a:defRPr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9900FF"/>
              </a:solidFill>
            </c:spPr>
          </c:dPt>
          <c:dPt>
            <c:idx val="1"/>
            <c:spPr>
              <a:solidFill>
                <a:srgbClr val="FFEFFE"/>
              </a:solidFill>
            </c:spPr>
          </c:dPt>
          <c:dPt>
            <c:idx val="2"/>
            <c:spPr>
              <a:solidFill>
                <a:srgbClr val="0000CC"/>
              </a:solidFill>
            </c:spPr>
          </c:dPt>
          <c:dPt>
            <c:idx val="3"/>
            <c:spPr>
              <a:solidFill>
                <a:srgbClr val="FABEE9"/>
              </a:solidFill>
            </c:spPr>
          </c:dPt>
          <c:dPt>
            <c:idx val="4"/>
            <c:spPr>
              <a:solidFill>
                <a:srgbClr val="00CCFF"/>
              </a:solidFill>
            </c:spPr>
          </c:dPt>
          <c:dPt>
            <c:idx val="5"/>
            <c:spPr>
              <a:solidFill>
                <a:srgbClr val="F3EF57"/>
              </a:solidFill>
            </c:spPr>
          </c:dPt>
          <c:dPt>
            <c:idx val="6"/>
            <c:spPr>
              <a:solidFill>
                <a:srgbClr val="FF1D1D"/>
              </a:solidFill>
            </c:spPr>
          </c:dPt>
          <c:dPt>
            <c:idx val="7"/>
            <c:spPr>
              <a:solidFill>
                <a:srgbClr val="A2F8AA"/>
              </a:solidFill>
            </c:spPr>
          </c:dPt>
          <c:dLbls>
            <c:dLbl>
              <c:idx val="0"/>
              <c:layout>
                <c:manualLayout>
                  <c:x val="-0.11621741457075145"/>
                  <c:y val="4.330172438122664E-2"/>
                </c:manualLayout>
              </c:layout>
              <c:showCatName val="1"/>
              <c:showPercent val="1"/>
            </c:dLbl>
            <c:dLbl>
              <c:idx val="1"/>
              <c:layout>
                <c:manualLayout>
                  <c:x val="-0.15749568925243629"/>
                  <c:y val="4.9746846160358967E-2"/>
                </c:manualLayout>
              </c:layout>
              <c:showCatName val="1"/>
              <c:showPercent val="1"/>
            </c:dLbl>
            <c:dLbl>
              <c:idx val="2"/>
              <c:layout>
                <c:manualLayout>
                  <c:x val="-4.1666666666666713E-4"/>
                  <c:y val="0.28397087460841658"/>
                </c:manualLayout>
              </c:layout>
              <c:showCatName val="1"/>
              <c:showPercent val="1"/>
            </c:dLbl>
            <c:dLbl>
              <c:idx val="3"/>
              <c:layout>
                <c:manualLayout>
                  <c:x val="-0.14641276611256954"/>
                  <c:y val="-0.32143736065249973"/>
                </c:manualLayout>
              </c:layout>
              <c:showCatName val="1"/>
              <c:showPercent val="1"/>
            </c:dLbl>
            <c:dLbl>
              <c:idx val="5"/>
              <c:layout>
                <c:manualLayout>
                  <c:x val="2.5404955448530112E-2"/>
                  <c:y val="-0.12875821973866169"/>
                </c:manualLayout>
              </c:layout>
              <c:showCatName val="1"/>
              <c:showPercent val="1"/>
            </c:dLbl>
            <c:dLbl>
              <c:idx val="7"/>
              <c:layout>
                <c:manualLayout>
                  <c:x val="9.1572251385243525E-2"/>
                  <c:y val="0.12721982744857618"/>
                </c:manualLayout>
              </c:layout>
              <c:showCatName val="1"/>
              <c:showPercent val="1"/>
            </c:dLbl>
            <c:txPr>
              <a:bodyPr/>
              <a:lstStyle/>
              <a:p>
                <a:pPr>
                  <a:defRPr sz="1400"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CatName val="1"/>
            <c:showPercent val="1"/>
            <c:showLeaderLines val="1"/>
          </c:dLbls>
          <c:cat>
            <c:strRef>
              <c:f>Лист1!$A$2:$A$9</c:f>
              <c:strCache>
                <c:ptCount val="8"/>
                <c:pt idx="0">
                  <c:v>Холодный душ</c:v>
                </c:pt>
                <c:pt idx="1">
                  <c:v>Крепкий чай</c:v>
                </c:pt>
                <c:pt idx="2">
                  <c:v>Высыпаться</c:v>
                </c:pt>
                <c:pt idx="3">
                  <c:v>Кофе</c:v>
                </c:pt>
                <c:pt idx="4">
                  <c:v>Спорт</c:v>
                </c:pt>
                <c:pt idx="5">
                  <c:v>Сладости</c:v>
                </c:pt>
                <c:pt idx="6">
                  <c:v>Другое</c:v>
                </c:pt>
                <c:pt idx="7">
                  <c:v>Не знаю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3</c:v>
                </c:pt>
                <c:pt idx="1">
                  <c:v>4</c:v>
                </c:pt>
                <c:pt idx="2">
                  <c:v>1</c:v>
                </c:pt>
                <c:pt idx="3">
                  <c:v>7</c:v>
                </c:pt>
                <c:pt idx="4">
                  <c:v>3</c:v>
                </c:pt>
                <c:pt idx="5">
                  <c:v>1</c:v>
                </c:pt>
                <c:pt idx="6">
                  <c:v>6</c:v>
                </c:pt>
                <c:pt idx="7">
                  <c:v>2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  <c:dispBlanksAs val="zero"/>
  </c:chart>
  <c:txPr>
    <a:bodyPr/>
    <a:lstStyle/>
    <a:p>
      <a:pPr>
        <a:defRPr sz="1200">
          <a:latin typeface="Comic Sans MS" pitchFamily="66" charset="0"/>
        </a:defRPr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A2F8AA"/>
              </a:solidFill>
            </c:spPr>
          </c:dPt>
          <c:dPt>
            <c:idx val="1"/>
            <c:spPr>
              <a:solidFill>
                <a:srgbClr val="00CCFF"/>
              </a:solidFill>
            </c:spPr>
          </c:dPt>
          <c:dPt>
            <c:idx val="2"/>
            <c:spPr>
              <a:solidFill>
                <a:srgbClr val="9900FF"/>
              </a:solidFill>
            </c:spPr>
          </c:dPt>
          <c:dPt>
            <c:idx val="3"/>
            <c:spPr>
              <a:solidFill>
                <a:srgbClr val="FF9900"/>
              </a:solidFill>
            </c:spPr>
          </c:dPt>
          <c:dPt>
            <c:idx val="4"/>
            <c:spPr>
              <a:solidFill>
                <a:srgbClr val="66FF66"/>
              </a:solidFill>
            </c:spPr>
          </c:dPt>
          <c:dPt>
            <c:idx val="5"/>
            <c:spPr>
              <a:solidFill>
                <a:srgbClr val="B3B3FF"/>
              </a:solidFill>
            </c:spPr>
          </c:dPt>
          <c:dPt>
            <c:idx val="6"/>
            <c:spPr>
              <a:solidFill>
                <a:srgbClr val="DC3030"/>
              </a:solidFill>
            </c:spPr>
          </c:dPt>
          <c:dLbls>
            <c:dLbl>
              <c:idx val="1"/>
              <c:layout>
                <c:manualLayout>
                  <c:x val="-0.24272400845727651"/>
                  <c:y val="-0.27307024121984863"/>
                </c:manualLayout>
              </c:layout>
              <c:showCatName val="1"/>
              <c:showPercent val="1"/>
            </c:dLbl>
            <c:dLbl>
              <c:idx val="2"/>
              <c:layout>
                <c:manualLayout>
                  <c:x val="0.15924631816856274"/>
                  <c:y val="-0.31436507936508046"/>
                </c:manualLayout>
              </c:layout>
              <c:showCatName val="1"/>
              <c:showPercent val="1"/>
            </c:dLbl>
            <c:dLbl>
              <c:idx val="3"/>
              <c:layout>
                <c:manualLayout>
                  <c:x val="0.13414825750947829"/>
                  <c:y val="-0.16197537807774029"/>
                </c:manualLayout>
              </c:layout>
              <c:showCatName val="1"/>
              <c:showPercent val="1"/>
            </c:dLbl>
            <c:dLbl>
              <c:idx val="4"/>
              <c:layout>
                <c:manualLayout>
                  <c:x val="-8.2680810731991829E-3"/>
                  <c:y val="-0.12862235970503683"/>
                </c:manualLayout>
              </c:layout>
              <c:showCatName val="1"/>
              <c:showPercent val="1"/>
            </c:dLbl>
            <c:dLbl>
              <c:idx val="5"/>
              <c:delete val="1"/>
            </c:dLbl>
            <c:dLbl>
              <c:idx val="6"/>
              <c:layout>
                <c:manualLayout>
                  <c:x val="0.15922736220472444"/>
                  <c:y val="0.13860517435320585"/>
                </c:manualLayout>
              </c:layout>
              <c:showCatName val="1"/>
              <c:showPercent val="1"/>
            </c:dLbl>
            <c:dLbl>
              <c:idx val="7"/>
              <c:layout>
                <c:manualLayout>
                  <c:x val="9.6221019247594033E-2"/>
                  <c:y val="9.5289651293588046E-2"/>
                </c:manualLayout>
              </c:layout>
              <c:showCatName val="1"/>
              <c:showPercent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CatName val="1"/>
            <c:showPercent val="1"/>
            <c:showLeaderLines val="1"/>
          </c:dLbls>
          <c:cat>
            <c:strRef>
              <c:f>Лист1!$A$2:$A$8</c:f>
              <c:strCache>
                <c:ptCount val="7"/>
                <c:pt idx="0">
                  <c:v>Red Bull</c:v>
                </c:pt>
                <c:pt idx="1">
                  <c:v>Burn</c:v>
                </c:pt>
                <c:pt idx="2">
                  <c:v>Adrenaline Rush</c:v>
                </c:pt>
                <c:pt idx="3">
                  <c:v>Jagyar</c:v>
                </c:pt>
                <c:pt idx="4">
                  <c:v>Bulit</c:v>
                </c:pt>
                <c:pt idx="5">
                  <c:v>Strike</c:v>
                </c:pt>
                <c:pt idx="6">
                  <c:v>Не знаю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16</c:v>
                </c:pt>
                <c:pt idx="1">
                  <c:v>14</c:v>
                </c:pt>
                <c:pt idx="2">
                  <c:v>12</c:v>
                </c:pt>
                <c:pt idx="3">
                  <c:v>5</c:v>
                </c:pt>
                <c:pt idx="4">
                  <c:v>2</c:v>
                </c:pt>
                <c:pt idx="5">
                  <c:v>3</c:v>
                </c:pt>
                <c:pt idx="6">
                  <c:v>12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  <c:dispBlanksAs val="zero"/>
  </c:chart>
  <c:txPr>
    <a:bodyPr/>
    <a:lstStyle/>
    <a:p>
      <a:pPr>
        <a:defRPr sz="1600">
          <a:latin typeface="Comic Sans MS" pitchFamily="66" charset="0"/>
        </a:defRPr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EA1841-96CA-48A4-BAF6-F703DD5C1DB5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0BA14-CA1B-4093-9327-B90FB5E8F4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43656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0BA14-CA1B-4093-9327-B90FB5E8F42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0BA14-CA1B-4093-9327-B90FB5E8F420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0BA14-CA1B-4093-9327-B90FB5E8F420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0BA14-CA1B-4093-9327-B90FB5E8F420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0BA14-CA1B-4093-9327-B90FB5E8F420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0BA14-CA1B-4093-9327-B90FB5E8F420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0BA14-CA1B-4093-9327-B90FB5E8F420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0BA14-CA1B-4093-9327-B90FB5E8F420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33DAAD-49CB-4FFA-9E69-15811CC2D3DA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0BA14-CA1B-4093-9327-B90FB5E8F420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0BA14-CA1B-4093-9327-B90FB5E8F420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0BA14-CA1B-4093-9327-B90FB5E8F42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0BA14-CA1B-4093-9327-B90FB5E8F420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0BA14-CA1B-4093-9327-B90FB5E8F420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0BA14-CA1B-4093-9327-B90FB5E8F420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0BA14-CA1B-4093-9327-B90FB5E8F420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0BA14-CA1B-4093-9327-B90FB5E8F420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0BA14-CA1B-4093-9327-B90FB5E8F42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0BA14-CA1B-4093-9327-B90FB5E8F42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0BA14-CA1B-4093-9327-B90FB5E8F42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0BA14-CA1B-4093-9327-B90FB5E8F420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0BA14-CA1B-4093-9327-B90FB5E8F420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0BA14-CA1B-4093-9327-B90FB5E8F420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hyperlink" Target="http://media.reporternews.com/media/img/photos/2011/04/18/redbull-vodka_custom_t607.jp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27.jpeg"/><Relationship Id="rId18" Type="http://schemas.openxmlformats.org/officeDocument/2006/relationships/image" Target="../media/image32.jpeg"/><Relationship Id="rId26" Type="http://schemas.openxmlformats.org/officeDocument/2006/relationships/image" Target="../media/image40.jpeg"/><Relationship Id="rId3" Type="http://schemas.openxmlformats.org/officeDocument/2006/relationships/image" Target="../media/image17.jpeg"/><Relationship Id="rId21" Type="http://schemas.openxmlformats.org/officeDocument/2006/relationships/image" Target="../media/image35.jpeg"/><Relationship Id="rId7" Type="http://schemas.openxmlformats.org/officeDocument/2006/relationships/image" Target="../media/image21.jpeg"/><Relationship Id="rId12" Type="http://schemas.openxmlformats.org/officeDocument/2006/relationships/image" Target="../media/image26.jpeg"/><Relationship Id="rId17" Type="http://schemas.openxmlformats.org/officeDocument/2006/relationships/image" Target="../media/image31.jpeg"/><Relationship Id="rId25" Type="http://schemas.openxmlformats.org/officeDocument/2006/relationships/image" Target="../media/image39.jpeg"/><Relationship Id="rId2" Type="http://schemas.openxmlformats.org/officeDocument/2006/relationships/notesSlide" Target="../notesSlides/notesSlide17.xml"/><Relationship Id="rId16" Type="http://schemas.openxmlformats.org/officeDocument/2006/relationships/image" Target="../media/image30.jpeg"/><Relationship Id="rId20" Type="http://schemas.openxmlformats.org/officeDocument/2006/relationships/image" Target="../media/image34.jpeg"/><Relationship Id="rId29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24" Type="http://schemas.openxmlformats.org/officeDocument/2006/relationships/image" Target="../media/image38.jpeg"/><Relationship Id="rId5" Type="http://schemas.openxmlformats.org/officeDocument/2006/relationships/image" Target="../media/image19.jpeg"/><Relationship Id="rId15" Type="http://schemas.openxmlformats.org/officeDocument/2006/relationships/image" Target="../media/image29.jpeg"/><Relationship Id="rId23" Type="http://schemas.openxmlformats.org/officeDocument/2006/relationships/image" Target="../media/image37.jpeg"/><Relationship Id="rId28" Type="http://schemas.openxmlformats.org/officeDocument/2006/relationships/image" Target="../media/image42.jpeg"/><Relationship Id="rId10" Type="http://schemas.openxmlformats.org/officeDocument/2006/relationships/image" Target="../media/image24.jpeg"/><Relationship Id="rId19" Type="http://schemas.openxmlformats.org/officeDocument/2006/relationships/image" Target="../media/image33.jpeg"/><Relationship Id="rId31" Type="http://schemas.openxmlformats.org/officeDocument/2006/relationships/image" Target="../media/image45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Relationship Id="rId14" Type="http://schemas.openxmlformats.org/officeDocument/2006/relationships/image" Target="../media/image28.jpeg"/><Relationship Id="rId22" Type="http://schemas.openxmlformats.org/officeDocument/2006/relationships/image" Target="../media/image36.jpeg"/><Relationship Id="rId27" Type="http://schemas.openxmlformats.org/officeDocument/2006/relationships/image" Target="../media/image41.jpeg"/><Relationship Id="rId30" Type="http://schemas.openxmlformats.org/officeDocument/2006/relationships/image" Target="../media/image4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://img0.liveinternet.ru/images/attach/c/2/66/131/66131237_1288794645_rebbullgavno.jpg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9.jpeg"/><Relationship Id="rId4" Type="http://schemas.openxmlformats.org/officeDocument/2006/relationships/hyperlink" Target="http://interesimir.ru/wp-content/uploads/2011/07/imagesYIV.jpg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5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jpe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052736"/>
            <a:ext cx="8034116" cy="2664296"/>
          </a:xfrm>
        </p:spPr>
        <p:txBody>
          <a:bodyPr anchor="ctr"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МБОУ Октябрьская СОШ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rgbClr val="C00000"/>
                </a:solidFill>
                <a:latin typeface="Segoe Print" pitchFamily="2" charset="0"/>
                <a:cs typeface="Times New Roman" pitchFamily="18" charset="0"/>
              </a:rPr>
              <a:t>Проектная работа по биологии</a:t>
            </a:r>
            <a:br>
              <a:rPr lang="ru-RU" sz="3100" b="1" i="1" dirty="0" smtClean="0">
                <a:solidFill>
                  <a:srgbClr val="C00000"/>
                </a:solidFill>
                <a:latin typeface="Segoe Print" pitchFamily="2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rgbClr val="C00000"/>
                </a:solidFill>
                <a:latin typeface="Segoe Print" pitchFamily="2" charset="0"/>
                <a:cs typeface="Times New Roman" pitchFamily="18" charset="0"/>
              </a:rPr>
              <a:t>на тему: «Энергетические напитки».</a:t>
            </a:r>
            <a:br>
              <a:rPr lang="ru-RU" sz="3100" b="1" i="1" dirty="0" smtClean="0">
                <a:solidFill>
                  <a:srgbClr val="C00000"/>
                </a:solidFill>
                <a:latin typeface="Segoe Print" pitchFamily="2" charset="0"/>
                <a:cs typeface="Times New Roman" pitchFamily="18" charset="0"/>
              </a:rPr>
            </a:br>
            <a:r>
              <a:rPr lang="ru-RU" sz="3100" b="1" i="1" u="sng" dirty="0" smtClean="0"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cs typeface="AngsanaUPC" pitchFamily="18" charset="-34"/>
              </a:rPr>
              <a:t>Новые Наркотики </a:t>
            </a:r>
            <a:br>
              <a:rPr lang="ru-RU" sz="3100" b="1" i="1" u="sng" dirty="0" smtClean="0"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cs typeface="AngsanaUPC" pitchFamily="18" charset="-34"/>
              </a:rPr>
            </a:br>
            <a:r>
              <a:rPr lang="ru-RU" sz="3100" b="1" i="1" u="sng" dirty="0" smtClean="0"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cs typeface="AngsanaUPC" pitchFamily="18" charset="-34"/>
              </a:rPr>
              <a:t>или</a:t>
            </a:r>
            <a:br>
              <a:rPr lang="ru-RU" sz="3100" b="1" i="1" u="sng" dirty="0" smtClean="0"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cs typeface="AngsanaUPC" pitchFamily="18" charset="-34"/>
              </a:rPr>
            </a:br>
            <a:r>
              <a:rPr lang="ru-RU" sz="3100" b="1" i="1" u="sng" dirty="0" smtClean="0"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cs typeface="AngsanaUPC" pitchFamily="18" charset="-34"/>
              </a:rPr>
              <a:t>Жизнь В Тонусе?</a:t>
            </a:r>
            <a:r>
              <a:rPr lang="ru-RU" sz="4000" b="1" i="1" u="sng" dirty="0" smtClean="0"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cs typeface="AngsanaUPC" pitchFamily="18" charset="-34"/>
              </a:rPr>
              <a:t/>
            </a:r>
            <a:br>
              <a:rPr lang="ru-RU" sz="4000" b="1" i="1" u="sng" dirty="0" smtClean="0"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cs typeface="AngsanaUPC" pitchFamily="18" charset="-34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23528" y="4143380"/>
            <a:ext cx="8606190" cy="2571768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Работу выполнила: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Ученица 7 класса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Савоста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Алиса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биологии </a:t>
            </a:r>
          </a:p>
          <a:p>
            <a:pPr algn="r"/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Савоста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Н.В.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</a:t>
            </a:r>
          </a:p>
        </p:txBody>
      </p:sp>
      <p:pic>
        <p:nvPicPr>
          <p:cNvPr id="5" name="Рисунок 4" descr="energy-drink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3" y="4149080"/>
            <a:ext cx="3528391" cy="2448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785818"/>
          </a:xfrm>
        </p:spPr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  <a:latin typeface="Comic Sans MS" pitchFamily="66" charset="0"/>
              </a:rPr>
              <a:t>Энергетики</a:t>
            </a:r>
            <a:endParaRPr lang="ru-RU" b="1" i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510553176"/>
              </p:ext>
            </p:extLst>
          </p:nvPr>
        </p:nvGraphicFramePr>
        <p:xfrm>
          <a:off x="357158" y="928670"/>
          <a:ext cx="8229600" cy="5524668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4114800"/>
                <a:gridCol w="4114800"/>
              </a:tblGrid>
              <a:tr h="512453"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r>
                        <a:rPr lang="ru-RU" dirty="0" smtClean="0">
                          <a:latin typeface="Comic Sans MS" pitchFamily="66" charset="0"/>
                        </a:rPr>
                        <a:t>Положительные</a:t>
                      </a:r>
                      <a:r>
                        <a:rPr lang="ru-RU" baseline="0" dirty="0" smtClean="0">
                          <a:latin typeface="Comic Sans MS" pitchFamily="66" charset="0"/>
                        </a:rPr>
                        <a:t> качества</a:t>
                      </a:r>
                      <a:endParaRPr lang="ru-RU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omic Sans MS" pitchFamily="66" charset="0"/>
                        </a:rPr>
                        <a:t>Отрицательные качества</a:t>
                      </a:r>
                      <a:endParaRPr lang="ru-RU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0270">
                <a:tc>
                  <a:txBody>
                    <a:bodyPr/>
                    <a:lstStyle/>
                    <a:p>
                      <a:pPr marL="342900" indent="-342900" algn="ctr">
                        <a:buFont typeface="Arial" pitchFamily="34" charset="0"/>
                        <a:buChar char="•"/>
                      </a:pPr>
                      <a:r>
                        <a:rPr lang="ru-RU" sz="1600" kern="1200" dirty="0" smtClean="0">
                          <a:latin typeface="Comic Sans MS" pitchFamily="66" charset="0"/>
                        </a:rPr>
                        <a:t>Повышают</a:t>
                      </a:r>
                      <a:r>
                        <a:rPr lang="ru-RU" sz="1600" b="1" kern="1200" dirty="0" smtClean="0">
                          <a:latin typeface="Comic Sans MS" pitchFamily="66" charset="0"/>
                        </a:rPr>
                        <a:t> работоспособность</a:t>
                      </a:r>
                      <a:r>
                        <a:rPr lang="ru-RU" sz="1600" kern="1200" dirty="0" smtClean="0">
                          <a:latin typeface="Comic Sans MS" pitchFamily="66" charset="0"/>
                        </a:rPr>
                        <a:t>.</a:t>
                      </a:r>
                      <a:endParaRPr lang="ru-RU" sz="1600" dirty="0"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Arial" pitchFamily="34" charset="0"/>
                        <a:buChar char="•"/>
                      </a:pPr>
                      <a:r>
                        <a:rPr lang="ru-RU" sz="1600" u="none" kern="1200" dirty="0" smtClean="0">
                          <a:latin typeface="Comic Sans MS" pitchFamily="66" charset="0"/>
                        </a:rPr>
                        <a:t>Вызывают </a:t>
                      </a:r>
                      <a:r>
                        <a:rPr lang="ru-RU" sz="1600" b="1" u="none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проблемы</a:t>
                      </a:r>
                      <a:r>
                        <a:rPr lang="ru-RU" sz="1600" u="none" kern="1200" dirty="0" smtClean="0">
                          <a:latin typeface="Comic Sans MS" pitchFamily="66" charset="0"/>
                        </a:rPr>
                        <a:t> с </a:t>
                      </a:r>
                      <a:r>
                        <a:rPr lang="ru-RU" sz="1600" b="1" u="none" kern="1200" dirty="0" smtClean="0">
                          <a:latin typeface="Comic Sans MS" pitchFamily="66" charset="0"/>
                        </a:rPr>
                        <a:t>сердечнососудистой системой.</a:t>
                      </a:r>
                      <a:endParaRPr lang="ru-RU" sz="1600" b="1" u="none" dirty="0"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7225">
                <a:tc>
                  <a:txBody>
                    <a:bodyPr/>
                    <a:lstStyle/>
                    <a:p>
                      <a:pPr marL="342900" marR="0" indent="-3429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Эффект от энергетиков 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действует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 3-4 часа. </a:t>
                      </a:r>
                      <a:endParaRPr lang="ru-RU" sz="1600" dirty="0" smtClean="0">
                        <a:latin typeface="Comic Sans MS" pitchFamily="66" charset="0"/>
                      </a:endParaRPr>
                    </a:p>
                    <a:p>
                      <a:pPr marL="342900" indent="-342900" algn="ctr">
                        <a:buFont typeface="Arial" pitchFamily="34" charset="0"/>
                        <a:buChar char="•"/>
                      </a:pPr>
                      <a:endParaRPr lang="ru-RU" sz="1600" dirty="0"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Arial" pitchFamily="34" charset="0"/>
                        <a:buChar char="•"/>
                      </a:pPr>
                      <a:r>
                        <a:rPr lang="ru-RU" sz="1600" u="none" kern="1200" dirty="0" smtClean="0">
                          <a:latin typeface="Comic Sans MS" pitchFamily="66" charset="0"/>
                        </a:rPr>
                        <a:t>Нарушают сон,</a:t>
                      </a:r>
                      <a:r>
                        <a:rPr lang="ru-RU" sz="1600" u="none" kern="1200" baseline="0" dirty="0" smtClean="0">
                          <a:latin typeface="Comic Sans MS" pitchFamily="66" charset="0"/>
                        </a:rPr>
                        <a:t> </a:t>
                      </a:r>
                      <a:r>
                        <a:rPr lang="ru-RU" sz="1600" u="none" kern="1200" dirty="0" smtClean="0">
                          <a:latin typeface="Comic Sans MS" pitchFamily="66" charset="0"/>
                        </a:rPr>
                        <a:t>вызывают</a:t>
                      </a:r>
                      <a:r>
                        <a:rPr lang="ru-RU" sz="1600" u="none" kern="1200" baseline="0" dirty="0" smtClean="0">
                          <a:latin typeface="Comic Sans MS" pitchFamily="66" charset="0"/>
                        </a:rPr>
                        <a:t> </a:t>
                      </a:r>
                      <a:r>
                        <a:rPr lang="ru-RU" sz="1600" u="none" kern="1200" dirty="0" smtClean="0">
                          <a:latin typeface="Comic Sans MS" pitchFamily="66" charset="0"/>
                        </a:rPr>
                        <a:t>тошноту,</a:t>
                      </a:r>
                      <a:r>
                        <a:rPr lang="ru-RU" sz="1600" u="none" kern="1200" baseline="0" dirty="0" smtClean="0">
                          <a:latin typeface="Comic Sans MS" pitchFamily="66" charset="0"/>
                        </a:rPr>
                        <a:t> </a:t>
                      </a:r>
                      <a:r>
                        <a:rPr lang="ru-RU" sz="1600" b="1" u="none" kern="1200" dirty="0" smtClean="0">
                          <a:latin typeface="Comic Sans MS" pitchFamily="66" charset="0"/>
                        </a:rPr>
                        <a:t>депрессию, дрожь в руках, утомление.</a:t>
                      </a:r>
                      <a:endParaRPr lang="ru-RU" sz="1600" b="1" u="none" dirty="0"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7225">
                <a:tc>
                  <a:txBody>
                    <a:bodyPr/>
                    <a:lstStyle/>
                    <a:p>
                      <a:pPr marL="342900" indent="-342900" algn="ctr">
                        <a:buFont typeface="Arial" pitchFamily="34" charset="0"/>
                        <a:buChar char="•"/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Взбадривает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и активизирует</a:t>
                      </a: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работу мозга.</a:t>
                      </a:r>
                      <a:endParaRPr lang="ru-RU" sz="1600" dirty="0"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Arial" pitchFamily="34" charset="0"/>
                        <a:buChar char="•"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Напитки можно употреблять строго 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дозировано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. </a:t>
                      </a:r>
                      <a:r>
                        <a:rPr lang="ru-RU" sz="1600" b="0" i="1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Максимум – 2 банки (250мл) в день.</a:t>
                      </a:r>
                      <a:endParaRPr lang="ru-RU" sz="1600" b="0" u="none" dirty="0"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7225">
                <a:tc>
                  <a:txBody>
                    <a:bodyPr/>
                    <a:lstStyle/>
                    <a:p>
                      <a:pPr marL="342900" marR="0" indent="-3429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Упаковка позволяет употреблять энергетики 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в любых ситуациях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.</a:t>
                      </a:r>
                      <a:endParaRPr lang="ru-RU" sz="1600" dirty="0" smtClean="0"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Сам напиток </a:t>
                      </a:r>
                      <a:r>
                        <a:rPr lang="ru-RU" sz="1800" b="1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никакой энергии не содержит, а только использует нашу собственную.</a:t>
                      </a:r>
                      <a:endParaRPr lang="ru-RU" sz="1800" b="1" i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0270">
                <a:tc>
                  <a:txBody>
                    <a:bodyPr/>
                    <a:lstStyle/>
                    <a:p>
                      <a:pPr marL="342900" indent="-342900" algn="ctr">
                        <a:buFont typeface="Arial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Снижают сонливость и усталость, поднимают настроение</a:t>
                      </a:r>
                      <a:endParaRPr lang="ru-RU" sz="1600" dirty="0"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indent="-3429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600" u="none" dirty="0" smtClean="0">
                          <a:latin typeface="Comic Sans MS" pitchFamily="66" charset="0"/>
                        </a:rPr>
                        <a:t>Вызывают </a:t>
                      </a:r>
                      <a:r>
                        <a:rPr lang="ru-RU" sz="1600" b="1" u="none" dirty="0" smtClean="0">
                          <a:latin typeface="Comic Sans MS" pitchFamily="66" charset="0"/>
                        </a:rPr>
                        <a:t>привыкание</a:t>
                      </a:r>
                      <a:r>
                        <a:rPr lang="ru-RU" sz="1600" u="none" dirty="0" smtClean="0">
                          <a:latin typeface="Comic Sans MS" pitchFamily="66" charset="0"/>
                        </a:rPr>
                        <a:t>.</a:t>
                      </a:r>
                    </a:p>
                    <a:p>
                      <a:pPr marL="342900" indent="-342900" algn="ctr">
                        <a:buFont typeface="Arial" pitchFamily="34" charset="0"/>
                        <a:buNone/>
                      </a:pPr>
                      <a:endParaRPr lang="ru-RU" sz="1600" u="none" dirty="0"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00B050"/>
                </a:solidFill>
                <a:latin typeface="Comic Sans MS" pitchFamily="66" charset="0"/>
              </a:rPr>
              <a:t>Правила употребления:</a:t>
            </a:r>
            <a:endParaRPr lang="ru-RU" b="1" i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 useBgFill="1"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5143536"/>
          </a:xfrm>
        </p:spPr>
        <p:txBody>
          <a:bodyPr>
            <a:normAutofit fontScale="32500" lnSpcReduction="20000"/>
          </a:bodyPr>
          <a:lstStyle/>
          <a:p>
            <a:pPr>
              <a:lnSpc>
                <a:spcPct val="120000"/>
              </a:lnSpc>
              <a:buNone/>
            </a:pPr>
            <a:endParaRPr lang="ru-RU" sz="7200" dirty="0" smtClean="0">
              <a:latin typeface="Comic Sans MS" pitchFamily="66" charset="0"/>
            </a:endParaRPr>
          </a:p>
          <a:p>
            <a:pPr>
              <a:lnSpc>
                <a:spcPct val="120000"/>
              </a:lnSpc>
              <a:buNone/>
            </a:pPr>
            <a:r>
              <a:rPr lang="ru-RU" sz="7200" dirty="0" smtClean="0">
                <a:latin typeface="Comic Sans MS" pitchFamily="66" charset="0"/>
              </a:rPr>
              <a:t>-   По окончании действия энергетика организму </a:t>
            </a:r>
            <a:r>
              <a:rPr lang="ru-RU" sz="7200" b="1" dirty="0" smtClean="0">
                <a:latin typeface="Comic Sans MS" pitchFamily="66" charset="0"/>
              </a:rPr>
              <a:t>необходим отдых для восстановления ресурсов</a:t>
            </a:r>
            <a:r>
              <a:rPr lang="ru-RU" sz="7200" dirty="0" smtClean="0">
                <a:latin typeface="Comic Sans MS" pitchFamily="66" charset="0"/>
              </a:rPr>
              <a:t>.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ru-RU" sz="7200" b="1" dirty="0" smtClean="0">
                <a:latin typeface="Comic Sans MS" pitchFamily="66" charset="0"/>
              </a:rPr>
              <a:t>Не употребляйте напитки после занятий спортом.</a:t>
            </a:r>
            <a:endParaRPr lang="en-US" sz="7200" b="1" dirty="0" smtClean="0">
              <a:latin typeface="Comic Sans MS" pitchFamily="66" charset="0"/>
            </a:endParaRPr>
          </a:p>
          <a:p>
            <a:pPr>
              <a:lnSpc>
                <a:spcPct val="120000"/>
              </a:lnSpc>
              <a:buFontTx/>
              <a:buChar char="-"/>
            </a:pPr>
            <a:r>
              <a:rPr lang="ru-RU" sz="7200" dirty="0" smtClean="0">
                <a:latin typeface="Comic Sans MS" pitchFamily="66" charset="0"/>
              </a:rPr>
              <a:t> </a:t>
            </a:r>
            <a:r>
              <a:rPr lang="ru-RU" sz="7200" b="1" dirty="0" smtClean="0">
                <a:latin typeface="Comic Sans MS" pitchFamily="66" charset="0"/>
              </a:rPr>
              <a:t>Напитки </a:t>
            </a:r>
            <a:r>
              <a:rPr lang="ru-RU" sz="7200" b="1" dirty="0" smtClean="0">
                <a:solidFill>
                  <a:srgbClr val="FF0000"/>
                </a:solidFill>
                <a:latin typeface="Comic Sans MS" pitchFamily="66" charset="0"/>
              </a:rPr>
              <a:t>категорически нельзя </a:t>
            </a:r>
            <a:r>
              <a:rPr lang="ru-RU" sz="7200" b="1" dirty="0" smtClean="0">
                <a:latin typeface="Comic Sans MS" pitchFamily="66" charset="0"/>
              </a:rPr>
              <a:t>употреблять </a:t>
            </a:r>
            <a:r>
              <a:rPr lang="ru-RU" sz="7200" dirty="0" smtClean="0">
                <a:latin typeface="Comic Sans MS" pitchFamily="66" charset="0"/>
              </a:rPr>
              <a:t>беременным, детям и </a:t>
            </a:r>
            <a:r>
              <a:rPr lang="ru-RU" sz="7200" b="1" dirty="0" smtClean="0">
                <a:latin typeface="Comic Sans MS" pitchFamily="66" charset="0"/>
              </a:rPr>
              <a:t>подросткам</a:t>
            </a:r>
            <a:r>
              <a:rPr lang="ru-RU" sz="7200" dirty="0" smtClean="0">
                <a:latin typeface="Comic Sans MS" pitchFamily="66" charset="0"/>
              </a:rPr>
              <a:t>, пожилым людям, при гипертонии, заболеваниях сердечнососудистой системы, нарушении сна, повышенной возбудимости.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ru-RU" sz="7200" b="1" dirty="0" smtClean="0">
                <a:solidFill>
                  <a:srgbClr val="FF0000"/>
                </a:solidFill>
                <a:latin typeface="Comic Sans MS" pitchFamily="66" charset="0"/>
              </a:rPr>
              <a:t>Нельзя</a:t>
            </a:r>
            <a:r>
              <a:rPr lang="ru-RU" sz="72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7200" b="1" dirty="0" smtClean="0">
                <a:latin typeface="Comic Sans MS" pitchFamily="66" charset="0"/>
              </a:rPr>
              <a:t>смешивать</a:t>
            </a:r>
            <a:r>
              <a:rPr lang="ru-RU" sz="7200" dirty="0" smtClean="0">
                <a:latin typeface="Comic Sans MS" pitchFamily="66" charset="0"/>
              </a:rPr>
              <a:t>  </a:t>
            </a:r>
            <a:r>
              <a:rPr lang="ru-RU" sz="7200" b="1" dirty="0" smtClean="0">
                <a:latin typeface="Comic Sans MS" pitchFamily="66" charset="0"/>
              </a:rPr>
              <a:t>тоники</a:t>
            </a:r>
            <a:r>
              <a:rPr lang="ru-RU" sz="7200" dirty="0" smtClean="0">
                <a:latin typeface="Comic Sans MS" pitchFamily="66" charset="0"/>
              </a:rPr>
              <a:t>  с кофе, чаем 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7200" dirty="0" smtClean="0">
                <a:latin typeface="Comic Sans MS" pitchFamily="66" charset="0"/>
              </a:rPr>
              <a:t>-  </a:t>
            </a:r>
            <a:r>
              <a:rPr lang="ru-RU" sz="7200" b="1" dirty="0" smtClean="0">
                <a:solidFill>
                  <a:srgbClr val="FF0000"/>
                </a:solidFill>
                <a:latin typeface="Comic Sans MS" pitchFamily="66" charset="0"/>
              </a:rPr>
              <a:t>Нельзя</a:t>
            </a:r>
            <a:r>
              <a:rPr lang="ru-RU" sz="7200" b="1" dirty="0" smtClean="0">
                <a:latin typeface="Comic Sans MS" pitchFamily="66" charset="0"/>
              </a:rPr>
              <a:t> смешивать тоники с алкоголем.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будет если смешать энергетик и алкоголь</a:t>
            </a:r>
            <a:r>
              <a:rPr lang="ru-RU" b="1" i="1" dirty="0" smtClean="0">
                <a:solidFill>
                  <a:srgbClr val="FF0000"/>
                </a:solidFill>
                <a:latin typeface="Comic Sans MS" pitchFamily="66" charset="0"/>
              </a:rPr>
              <a:t>?</a:t>
            </a:r>
            <a:endParaRPr lang="ru-RU" b="1" i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7984" y="1357298"/>
            <a:ext cx="4536504" cy="5214974"/>
          </a:xfrm>
        </p:spPr>
        <p:txBody>
          <a:bodyPr>
            <a:normAutofit fontScale="85000" lnSpcReduction="20000"/>
          </a:bodyPr>
          <a:lstStyle/>
          <a:p>
            <a:pPr algn="ctr">
              <a:lnSpc>
                <a:spcPct val="120000"/>
              </a:lnSpc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Энергетики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стимулируют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 а алкоголь —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угнетают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. Вред такого сочетания заключается в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способности энергетиков замаскировать влияние алкоголя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 и человек не сможет принять его влияние в расчёт, ослабляя контроль за количеством выпитого.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Алкоголь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в больших дозах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вызывает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естественную усталость,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но стимулирующий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эффект энергетиков способен перебить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его. </a:t>
            </a:r>
          </a:p>
          <a:p>
            <a:endParaRPr lang="ru-RU" dirty="0"/>
          </a:p>
        </p:txBody>
      </p:sp>
      <p:pic>
        <p:nvPicPr>
          <p:cNvPr id="20482" name="Picture 2" descr="Картинка 92 из 707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3" y="1628800"/>
            <a:ext cx="3997678" cy="41576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60648"/>
            <a:ext cx="8715436" cy="792088"/>
          </a:xfrm>
        </p:spPr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rgbClr val="7030A0"/>
                </a:solidFill>
                <a:latin typeface="Comic Sans MS" pitchFamily="66" charset="0"/>
              </a:rPr>
              <a:t>Опрос:</a:t>
            </a:r>
            <a:r>
              <a:rPr lang="ru-RU" dirty="0" smtClean="0">
                <a:latin typeface="Comic Sans MS" pitchFamily="66" charset="0"/>
              </a:rPr>
              <a:t/>
            </a:r>
            <a:br>
              <a:rPr lang="ru-RU" dirty="0" smtClean="0">
                <a:latin typeface="Comic Sans MS" pitchFamily="66" charset="0"/>
              </a:rPr>
            </a:br>
            <a:endParaRPr lang="ru-RU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3"/>
            <a:ext cx="8229600" cy="3168352"/>
          </a:xfrm>
        </p:spPr>
        <p:txBody>
          <a:bodyPr/>
          <a:lstStyle/>
          <a:p>
            <a:pPr marL="514350" indent="-514350">
              <a:buFont typeface="Wingdings" pitchFamily="2" charset="2"/>
              <a:buChar char="ü"/>
            </a:pPr>
            <a:r>
              <a:rPr lang="ru-RU" dirty="0" smtClean="0">
                <a:latin typeface="Comic Sans MS" pitchFamily="66" charset="0"/>
              </a:rPr>
              <a:t>Употребляете ли Вы энергетические напитки?</a:t>
            </a:r>
          </a:p>
          <a:p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835696" y="2132856"/>
          <a:ext cx="5882426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67544" y="5301208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Было опрошено 50 человек-учеников 9-11 классов.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Graphic spid="4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286544"/>
          </a:xfrm>
        </p:spPr>
        <p:txBody>
          <a:bodyPr/>
          <a:lstStyle/>
          <a:p>
            <a:pPr marL="514350" indent="-514350">
              <a:buFont typeface="Wingdings" pitchFamily="2" charset="2"/>
              <a:buChar char="ü"/>
            </a:pPr>
            <a:r>
              <a:rPr lang="ru-RU" dirty="0" smtClean="0">
                <a:latin typeface="Comic Sans MS" pitchFamily="66" charset="0"/>
              </a:rPr>
              <a:t>Какие напитки Вы пьете?</a:t>
            </a:r>
          </a:p>
          <a:p>
            <a:endParaRPr lang="ru-RU" dirty="0" smtClean="0">
              <a:latin typeface="Comic Sans MS" pitchFamily="66" charset="0"/>
            </a:endParaRPr>
          </a:p>
          <a:p>
            <a:endParaRPr lang="ru-RU" dirty="0" smtClean="0">
              <a:latin typeface="Comic Sans MS" pitchFamily="66" charset="0"/>
            </a:endParaRPr>
          </a:p>
          <a:p>
            <a:endParaRPr lang="ru-RU" dirty="0" smtClean="0">
              <a:latin typeface="Comic Sans MS" pitchFamily="66" charset="0"/>
            </a:endParaRPr>
          </a:p>
          <a:p>
            <a:endParaRPr lang="ru-RU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Comic Sans MS" pitchFamily="66" charset="0"/>
              </a:rPr>
              <a:t>Знаете ли Вы о вреде энергетиков?</a:t>
            </a:r>
          </a:p>
          <a:p>
            <a:endParaRPr lang="ru-RU" dirty="0" smtClean="0">
              <a:latin typeface="Comic Sans MS" pitchFamily="66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3428992" y="357166"/>
          <a:ext cx="54864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3657600" y="3657600"/>
          <a:ext cx="54864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215106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Comic Sans MS" pitchFamily="66" charset="0"/>
              </a:rPr>
              <a:t>Для чего Вы употребляете?</a:t>
            </a:r>
          </a:p>
          <a:p>
            <a:endParaRPr lang="ru-RU" dirty="0" smtClean="0">
              <a:latin typeface="Comic Sans MS" pitchFamily="66" charset="0"/>
            </a:endParaRPr>
          </a:p>
          <a:p>
            <a:endParaRPr lang="ru-RU" dirty="0" smtClean="0">
              <a:latin typeface="Comic Sans MS" pitchFamily="66" charset="0"/>
            </a:endParaRPr>
          </a:p>
          <a:p>
            <a:pPr>
              <a:buNone/>
            </a:pPr>
            <a:endParaRPr lang="ru-RU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ü"/>
            </a:pPr>
            <a:endParaRPr lang="ru-RU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Comic Sans MS" pitchFamily="66" charset="0"/>
              </a:rPr>
              <a:t>Получили ли Вы энергетический эффект от выпитых напитков?</a:t>
            </a:r>
          </a:p>
          <a:p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4000496" y="500042"/>
          <a:ext cx="54864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3214678" y="3929066"/>
          <a:ext cx="54864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6215106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Comic Sans MS" pitchFamily="66" charset="0"/>
              </a:rPr>
              <a:t>Какие названия энергетиков Вы знаете?</a:t>
            </a:r>
          </a:p>
          <a:p>
            <a:endParaRPr lang="ru-RU" dirty="0" smtClean="0">
              <a:latin typeface="Comic Sans MS" pitchFamily="66" charset="0"/>
            </a:endParaRPr>
          </a:p>
          <a:p>
            <a:endParaRPr lang="ru-RU" dirty="0" smtClean="0">
              <a:latin typeface="Comic Sans MS" pitchFamily="66" charset="0"/>
            </a:endParaRPr>
          </a:p>
          <a:p>
            <a:pPr>
              <a:buNone/>
            </a:pPr>
            <a:endParaRPr lang="ru-RU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Comic Sans MS" pitchFamily="66" charset="0"/>
              </a:rPr>
              <a:t>Чем можно еще взбодриться?</a:t>
            </a:r>
          </a:p>
          <a:p>
            <a:endParaRPr lang="ru-RU" dirty="0">
              <a:latin typeface="Comic Sans MS" pitchFamily="66" charset="0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142844" y="3500438"/>
          <a:ext cx="5886450" cy="3543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143372" y="571480"/>
          <a:ext cx="54864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Исследование для определения воздействия энергетиков на растительные ткани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1000109"/>
          <a:ext cx="8572559" cy="5643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9226"/>
                <a:gridCol w="1253914"/>
                <a:gridCol w="1214446"/>
                <a:gridCol w="1214446"/>
                <a:gridCol w="1041568"/>
                <a:gridCol w="899882"/>
                <a:gridCol w="1035463"/>
                <a:gridCol w="1023614"/>
              </a:tblGrid>
              <a:tr h="182400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19620">
                <a:tc>
                  <a:txBody>
                    <a:bodyPr/>
                    <a:lstStyle/>
                    <a:p>
                      <a:r>
                        <a:rPr lang="ru-RU" dirty="0" smtClean="0"/>
                        <a:t>Белок</a:t>
                      </a:r>
                      <a:r>
                        <a:rPr lang="ru-RU" baseline="0" dirty="0" smtClean="0"/>
                        <a:t> варен.яйца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49988">
                <a:tc>
                  <a:txBody>
                    <a:bodyPr/>
                    <a:lstStyle/>
                    <a:p>
                      <a:r>
                        <a:rPr lang="ru-RU" dirty="0" smtClean="0"/>
                        <a:t>Белок сырого</a:t>
                      </a:r>
                      <a:r>
                        <a:rPr lang="ru-RU" baseline="0" dirty="0" smtClean="0"/>
                        <a:t> яйца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49988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Карто-фель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7" name="Рисунок 6" descr="P113018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357422" y="1142984"/>
            <a:ext cx="1000132" cy="1565325"/>
          </a:xfrm>
          <a:prstGeom prst="rect">
            <a:avLst/>
          </a:prstGeom>
        </p:spPr>
      </p:pic>
      <p:pic>
        <p:nvPicPr>
          <p:cNvPr id="9" name="Рисунок 8" descr="P1130185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142976" y="1142984"/>
            <a:ext cx="1048138" cy="1578513"/>
          </a:xfrm>
          <a:prstGeom prst="rect">
            <a:avLst/>
          </a:prstGeom>
        </p:spPr>
      </p:pic>
      <p:pic>
        <p:nvPicPr>
          <p:cNvPr id="10" name="Рисунок 9" descr="Копия (5) P1130178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929190" y="1071546"/>
            <a:ext cx="595930" cy="1629075"/>
          </a:xfrm>
          <a:prstGeom prst="rect">
            <a:avLst/>
          </a:prstGeom>
        </p:spPr>
      </p:pic>
      <p:pic>
        <p:nvPicPr>
          <p:cNvPr id="11" name="Рисунок 10" descr="Копия (3) P1130178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5857884" y="1071546"/>
            <a:ext cx="645785" cy="1643074"/>
          </a:xfrm>
          <a:prstGeom prst="rect">
            <a:avLst/>
          </a:prstGeom>
        </p:spPr>
      </p:pic>
      <p:pic>
        <p:nvPicPr>
          <p:cNvPr id="12" name="Рисунок 11" descr="Копия P1130178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3643306" y="1142984"/>
            <a:ext cx="899648" cy="1571635"/>
          </a:xfrm>
          <a:prstGeom prst="rect">
            <a:avLst/>
          </a:prstGeom>
        </p:spPr>
      </p:pic>
      <p:pic>
        <p:nvPicPr>
          <p:cNvPr id="13" name="Рисунок 12" descr="Копия (4) P1130178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7786710" y="1071546"/>
            <a:ext cx="857256" cy="1637906"/>
          </a:xfrm>
          <a:prstGeom prst="rect">
            <a:avLst/>
          </a:prstGeom>
        </p:spPr>
      </p:pic>
      <p:pic>
        <p:nvPicPr>
          <p:cNvPr id="14" name="Рисунок 13" descr="Копия (2) P1130178.JPG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6858016" y="1071546"/>
            <a:ext cx="642942" cy="1682935"/>
          </a:xfrm>
          <a:prstGeom prst="rect">
            <a:avLst/>
          </a:prstGeom>
        </p:spPr>
      </p:pic>
      <p:pic>
        <p:nvPicPr>
          <p:cNvPr id="16" name="Рисунок 15" descr="P1130219.JPG"/>
          <p:cNvPicPr>
            <a:picLocks noChangeAspect="1"/>
          </p:cNvPicPr>
          <p:nvPr/>
        </p:nvPicPr>
        <p:blipFill>
          <a:blip r:embed="rId11" cstate="screen"/>
          <a:stretch>
            <a:fillRect/>
          </a:stretch>
        </p:blipFill>
        <p:spPr>
          <a:xfrm>
            <a:off x="1071538" y="2857496"/>
            <a:ext cx="1214446" cy="1214446"/>
          </a:xfrm>
          <a:prstGeom prst="rect">
            <a:avLst/>
          </a:prstGeom>
        </p:spPr>
      </p:pic>
      <p:pic>
        <p:nvPicPr>
          <p:cNvPr id="17" name="Рисунок 16" descr="P1130220.JPG"/>
          <p:cNvPicPr>
            <a:picLocks noChangeAspect="1"/>
          </p:cNvPicPr>
          <p:nvPr/>
        </p:nvPicPr>
        <p:blipFill>
          <a:blip r:embed="rId12" cstate="screen"/>
          <a:stretch>
            <a:fillRect/>
          </a:stretch>
        </p:blipFill>
        <p:spPr>
          <a:xfrm>
            <a:off x="2285984" y="2857496"/>
            <a:ext cx="1214446" cy="1231911"/>
          </a:xfrm>
          <a:prstGeom prst="rect">
            <a:avLst/>
          </a:prstGeom>
        </p:spPr>
      </p:pic>
      <p:pic>
        <p:nvPicPr>
          <p:cNvPr id="22" name="Рисунок 21" descr="Копия P1130216 3.JPG"/>
          <p:cNvPicPr>
            <a:picLocks noChangeAspect="1"/>
          </p:cNvPicPr>
          <p:nvPr/>
        </p:nvPicPr>
        <p:blipFill>
          <a:blip r:embed="rId13" cstate="screen"/>
          <a:stretch>
            <a:fillRect/>
          </a:stretch>
        </p:blipFill>
        <p:spPr>
          <a:xfrm>
            <a:off x="3571868" y="2857496"/>
            <a:ext cx="1071570" cy="1214446"/>
          </a:xfrm>
          <a:prstGeom prst="rect">
            <a:avLst/>
          </a:prstGeom>
        </p:spPr>
      </p:pic>
      <p:pic>
        <p:nvPicPr>
          <p:cNvPr id="24" name="Рисунок 23" descr="Копия Копия P1130216 4.JPG"/>
          <p:cNvPicPr>
            <a:picLocks noChangeAspect="1"/>
          </p:cNvPicPr>
          <p:nvPr/>
        </p:nvPicPr>
        <p:blipFill>
          <a:blip r:embed="rId14" cstate="screen"/>
          <a:stretch>
            <a:fillRect/>
          </a:stretch>
        </p:blipFill>
        <p:spPr>
          <a:xfrm>
            <a:off x="4714876" y="2857495"/>
            <a:ext cx="1000131" cy="1231911"/>
          </a:xfrm>
          <a:prstGeom prst="rect">
            <a:avLst/>
          </a:prstGeom>
        </p:spPr>
      </p:pic>
      <p:pic>
        <p:nvPicPr>
          <p:cNvPr id="26" name="Рисунок 25" descr="Копия (3) Копия P1130216 5.JPG"/>
          <p:cNvPicPr>
            <a:picLocks noChangeAspect="1"/>
          </p:cNvPicPr>
          <p:nvPr/>
        </p:nvPicPr>
        <p:blipFill>
          <a:blip r:embed="rId15" cstate="screen"/>
          <a:stretch>
            <a:fillRect/>
          </a:stretch>
        </p:blipFill>
        <p:spPr>
          <a:xfrm>
            <a:off x="5786446" y="2857496"/>
            <a:ext cx="846446" cy="1285884"/>
          </a:xfrm>
          <a:prstGeom prst="rect">
            <a:avLst/>
          </a:prstGeom>
        </p:spPr>
      </p:pic>
      <p:pic>
        <p:nvPicPr>
          <p:cNvPr id="28" name="Рисунок 27" descr="Копия (2) Копия P1130216 6.JPG"/>
          <p:cNvPicPr>
            <a:picLocks noChangeAspect="1"/>
          </p:cNvPicPr>
          <p:nvPr/>
        </p:nvPicPr>
        <p:blipFill>
          <a:blip r:embed="rId16" cstate="screen"/>
          <a:stretch>
            <a:fillRect/>
          </a:stretch>
        </p:blipFill>
        <p:spPr>
          <a:xfrm>
            <a:off x="6665473" y="2857496"/>
            <a:ext cx="1000132" cy="1214446"/>
          </a:xfrm>
          <a:prstGeom prst="rect">
            <a:avLst/>
          </a:prstGeom>
        </p:spPr>
      </p:pic>
      <p:pic>
        <p:nvPicPr>
          <p:cNvPr id="29" name="Рисунок 28" descr="Копия (2) P1130216 7.JPG"/>
          <p:cNvPicPr>
            <a:picLocks noChangeAspect="1"/>
          </p:cNvPicPr>
          <p:nvPr/>
        </p:nvPicPr>
        <p:blipFill>
          <a:blip r:embed="rId17" cstate="screen"/>
          <a:stretch>
            <a:fillRect/>
          </a:stretch>
        </p:blipFill>
        <p:spPr>
          <a:xfrm>
            <a:off x="7715272" y="2857495"/>
            <a:ext cx="928694" cy="1231911"/>
          </a:xfrm>
          <a:prstGeom prst="rect">
            <a:avLst/>
          </a:prstGeom>
        </p:spPr>
      </p:pic>
      <p:pic>
        <p:nvPicPr>
          <p:cNvPr id="30" name="Рисунок 29" descr="P1130228.JPG"/>
          <p:cNvPicPr>
            <a:picLocks noChangeAspect="1"/>
          </p:cNvPicPr>
          <p:nvPr/>
        </p:nvPicPr>
        <p:blipFill>
          <a:blip r:embed="rId18" cstate="screen"/>
          <a:stretch>
            <a:fillRect/>
          </a:stretch>
        </p:blipFill>
        <p:spPr>
          <a:xfrm>
            <a:off x="1071538" y="5500701"/>
            <a:ext cx="1214445" cy="1066427"/>
          </a:xfrm>
          <a:prstGeom prst="rect">
            <a:avLst/>
          </a:prstGeom>
        </p:spPr>
      </p:pic>
      <p:pic>
        <p:nvPicPr>
          <p:cNvPr id="31" name="Рисунок 30" descr="P1130230.JPG"/>
          <p:cNvPicPr>
            <a:picLocks noChangeAspect="1"/>
          </p:cNvPicPr>
          <p:nvPr/>
        </p:nvPicPr>
        <p:blipFill>
          <a:blip r:embed="rId19" cstate="screen"/>
          <a:stretch>
            <a:fillRect/>
          </a:stretch>
        </p:blipFill>
        <p:spPr>
          <a:xfrm>
            <a:off x="2357422" y="5500702"/>
            <a:ext cx="1051745" cy="1057896"/>
          </a:xfrm>
          <a:prstGeom prst="rect">
            <a:avLst/>
          </a:prstGeom>
        </p:spPr>
      </p:pic>
      <p:pic>
        <p:nvPicPr>
          <p:cNvPr id="32" name="Рисунок 31" descr="P1130236.JPG"/>
          <p:cNvPicPr>
            <a:picLocks noChangeAspect="1"/>
          </p:cNvPicPr>
          <p:nvPr/>
        </p:nvPicPr>
        <p:blipFill>
          <a:blip r:embed="rId20" cstate="screen"/>
          <a:stretch>
            <a:fillRect/>
          </a:stretch>
        </p:blipFill>
        <p:spPr>
          <a:xfrm>
            <a:off x="7715273" y="5500701"/>
            <a:ext cx="1000132" cy="1066427"/>
          </a:xfrm>
          <a:prstGeom prst="rect">
            <a:avLst/>
          </a:prstGeom>
        </p:spPr>
      </p:pic>
      <p:pic>
        <p:nvPicPr>
          <p:cNvPr id="33" name="Рисунок 32" descr="P1130235.JPG"/>
          <p:cNvPicPr>
            <a:picLocks noChangeAspect="1"/>
          </p:cNvPicPr>
          <p:nvPr/>
        </p:nvPicPr>
        <p:blipFill>
          <a:blip r:embed="rId21" cstate="screen"/>
          <a:stretch>
            <a:fillRect/>
          </a:stretch>
        </p:blipFill>
        <p:spPr>
          <a:xfrm>
            <a:off x="6643702" y="5500701"/>
            <a:ext cx="1055184" cy="1066427"/>
          </a:xfrm>
          <a:prstGeom prst="rect">
            <a:avLst/>
          </a:prstGeom>
        </p:spPr>
      </p:pic>
      <p:pic>
        <p:nvPicPr>
          <p:cNvPr id="34" name="Рисунок 33" descr="P1130234.JPG"/>
          <p:cNvPicPr>
            <a:picLocks noChangeAspect="1"/>
          </p:cNvPicPr>
          <p:nvPr/>
        </p:nvPicPr>
        <p:blipFill>
          <a:blip r:embed="rId22" cstate="screen"/>
          <a:stretch>
            <a:fillRect/>
          </a:stretch>
        </p:blipFill>
        <p:spPr>
          <a:xfrm>
            <a:off x="5786446" y="5500701"/>
            <a:ext cx="857256" cy="1066427"/>
          </a:xfrm>
          <a:prstGeom prst="rect">
            <a:avLst/>
          </a:prstGeom>
        </p:spPr>
      </p:pic>
      <p:pic>
        <p:nvPicPr>
          <p:cNvPr id="35" name="Рисунок 34" descr="P1130233.JPG"/>
          <p:cNvPicPr>
            <a:picLocks noChangeAspect="1"/>
          </p:cNvPicPr>
          <p:nvPr/>
        </p:nvPicPr>
        <p:blipFill>
          <a:blip r:embed="rId23" cstate="screen"/>
          <a:stretch>
            <a:fillRect/>
          </a:stretch>
        </p:blipFill>
        <p:spPr>
          <a:xfrm>
            <a:off x="4714876" y="5500702"/>
            <a:ext cx="1000131" cy="1066427"/>
          </a:xfrm>
          <a:prstGeom prst="rect">
            <a:avLst/>
          </a:prstGeom>
        </p:spPr>
      </p:pic>
      <p:pic>
        <p:nvPicPr>
          <p:cNvPr id="36" name="Рисунок 35" descr="P1130231.JPG"/>
          <p:cNvPicPr>
            <a:picLocks noChangeAspect="1"/>
          </p:cNvPicPr>
          <p:nvPr/>
        </p:nvPicPr>
        <p:blipFill>
          <a:blip r:embed="rId24" cstate="screen"/>
          <a:stretch>
            <a:fillRect/>
          </a:stretch>
        </p:blipFill>
        <p:spPr>
          <a:xfrm>
            <a:off x="3571868" y="5500701"/>
            <a:ext cx="1071570" cy="1066427"/>
          </a:xfrm>
          <a:prstGeom prst="rect">
            <a:avLst/>
          </a:prstGeom>
        </p:spPr>
      </p:pic>
      <p:pic>
        <p:nvPicPr>
          <p:cNvPr id="37" name="Рисунок 36" descr="P1130207.JPG"/>
          <p:cNvPicPr>
            <a:picLocks noChangeAspect="1"/>
          </p:cNvPicPr>
          <p:nvPr/>
        </p:nvPicPr>
        <p:blipFill>
          <a:blip r:embed="rId25" cstate="screen"/>
          <a:stretch>
            <a:fillRect/>
          </a:stretch>
        </p:blipFill>
        <p:spPr>
          <a:xfrm>
            <a:off x="1071539" y="4143381"/>
            <a:ext cx="1214444" cy="1214446"/>
          </a:xfrm>
          <a:prstGeom prst="rect">
            <a:avLst/>
          </a:prstGeom>
        </p:spPr>
      </p:pic>
      <p:pic>
        <p:nvPicPr>
          <p:cNvPr id="38" name="Рисунок 37" descr="P1130208.JPG"/>
          <p:cNvPicPr>
            <a:picLocks noChangeAspect="1"/>
          </p:cNvPicPr>
          <p:nvPr/>
        </p:nvPicPr>
        <p:blipFill>
          <a:blip r:embed="rId26" cstate="screen"/>
          <a:stretch>
            <a:fillRect/>
          </a:stretch>
        </p:blipFill>
        <p:spPr>
          <a:xfrm>
            <a:off x="2357422" y="4143380"/>
            <a:ext cx="1071570" cy="1231986"/>
          </a:xfrm>
          <a:prstGeom prst="rect">
            <a:avLst/>
          </a:prstGeom>
        </p:spPr>
      </p:pic>
      <p:pic>
        <p:nvPicPr>
          <p:cNvPr id="39" name="Рисунок 38" descr="P1130209.JPG"/>
          <p:cNvPicPr>
            <a:picLocks noChangeAspect="1"/>
          </p:cNvPicPr>
          <p:nvPr/>
        </p:nvPicPr>
        <p:blipFill>
          <a:blip r:embed="rId27" cstate="screen"/>
          <a:stretch>
            <a:fillRect/>
          </a:stretch>
        </p:blipFill>
        <p:spPr>
          <a:xfrm>
            <a:off x="3500430" y="4143380"/>
            <a:ext cx="1143008" cy="1214446"/>
          </a:xfrm>
          <a:prstGeom prst="rect">
            <a:avLst/>
          </a:prstGeom>
        </p:spPr>
      </p:pic>
      <p:pic>
        <p:nvPicPr>
          <p:cNvPr id="40" name="Рисунок 39" descr="P1130210.JPG"/>
          <p:cNvPicPr>
            <a:picLocks noChangeAspect="1"/>
          </p:cNvPicPr>
          <p:nvPr/>
        </p:nvPicPr>
        <p:blipFill>
          <a:blip r:embed="rId28" cstate="screen"/>
          <a:stretch>
            <a:fillRect/>
          </a:stretch>
        </p:blipFill>
        <p:spPr>
          <a:xfrm>
            <a:off x="4714876" y="4143381"/>
            <a:ext cx="1000132" cy="1231985"/>
          </a:xfrm>
          <a:prstGeom prst="rect">
            <a:avLst/>
          </a:prstGeom>
        </p:spPr>
      </p:pic>
      <p:pic>
        <p:nvPicPr>
          <p:cNvPr id="41" name="Рисунок 40" descr="P1130211.JPG"/>
          <p:cNvPicPr>
            <a:picLocks noChangeAspect="1"/>
          </p:cNvPicPr>
          <p:nvPr/>
        </p:nvPicPr>
        <p:blipFill>
          <a:blip r:embed="rId29" cstate="screen"/>
          <a:stretch>
            <a:fillRect/>
          </a:stretch>
        </p:blipFill>
        <p:spPr>
          <a:xfrm>
            <a:off x="5715008" y="4214817"/>
            <a:ext cx="928694" cy="1143009"/>
          </a:xfrm>
          <a:prstGeom prst="rect">
            <a:avLst/>
          </a:prstGeom>
        </p:spPr>
      </p:pic>
      <p:pic>
        <p:nvPicPr>
          <p:cNvPr id="42" name="Рисунок 41" descr="P1130212.JPG"/>
          <p:cNvPicPr>
            <a:picLocks noChangeAspect="1"/>
          </p:cNvPicPr>
          <p:nvPr/>
        </p:nvPicPr>
        <p:blipFill>
          <a:blip r:embed="rId30" cstate="screen"/>
          <a:stretch>
            <a:fillRect/>
          </a:stretch>
        </p:blipFill>
        <p:spPr>
          <a:xfrm>
            <a:off x="6643703" y="4214818"/>
            <a:ext cx="1000132" cy="1143008"/>
          </a:xfrm>
          <a:prstGeom prst="rect">
            <a:avLst/>
          </a:prstGeom>
        </p:spPr>
      </p:pic>
      <p:pic>
        <p:nvPicPr>
          <p:cNvPr id="43" name="Рисунок 42" descr="P1130213.JPG"/>
          <p:cNvPicPr>
            <a:picLocks noChangeAspect="1"/>
          </p:cNvPicPr>
          <p:nvPr/>
        </p:nvPicPr>
        <p:blipFill>
          <a:blip r:embed="rId31" cstate="screen"/>
          <a:stretch>
            <a:fillRect/>
          </a:stretch>
        </p:blipFill>
        <p:spPr>
          <a:xfrm>
            <a:off x="7715272" y="4214818"/>
            <a:ext cx="928694" cy="10715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5688632" cy="106613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Печень в энергетике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43306" y="157161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Вода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Сахар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Спирт этиловый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Лимонная кислота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Е331 (цитрат натрия) 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Экстракт из листьев мате 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Таурин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Кофеин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Е150d и Е129 (красители) 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Различные витамины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Е211 (бензоат натрия)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5" name="Содержимое 6" descr="Копия l_5388b16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1554735"/>
            <a:ext cx="1987154" cy="4514274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Исследование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Без имени-1.jpg"/>
          <p:cNvPicPr>
            <a:picLocks noGrp="1" noChangeAspect="1"/>
          </p:cNvPicPr>
          <p:nvPr>
            <p:ph idx="1"/>
          </p:nvPr>
        </p:nvPicPr>
        <p:blipFill>
          <a:blip r:embed="rId4" cstate="screen"/>
          <a:stretch>
            <a:fillRect/>
          </a:stretch>
        </p:blipFill>
        <p:spPr>
          <a:xfrm>
            <a:off x="2071670" y="1142984"/>
            <a:ext cx="5143536" cy="5508218"/>
          </a:xfr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071546"/>
            <a:ext cx="200023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Исследование проходило 10 дней, было взято несколько семян фасоли и посажены в 2 разных горшка. В течение этого опыта 1 горшок поливали водой (горшок №2), второй – напитком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Red Bull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(горшок №1).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58082" y="1071546"/>
            <a:ext cx="157163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Фасоль в двух горшках развивалась одинаково 2 дня, а потом пошел процесс отставания в развитии ростка №1. На 10 день была очевидна разница между растениями поливаемыми водой и энергетическим напитком. В горшке №2 проросли 7 ростков, когда в горшке №1 только 1.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49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Картинка 5 из 1936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332656"/>
            <a:ext cx="3343239" cy="345638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Сейчас энергетические напитки получили большую популярность, и молодежь все чаще прибегает к их использованию. Но вред это или польза… еще вопрос.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3888" y="476672"/>
            <a:ext cx="5256584" cy="5040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Narkisim" pitchFamily="34" charset="-79"/>
              </a:rPr>
              <a:t>Актуальность темы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Narkisim" pitchFamily="34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alphaModFix amt="1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Выводы: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8929718" cy="5429288"/>
          </a:xfrm>
        </p:spPr>
        <p:txBody>
          <a:bodyPr anchor="t">
            <a:noAutofit/>
          </a:bodyPr>
          <a:lstStyle/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Опрос показал, что большинство из опрошенных учащихся употребляют энергетические напитки – это 59 %.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Большинство знают о вреде энергетиков, но продолжают их употреблять просто так или, чтобы взбодриться.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Исследование по проращиванию семян фасоли показало, что энергетики тормозят рост растущего организма. Тем самым можно сказать, что энергетические напитки аналогично воздействуют и на организм подростка, используя жизненные силы самого организма, для того, чтобы достигнуть желаемого результата.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Ингредиенты рассмотренных энергетических напитков оказывают различное влияние на ткани растительного происхождения. Более неблагоприятная картина складывается при воздействии "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Jaguar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" и "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Burn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" на ткани; на основе чего можно сделать вывод, что ткани пищеварительного тракта в первую очередь, и других систем органов, будут подвержены их негативному воздействию.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Влияние на организм оказывает более отрицательное, чем положительное.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3610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Природные энергетики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86412"/>
          </a:xfrm>
        </p:spPr>
        <p:txBody>
          <a:bodyPr>
            <a:normAutofit/>
          </a:bodyPr>
          <a:lstStyle/>
          <a:p>
            <a:r>
              <a:rPr lang="ru-RU" dirty="0" smtClean="0"/>
              <a:t>Кофе</a:t>
            </a:r>
          </a:p>
          <a:p>
            <a:r>
              <a:rPr lang="ru-RU" dirty="0" smtClean="0"/>
              <a:t>Чай</a:t>
            </a:r>
          </a:p>
          <a:p>
            <a:r>
              <a:rPr lang="ru-RU" dirty="0" smtClean="0"/>
              <a:t>Лимонник китайский</a:t>
            </a:r>
          </a:p>
          <a:p>
            <a:r>
              <a:rPr lang="ru-RU" dirty="0" smtClean="0"/>
              <a:t>Мате</a:t>
            </a:r>
          </a:p>
          <a:p>
            <a:r>
              <a:rPr lang="ru-RU" dirty="0" smtClean="0"/>
              <a:t>Орехи кола</a:t>
            </a:r>
          </a:p>
          <a:p>
            <a:r>
              <a:rPr lang="ru-RU" dirty="0" smtClean="0"/>
              <a:t>Элеутерококк</a:t>
            </a:r>
          </a:p>
          <a:p>
            <a:r>
              <a:rPr lang="ru-RU" dirty="0" smtClean="0"/>
              <a:t>Женьшень</a:t>
            </a:r>
          </a:p>
          <a:p>
            <a:r>
              <a:rPr lang="ru-RU" dirty="0" smtClean="0"/>
              <a:t>Аралия</a:t>
            </a:r>
          </a:p>
          <a:p>
            <a:r>
              <a:rPr lang="ru-RU" dirty="0" smtClean="0"/>
              <a:t>Апельсины</a:t>
            </a:r>
          </a:p>
          <a:p>
            <a:endParaRPr lang="ru-RU" dirty="0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2276872"/>
            <a:ext cx="4221608" cy="4390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5987008" cy="50405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Советы родителям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 flipV="1">
            <a:off x="4645025" y="1489394"/>
            <a:ext cx="4041775" cy="45719"/>
          </a:xfrm>
        </p:spPr>
        <p:txBody>
          <a:bodyPr>
            <a:normAutofit fontScale="25000" lnSpcReduction="20000"/>
          </a:bodyPr>
          <a:lstStyle/>
          <a:p>
            <a:endParaRPr lang="ru-RU"/>
          </a:p>
        </p:txBody>
      </p:sp>
      <p:pic>
        <p:nvPicPr>
          <p:cNvPr id="7" name="Содержимое 6" descr="польза и вред энергетических напитков">
            <a:hlinkClick r:id="rId4" tgtFrame="_blank"/>
          </p:cNvPr>
          <p:cNvPicPr>
            <a:picLocks noGrp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72233" y="116633"/>
            <a:ext cx="2392255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07504" y="692696"/>
            <a:ext cx="7200800" cy="5976664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относитесь легкомысленно к увлечению подрастающего поколения энергетическими коктейлями! Подумайте 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вреде энергетических напитков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особенно для подростков!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несколько простых правил позволят сохранить вашим детям здоровье и бодрость, предотвратить появление энергетиков в их жизни: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Сохраняйте режим дня, старайтесь, чтобы повзрослевший ребенок ложился спать не позже 23 часов.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Обратите внимание на то, что он ест. В период роста питание должно быть сбалансированным и полноценным. Девочкам в период полового созревания любые диеты противопоказаны.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Витамины, приобретенные в аптеке с учетом рекомендаций специалиста, поддержат организм  подростка.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Во времена экзаменов не забывайте, пожалуйста, что здоровье ребенка все-таки важнее его отметок.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0"/>
                            </p:stCondLst>
                            <p:childTnLst>
                              <p:par>
                                <p:cTn id="2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500"/>
                            </p:stCondLst>
                            <p:childTnLst>
                              <p:par>
                                <p:cTn id="2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500"/>
                            </p:stCondLst>
                            <p:childTnLst>
                              <p:par>
                                <p:cTn id="3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7030A0"/>
                </a:solidFill>
              </a:rPr>
              <a:t>Литература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1214413" y="642919"/>
            <a:ext cx="7643867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u="sng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u="sng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u="sng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u="sng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u="sng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u="sng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http://ru.wikipedia.org/wiki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http://www.natr.ru/page/73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http://web-salonnsp.kiev.ua/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http://www.libo.ru/libo959.html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http://www.sunhome.ru/journal/120081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http://interesimir.ru/zdorove-i-krasota/opasnaya-energiya-vred-energeticheskih-napitkov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В.В.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Рожанец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// Наркология: ежемесячный научно-практический рецензируемый журнал.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2006. №8.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62612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600" b="1" i="1" u="sng" dirty="0">
                <a:solidFill>
                  <a:srgbClr val="FF0000"/>
                </a:solidFill>
              </a:rPr>
              <a:t>Постановка </a:t>
            </a:r>
            <a:r>
              <a:rPr lang="ru-RU" sz="3600" b="1" i="1" u="sng" dirty="0" smtClean="0">
                <a:solidFill>
                  <a:srgbClr val="FF0000"/>
                </a:solidFill>
              </a:rPr>
              <a:t>проблемы</a:t>
            </a:r>
            <a:r>
              <a:rPr lang="ru-RU" sz="3600" dirty="0"/>
              <a:t>: 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Частое употребление энергетических напитков дает нам энергию… и забирает наше здоровье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500" b="1" i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Гипотеза:</a:t>
            </a:r>
            <a:endParaRPr lang="ru-RU" sz="36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Энергетики причиняют вред нашему организму</a:t>
            </a:r>
          </a:p>
          <a:p>
            <a:pPr>
              <a:buNone/>
            </a:pPr>
            <a:r>
              <a:rPr lang="ru-RU" sz="36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Сформировать представление об энергетических напитках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Показать положительные и отрицательные стороны употреблении энергетических напитков.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88640"/>
            <a:ext cx="8445624" cy="504056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Изучить состав различных энергетических напитков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Рассказать о вреде употребления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Изучить положительные воздействия на организм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Провести исследования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Провести анкетирование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1257510298_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52120" y="3212976"/>
            <a:ext cx="3168352" cy="34563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Century" pitchFamily="18" charset="0"/>
              </a:rPr>
              <a:t>Что такое энергетические напитки?</a:t>
            </a:r>
            <a:endParaRPr lang="ru-RU" dirty="0">
              <a:solidFill>
                <a:srgbClr val="002060"/>
              </a:solidFill>
              <a:latin typeface="Century" pitchFamily="18" charset="0"/>
            </a:endParaRPr>
          </a:p>
        </p:txBody>
      </p:sp>
      <p:pic>
        <p:nvPicPr>
          <p:cNvPr id="4" name="Содержимое 3" descr="1891932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857224" y="1714488"/>
            <a:ext cx="3161708" cy="4525963"/>
          </a:xfrm>
        </p:spPr>
      </p:pic>
      <p:sp>
        <p:nvSpPr>
          <p:cNvPr id="5" name="TextBox 4"/>
          <p:cNvSpPr txBox="1"/>
          <p:nvPr/>
        </p:nvSpPr>
        <p:spPr>
          <a:xfrm>
            <a:off x="4429124" y="1643050"/>
            <a:ext cx="446335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Энергетические напитки</a:t>
            </a: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(«энергетики») — безалкогольные или слабоалкогольные напитки, в рекламной кампании которых делается акцент на их способность стимулировать центральную нервную систему человека, или напиток, дающий бодрящий эффект.</a:t>
            </a:r>
            <a:endParaRPr lang="ru-RU" sz="2400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428604"/>
          <a:ext cx="8229600" cy="58460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1071570">
                <a:tc>
                  <a:txBody>
                    <a:bodyPr/>
                    <a:lstStyle/>
                    <a:p>
                      <a:pPr algn="ctr"/>
                      <a:r>
                        <a:rPr lang="ru-RU" sz="28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Алкогольные напитки </a:t>
                      </a:r>
                      <a:endParaRPr lang="ru-RU" sz="2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Безалкогольные напитки</a:t>
                      </a:r>
                      <a:endParaRPr lang="ru-RU" sz="2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774472"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2" name="Рисунок 11" descr="330a8b4c209f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3438" y="1714488"/>
            <a:ext cx="1071570" cy="2586548"/>
          </a:xfrm>
          <a:prstGeom prst="rect">
            <a:avLst/>
          </a:prstGeom>
        </p:spPr>
      </p:pic>
      <p:pic>
        <p:nvPicPr>
          <p:cNvPr id="14" name="Рисунок 13" descr="361px-Jaguar1_Can_033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000100" y="1928802"/>
            <a:ext cx="1071570" cy="1992066"/>
          </a:xfrm>
          <a:prstGeom prst="rect">
            <a:avLst/>
          </a:prstGeom>
        </p:spPr>
      </p:pic>
      <p:pic>
        <p:nvPicPr>
          <p:cNvPr id="16" name="Рисунок 15" descr="burn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86446" y="1785926"/>
            <a:ext cx="2843453" cy="2028800"/>
          </a:xfrm>
          <a:prstGeom prst="rect">
            <a:avLst/>
          </a:prstGeom>
        </p:spPr>
      </p:pic>
      <p:pic>
        <p:nvPicPr>
          <p:cNvPr id="17" name="Рисунок 16" descr="Копия red_bull_250ml_can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5786446" y="3929066"/>
            <a:ext cx="1643074" cy="2232574"/>
          </a:xfrm>
          <a:prstGeom prst="rect">
            <a:avLst/>
          </a:prstGeom>
        </p:spPr>
      </p:pic>
      <p:pic>
        <p:nvPicPr>
          <p:cNvPr id="18" name="Рисунок 17" descr="Копия l_5388b167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857488" y="2214553"/>
            <a:ext cx="1285884" cy="36934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rgbClr val="FF0000"/>
                </a:solidFill>
                <a:latin typeface="Comic Sans MS" pitchFamily="66" charset="0"/>
              </a:rPr>
              <a:t>Популярные марки </a:t>
            </a:r>
            <a:br>
              <a:rPr lang="ru-RU" u="sng" dirty="0" smtClean="0">
                <a:solidFill>
                  <a:srgbClr val="FF0000"/>
                </a:solidFill>
                <a:latin typeface="Comic Sans MS" pitchFamily="66" charset="0"/>
              </a:rPr>
            </a:b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  <a:latin typeface="Comic Sans MS" pitchFamily="66" charset="0"/>
              </a:rPr>
              <a:t>Adrenalin Rush</a:t>
            </a:r>
            <a:endParaRPr lang="ru-RU" dirty="0"/>
          </a:p>
        </p:txBody>
      </p:sp>
      <p:pic>
        <p:nvPicPr>
          <p:cNvPr id="7" name="Содержимое 6" descr="330a8b4c209f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611561" y="2483644"/>
            <a:ext cx="2556296" cy="3609652"/>
          </a:xfrm>
        </p:spPr>
      </p:pic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0000"/>
                </a:solidFill>
                <a:latin typeface="Comic Sans MS" pitchFamily="66" charset="0"/>
              </a:rPr>
              <a:t>Red Bull</a:t>
            </a:r>
            <a:r>
              <a:rPr lang="ru-RU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Comic Sans MS" pitchFamily="66" charset="0"/>
              </a:rPr>
              <a:t>Cola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14612" y="1500174"/>
            <a:ext cx="564360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2714613" y="3774473"/>
            <a:ext cx="61058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FF9966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FF9966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3" name="Содержимое 7" descr="thumb.php.png"/>
          <p:cNvPicPr>
            <a:picLocks noGrp="1" noChangeAspect="1"/>
          </p:cNvPicPr>
          <p:nvPr>
            <p:ph sz="quarter" idx="4"/>
          </p:nvPr>
        </p:nvPicPr>
        <p:blipFill>
          <a:blip r:embed="rId5" cstate="print"/>
          <a:stretch>
            <a:fillRect/>
          </a:stretch>
        </p:blipFill>
        <p:spPr>
          <a:xfrm>
            <a:off x="5509606" y="2276872"/>
            <a:ext cx="2848608" cy="3951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19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476673"/>
            <a:ext cx="2458616" cy="720080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0000"/>
                </a:solidFill>
                <a:latin typeface="Comic Sans MS" pitchFamily="66" charset="0"/>
              </a:rPr>
              <a:t>Red Bull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3347865" y="476673"/>
            <a:ext cx="5338936" cy="72008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      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Jaguar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        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      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Burn  </a:t>
            </a:r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quarter" idx="4"/>
          </p:nvPr>
        </p:nvSpPr>
        <p:spPr>
          <a:xfrm>
            <a:off x="4645025" y="1556792"/>
            <a:ext cx="4041775" cy="4569371"/>
          </a:xfrm>
        </p:spPr>
        <p:txBody>
          <a:bodyPr/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6" name="Объект 5" descr="Копия red_bull_250ml_can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>
          <a:xfrm>
            <a:off x="251520" y="1628800"/>
            <a:ext cx="3048734" cy="4536504"/>
          </a:xfrm>
          <a:prstGeom prst="rect">
            <a:avLst/>
          </a:prstGeom>
        </p:spPr>
      </p:pic>
      <p:pic>
        <p:nvPicPr>
          <p:cNvPr id="7" name="Рисунок 6" descr="Копия l_5388b167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91880" y="1628800"/>
            <a:ext cx="2376264" cy="4536503"/>
          </a:xfrm>
          <a:prstGeom prst="rect">
            <a:avLst/>
          </a:prstGeom>
        </p:spPr>
      </p:pic>
      <p:pic>
        <p:nvPicPr>
          <p:cNvPr id="8" name="Рисунок 7" descr="burn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228184" y="1628801"/>
            <a:ext cx="2736304" cy="45365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3"/>
            <a:ext cx="8229600" cy="11090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Состав .</a:t>
            </a:r>
            <a:b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700" dirty="0"/>
              <a:t>Напитки отличаются друг от друга по вкусу и цвету, но содержат сходный набор </a:t>
            </a:r>
            <a:r>
              <a:rPr lang="ru-RU" sz="2700" dirty="0" smtClean="0"/>
              <a:t>компонентов.</a:t>
            </a:r>
            <a:endParaRPr lang="ru-RU" sz="27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6" name="Содержимое 5" descr="Копия red_bull_250ml_can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323529" y="1556792"/>
            <a:ext cx="3312368" cy="5168616"/>
          </a:xfrm>
        </p:spPr>
      </p:pic>
      <p:sp>
        <p:nvSpPr>
          <p:cNvPr id="7" name="Прямоугольник 6"/>
          <p:cNvSpPr/>
          <p:nvPr/>
        </p:nvSpPr>
        <p:spPr>
          <a:xfrm>
            <a:off x="4214810" y="1556793"/>
            <a:ext cx="438963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Comic Sans MS" pitchFamily="66" charset="0"/>
              </a:rPr>
              <a:t>Таурин 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Comic Sans MS" pitchFamily="66" charset="0"/>
              </a:rPr>
              <a:t>Кофеин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Comic Sans MS" pitchFamily="66" charset="0"/>
              </a:rPr>
              <a:t>Карнитин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err="1" smtClean="0">
                <a:latin typeface="Comic Sans MS" pitchFamily="66" charset="0"/>
              </a:rPr>
              <a:t>Гуарана</a:t>
            </a:r>
            <a:r>
              <a:rPr lang="ru-RU" sz="2400" b="1" dirty="0" smtClean="0">
                <a:latin typeface="Comic Sans MS" pitchFamily="66" charset="0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Comic Sans MS" pitchFamily="66" charset="0"/>
              </a:rPr>
              <a:t>Витамины группы B:B3,B5,B6,B12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Comic Sans MS" pitchFamily="66" charset="0"/>
              </a:rPr>
              <a:t>Женьшень 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Comic Sans MS" pitchFamily="66" charset="0"/>
              </a:rPr>
              <a:t>Сахароза 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Comic Sans MS" pitchFamily="66" charset="0"/>
              </a:rPr>
              <a:t>Глюкоза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Comic Sans MS" pitchFamily="66" charset="0"/>
              </a:rPr>
              <a:t>Аспартам 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Comic Sans MS" pitchFamily="66" charset="0"/>
              </a:rPr>
              <a:t>Аскорбиновая кислота</a:t>
            </a:r>
            <a:endParaRPr lang="ru-RU" sz="2400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Comic Sans MS" pitchFamily="66" charset="0"/>
              </a:rPr>
              <a:t>Красители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>
                <a:latin typeface="Comic Sans MS" pitchFamily="66" charset="0"/>
              </a:rPr>
              <a:t>и</a:t>
            </a:r>
            <a:r>
              <a:rPr lang="ru-RU" sz="2400" b="1" dirty="0" smtClean="0">
                <a:latin typeface="Comic Sans MS" pitchFamily="66" charset="0"/>
              </a:rPr>
              <a:t> др.</a:t>
            </a:r>
            <a:endParaRPr lang="ru-RU" sz="24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644</TotalTime>
  <Words>836</Words>
  <Application>Microsoft Office PowerPoint</Application>
  <PresentationFormat>Экран (4:3)</PresentationFormat>
  <Paragraphs>201</Paragraphs>
  <Slides>23</Slides>
  <Notes>23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 МБОУ Октябрьская СОШ   Проектная работа по биологии на тему: «Энергетические напитки». Новые Наркотики  или Жизнь В Тонусе?  </vt:lpstr>
      <vt:lpstr>                         Актуальность темы</vt:lpstr>
      <vt:lpstr>Слайд 3</vt:lpstr>
      <vt:lpstr>Слайд 4</vt:lpstr>
      <vt:lpstr>Что такое энергетические напитки?</vt:lpstr>
      <vt:lpstr>Слайд 6</vt:lpstr>
      <vt:lpstr>Популярные марки  </vt:lpstr>
      <vt:lpstr>Слайд 8</vt:lpstr>
      <vt:lpstr>Состав . Напитки отличаются друг от друга по вкусу и цвету, но содержат сходный набор компонентов.</vt:lpstr>
      <vt:lpstr>Энергетики</vt:lpstr>
      <vt:lpstr>Правила употребления:</vt:lpstr>
      <vt:lpstr>Что будет если смешать энергетик и алкоголь?</vt:lpstr>
      <vt:lpstr>Опрос: </vt:lpstr>
      <vt:lpstr>Слайд 14</vt:lpstr>
      <vt:lpstr>Слайд 15</vt:lpstr>
      <vt:lpstr>Слайд 16</vt:lpstr>
      <vt:lpstr>Исследование для определения воздействия энергетиков на растительные ткани</vt:lpstr>
      <vt:lpstr>Печень в энергетике</vt:lpstr>
      <vt:lpstr>Исследование</vt:lpstr>
      <vt:lpstr>Выводы:</vt:lpstr>
      <vt:lpstr>Природные энергетики</vt:lpstr>
      <vt:lpstr>Советы родителям</vt:lpstr>
      <vt:lpstr> 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Энергетические напитки</dc:title>
  <cp:lastModifiedBy>Admin</cp:lastModifiedBy>
  <cp:revision>164</cp:revision>
  <dcterms:modified xsi:type="dcterms:W3CDTF">2022-11-23T09:42:01Z</dcterms:modified>
</cp:coreProperties>
</file>