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wmf" Extension="wmf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20"/>
  </p:notesMasterIdLst>
  <p:sldIdLst>
    <p:sldId id="272" r:id="rId2"/>
    <p:sldId id="260" r:id="rId3"/>
    <p:sldId id="291" r:id="rId4"/>
    <p:sldId id="290" r:id="rId5"/>
    <p:sldId id="292" r:id="rId6"/>
    <p:sldId id="301" r:id="rId7"/>
    <p:sldId id="262" r:id="rId8"/>
    <p:sldId id="296" r:id="rId9"/>
    <p:sldId id="265" r:id="rId10"/>
    <p:sldId id="297" r:id="rId11"/>
    <p:sldId id="298" r:id="rId12"/>
    <p:sldId id="299" r:id="rId13"/>
    <p:sldId id="287" r:id="rId14"/>
    <p:sldId id="300" r:id="rId15"/>
    <p:sldId id="268" r:id="rId16"/>
    <p:sldId id="302" r:id="rId17"/>
    <p:sldId id="288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1E1"/>
    <a:srgbClr val="FF99CC"/>
    <a:srgbClr val="FBF3D1"/>
    <a:srgbClr val="CCFFCC"/>
    <a:srgbClr val="990099"/>
    <a:srgbClr val="FFE5FF"/>
    <a:srgbClr val="FFC1C1"/>
    <a:srgbClr val="FFD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9" autoAdjust="0"/>
  </p:normalViewPr>
  <p:slideViewPr>
    <p:cSldViewPr>
      <p:cViewPr varScale="1">
        <p:scale>
          <a:sx n="81" d="100"/>
          <a:sy n="81" d="100"/>
        </p:scale>
        <p:origin x="142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B69E6-4692-4E60-83BA-B4B5B250BC71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9499A-1A89-4F32-8EAC-377BB5230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283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9499A-1A89-4F32-8EAC-377BB5230F3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94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9499A-1A89-4F32-8EAC-377BB5230F3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319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9499A-1A89-4F32-8EAC-377BB5230F3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567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9499A-1A89-4F32-8EAC-377BB5230F3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644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783743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354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370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1444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462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671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927175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53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244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114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368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52175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13561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28909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4" r:id="rId12"/>
    <p:sldLayoutId id="2147483715" r:id="rId13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36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5184">
          <p15:clr>
            <a:srgbClr val="F26B43"/>
          </p15:clr>
        </p15:guide>
        <p15:guide id="10" pos="702">
          <p15:clr>
            <a:srgbClr val="F26B43"/>
          </p15:clr>
        </p15:guide>
        <p15:guide id="11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1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1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6.jpe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196752"/>
            <a:ext cx="6550496" cy="3033683"/>
          </a:xfrm>
        </p:spPr>
        <p:txBody>
          <a:bodyPr>
            <a:normAutofit/>
          </a:bodyPr>
          <a:lstStyle/>
          <a:p>
            <a:pPr lvl="0"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Bahnschrift" panose="020B0502040204020203" pitchFamily="34" charset="0"/>
              </a:rPr>
              <a:t>Математику нельзя изучать, наблюдая, как это делает сосед! 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Bahnschrift" panose="020B0502040204020203" pitchFamily="34" charset="0"/>
              </a:rPr>
            </a:br>
            <a:endParaRPr lang="ru-RU" sz="4000" b="1" dirty="0">
              <a:solidFill>
                <a:schemeClr val="accent1">
                  <a:lumMod val="7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35700" y="3929536"/>
            <a:ext cx="1224136" cy="483461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ahnschrift" panose="020B0502040204020203" pitchFamily="34" charset="0"/>
              </a:rPr>
              <a:t>А.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Bahnschrift" panose="020B0502040204020203" pitchFamily="34" charset="0"/>
              </a:rPr>
              <a:t>Нивен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Bahnschrift" panose="020B05020402040202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412997"/>
            <a:ext cx="1343025" cy="1343025"/>
          </a:xfrm>
          <a:prstGeom prst="rect">
            <a:avLst/>
          </a:prstGeom>
          <a:effectLst>
            <a:glow rad="63500">
              <a:schemeClr val="accent6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987" y="4412997"/>
            <a:ext cx="1381125" cy="1371600"/>
          </a:xfrm>
          <a:prstGeom prst="rect">
            <a:avLst/>
          </a:prstGeom>
          <a:effectLst>
            <a:outerShdw blurRad="88900" dist="762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Работа в группах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584" y="548680"/>
            <a:ext cx="7560840" cy="923330"/>
          </a:xfrm>
          <a:prstGeom prst="rect">
            <a:avLst/>
          </a:prstGeom>
          <a:noFill/>
          <a:ln>
            <a:solidFill>
              <a:srgbClr val="0070C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Bookman Old Style" panose="02050604050505020204" pitchFamily="18" charset="0"/>
              </a:rPr>
              <a:t>Построить взаимно перпендикулярные прямые (горизонтальную и вертикальную).</a:t>
            </a:r>
          </a:p>
          <a:p>
            <a:pPr algn="ctr"/>
            <a:endParaRPr lang="ru-RU" b="1" i="1" dirty="0">
              <a:latin typeface="Bookman Old Style" panose="0205060405050502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844824"/>
            <a:ext cx="7560840" cy="923330"/>
          </a:xfrm>
          <a:prstGeom prst="rect">
            <a:avLst/>
          </a:prstGeom>
          <a:noFill/>
          <a:ln>
            <a:solidFill>
              <a:srgbClr val="0070C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Bookman Old Style" panose="02050604050505020204" pitchFamily="18" charset="0"/>
              </a:rPr>
              <a:t>Указать положительное направление прямых (</a:t>
            </a:r>
            <a:r>
              <a:rPr lang="ru-RU" b="1" i="1" dirty="0">
                <a:latin typeface="Bookman Old Style" panose="02050604050505020204" pitchFamily="18" charset="0"/>
              </a:rPr>
              <a:t>на горизонтальной </a:t>
            </a:r>
            <a:r>
              <a:rPr lang="ru-RU" b="1" i="1" dirty="0" smtClean="0">
                <a:latin typeface="Bookman Old Style" panose="02050604050505020204" pitchFamily="18" charset="0"/>
              </a:rPr>
              <a:t>–  </a:t>
            </a:r>
            <a:r>
              <a:rPr lang="ru-RU" b="1" i="1" dirty="0">
                <a:latin typeface="Bookman Old Style" panose="02050604050505020204" pitchFamily="18" charset="0"/>
              </a:rPr>
              <a:t>«слева направо», на вертикальной – «снизу вверх</a:t>
            </a:r>
            <a:r>
              <a:rPr lang="ru-RU" b="1" i="1" dirty="0" smtClean="0">
                <a:latin typeface="Bookman Old Style" panose="02050604050505020204" pitchFamily="18" charset="0"/>
              </a:rPr>
              <a:t>»).</a:t>
            </a:r>
            <a:endParaRPr lang="ru-RU" b="1" i="1" dirty="0"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3140968"/>
            <a:ext cx="7560840" cy="923330"/>
          </a:xfrm>
          <a:prstGeom prst="rect">
            <a:avLst/>
          </a:prstGeom>
          <a:noFill/>
          <a:ln>
            <a:solidFill>
              <a:srgbClr val="0070C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Bookman Old Style" panose="02050604050505020204" pitchFamily="18" charset="0"/>
              </a:rPr>
              <a:t>Указать начало отсчёта, единичные отрезки на каждой прямой</a:t>
            </a:r>
            <a:r>
              <a:rPr lang="ru-RU" dirty="0"/>
              <a:t> </a:t>
            </a:r>
            <a:r>
              <a:rPr lang="ru-RU" b="1" i="1" dirty="0" smtClean="0">
                <a:latin typeface="Bookman Old Style" panose="02050604050505020204" pitchFamily="18" charset="0"/>
              </a:rPr>
              <a:t>(длину </a:t>
            </a:r>
            <a:r>
              <a:rPr lang="ru-RU" b="1" i="1" dirty="0">
                <a:latin typeface="Bookman Old Style" panose="02050604050505020204" pitchFamily="18" charset="0"/>
              </a:rPr>
              <a:t>одной, двух клеток и </a:t>
            </a:r>
            <a:r>
              <a:rPr lang="ru-RU" b="1" i="1" dirty="0" smtClean="0">
                <a:latin typeface="Bookman Old Style" panose="02050604050505020204" pitchFamily="18" charset="0"/>
              </a:rPr>
              <a:t>более).</a:t>
            </a:r>
          </a:p>
          <a:p>
            <a:pPr algn="ctr"/>
            <a:endParaRPr lang="ru-RU" b="1" i="1" dirty="0">
              <a:latin typeface="Bookman Old Style" panose="0205060405050502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4437112"/>
            <a:ext cx="7560840" cy="923330"/>
          </a:xfrm>
          <a:prstGeom prst="rect">
            <a:avLst/>
          </a:prstGeom>
          <a:noFill/>
          <a:ln>
            <a:solidFill>
              <a:srgbClr val="0070C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endParaRPr lang="ru-RU" b="1" i="1" dirty="0" smtClean="0">
              <a:latin typeface="Bookman Old Style" panose="02050604050505020204" pitchFamily="18" charset="0"/>
            </a:endParaRPr>
          </a:p>
          <a:p>
            <a:pPr algn="ctr"/>
            <a:r>
              <a:rPr lang="ru-RU" b="1" i="1" dirty="0" smtClean="0">
                <a:latin typeface="Bookman Old Style" panose="02050604050505020204" pitchFamily="18" charset="0"/>
              </a:rPr>
              <a:t>Обозначить точку </a:t>
            </a:r>
            <a:r>
              <a:rPr lang="ru-RU" b="1" i="1" dirty="0">
                <a:latin typeface="Bookman Old Style" panose="02050604050505020204" pitchFamily="18" charset="0"/>
              </a:rPr>
              <a:t>пересечения </a:t>
            </a:r>
            <a:r>
              <a:rPr lang="ru-RU" b="1" i="1" dirty="0" smtClean="0">
                <a:latin typeface="Bookman Old Style" panose="02050604050505020204" pitchFamily="18" charset="0"/>
              </a:rPr>
              <a:t>прямых буквой О.</a:t>
            </a:r>
          </a:p>
          <a:p>
            <a:pPr algn="ctr"/>
            <a:endParaRPr lang="ru-RU" b="1" i="1" dirty="0" smtClean="0">
              <a:latin typeface="Bookman Old Style" panose="0205060405050502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3252" y="5733256"/>
            <a:ext cx="7560840" cy="923330"/>
          </a:xfrm>
          <a:prstGeom prst="rect">
            <a:avLst/>
          </a:prstGeom>
          <a:noFill/>
          <a:ln>
            <a:solidFill>
              <a:srgbClr val="0070C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latin typeface="Bookman Old Style" panose="02050604050505020204" pitchFamily="18" charset="0"/>
              </a:rPr>
              <a:t>Дать название </a:t>
            </a:r>
            <a:r>
              <a:rPr lang="ru-RU" b="1" i="1" dirty="0" smtClean="0">
                <a:latin typeface="Bookman Old Style" panose="02050604050505020204" pitchFamily="18" charset="0"/>
              </a:rPr>
              <a:t>прямым: горизонтальную прямую (ось абсцисс) обозначить осью x, вертикальную </a:t>
            </a:r>
            <a:r>
              <a:rPr lang="ru-RU" b="1" i="1" dirty="0">
                <a:latin typeface="Bookman Old Style" panose="02050604050505020204" pitchFamily="18" charset="0"/>
              </a:rPr>
              <a:t>прямую </a:t>
            </a:r>
            <a:r>
              <a:rPr lang="ru-RU" b="1" i="1" dirty="0" smtClean="0">
                <a:latin typeface="Bookman Old Style" panose="02050604050505020204" pitchFamily="18" charset="0"/>
              </a:rPr>
              <a:t>(осью ординат) обозначить осью y.</a:t>
            </a:r>
            <a:endParaRPr lang="ru-RU" b="1" i="1" dirty="0">
              <a:latin typeface="Bookman Old Style" panose="02050604050505020204" pitchFamily="18" charset="0"/>
            </a:endParaRPr>
          </a:p>
        </p:txBody>
      </p:sp>
      <p:cxnSp>
        <p:nvCxnSpPr>
          <p:cNvPr id="9" name="Прямая со стрелкой 8"/>
          <p:cNvCxnSpPr>
            <a:stCxn id="2" idx="2"/>
            <a:endCxn id="5" idx="0"/>
          </p:cNvCxnSpPr>
          <p:nvPr/>
        </p:nvCxnSpPr>
        <p:spPr>
          <a:xfrm>
            <a:off x="4608004" y="1472010"/>
            <a:ext cx="0" cy="3728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623209" y="2768154"/>
            <a:ext cx="0" cy="3728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643672" y="4064298"/>
            <a:ext cx="0" cy="3728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666706" y="5360442"/>
            <a:ext cx="0" cy="3728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53515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547664" y="1556792"/>
            <a:ext cx="6215074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" name="Picture 2"/>
          <p:cNvPicPr>
            <a:picLocks noChangeAspect="1" noChangeArrowheads="1"/>
          </p:cNvPicPr>
          <p:nvPr/>
        </p:nvPicPr>
        <p:blipFill>
          <a:blip r:embed="rId2"/>
          <a:srcRect l="17322" r="19385"/>
          <a:stretch>
            <a:fillRect/>
          </a:stretch>
        </p:blipFill>
        <p:spPr bwMode="auto">
          <a:xfrm>
            <a:off x="2083434" y="2187006"/>
            <a:ext cx="5000660" cy="3884325"/>
          </a:xfrm>
          <a:prstGeom prst="rect">
            <a:avLst/>
          </a:prstGeom>
          <a:noFill/>
        </p:spPr>
      </p:pic>
      <p:sp>
        <p:nvSpPr>
          <p:cNvPr id="107" name="Line 4"/>
          <p:cNvSpPr>
            <a:spLocks noChangeShapeType="1"/>
          </p:cNvSpPr>
          <p:nvPr/>
        </p:nvSpPr>
        <p:spPr bwMode="auto">
          <a:xfrm flipV="1">
            <a:off x="4655202" y="2283866"/>
            <a:ext cx="0" cy="368935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0" name="Line 4"/>
          <p:cNvSpPr>
            <a:spLocks noChangeShapeType="1"/>
          </p:cNvSpPr>
          <p:nvPr/>
        </p:nvSpPr>
        <p:spPr bwMode="auto">
          <a:xfrm rot="5400000" flipV="1">
            <a:off x="4655202" y="1829816"/>
            <a:ext cx="0" cy="457203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1" name="Text Box 5"/>
          <p:cNvSpPr txBox="1">
            <a:spLocks noChangeArrowheads="1"/>
          </p:cNvSpPr>
          <p:nvPr/>
        </p:nvSpPr>
        <p:spPr bwMode="auto">
          <a:xfrm>
            <a:off x="4774371" y="4097597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1</a:t>
            </a:r>
          </a:p>
        </p:txBody>
      </p:sp>
      <p:sp>
        <p:nvSpPr>
          <p:cNvPr id="112" name="Text Box 6"/>
          <p:cNvSpPr txBox="1">
            <a:spLocks noChangeArrowheads="1"/>
          </p:cNvSpPr>
          <p:nvPr/>
        </p:nvSpPr>
        <p:spPr bwMode="auto">
          <a:xfrm>
            <a:off x="5018742" y="4097597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2</a:t>
            </a:r>
          </a:p>
        </p:txBody>
      </p:sp>
      <p:sp>
        <p:nvSpPr>
          <p:cNvPr id="113" name="Text Box 7"/>
          <p:cNvSpPr txBox="1">
            <a:spLocks noChangeArrowheads="1"/>
          </p:cNvSpPr>
          <p:nvPr/>
        </p:nvSpPr>
        <p:spPr bwMode="auto">
          <a:xfrm>
            <a:off x="5233056" y="4088844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3</a:t>
            </a:r>
          </a:p>
        </p:txBody>
      </p:sp>
      <p:sp>
        <p:nvSpPr>
          <p:cNvPr id="114" name="Text Box 8"/>
          <p:cNvSpPr txBox="1">
            <a:spLocks noChangeArrowheads="1"/>
          </p:cNvSpPr>
          <p:nvPr/>
        </p:nvSpPr>
        <p:spPr bwMode="auto">
          <a:xfrm>
            <a:off x="5490200" y="4088844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4</a:t>
            </a:r>
          </a:p>
        </p:txBody>
      </p:sp>
      <p:sp>
        <p:nvSpPr>
          <p:cNvPr id="115" name="Text Box 9"/>
          <p:cNvSpPr txBox="1">
            <a:spLocks noChangeArrowheads="1"/>
          </p:cNvSpPr>
          <p:nvPr/>
        </p:nvSpPr>
        <p:spPr bwMode="auto">
          <a:xfrm>
            <a:off x="5744575" y="4097597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5</a:t>
            </a:r>
          </a:p>
        </p:txBody>
      </p:sp>
      <p:sp>
        <p:nvSpPr>
          <p:cNvPr id="116" name="Text Box 10"/>
          <p:cNvSpPr txBox="1">
            <a:spLocks noChangeArrowheads="1"/>
          </p:cNvSpPr>
          <p:nvPr/>
        </p:nvSpPr>
        <p:spPr bwMode="auto">
          <a:xfrm>
            <a:off x="5962061" y="4097597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6</a:t>
            </a:r>
          </a:p>
        </p:txBody>
      </p:sp>
      <p:sp>
        <p:nvSpPr>
          <p:cNvPr id="117" name="Text Box 11"/>
          <p:cNvSpPr txBox="1">
            <a:spLocks noChangeArrowheads="1"/>
          </p:cNvSpPr>
          <p:nvPr/>
        </p:nvSpPr>
        <p:spPr bwMode="auto">
          <a:xfrm>
            <a:off x="6233188" y="4097597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>
                <a:latin typeface="Times New Roman" pitchFamily="18" charset="0"/>
              </a:rPr>
              <a:t>7</a:t>
            </a:r>
          </a:p>
        </p:txBody>
      </p:sp>
      <p:sp>
        <p:nvSpPr>
          <p:cNvPr id="118" name="Text Box 12"/>
          <p:cNvSpPr txBox="1">
            <a:spLocks noChangeArrowheads="1"/>
          </p:cNvSpPr>
          <p:nvPr/>
        </p:nvSpPr>
        <p:spPr bwMode="auto">
          <a:xfrm>
            <a:off x="6468472" y="4097597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>
                <a:latin typeface="Times New Roman" pitchFamily="18" charset="0"/>
              </a:rPr>
              <a:t>8</a:t>
            </a:r>
          </a:p>
        </p:txBody>
      </p:sp>
      <p:sp>
        <p:nvSpPr>
          <p:cNvPr id="119" name="Text Box 36"/>
          <p:cNvSpPr txBox="1">
            <a:spLocks noChangeArrowheads="1"/>
          </p:cNvSpPr>
          <p:nvPr/>
        </p:nvSpPr>
        <p:spPr bwMode="auto">
          <a:xfrm>
            <a:off x="6726904" y="4115832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i="1" dirty="0">
                <a:latin typeface="Times New Roman" pitchFamily="18" charset="0"/>
              </a:rPr>
              <a:t>x</a:t>
            </a:r>
            <a:endParaRPr lang="ru-RU" sz="1200" b="1" i="1" dirty="0">
              <a:latin typeface="Times New Roman" pitchFamily="18" charset="0"/>
            </a:endParaRPr>
          </a:p>
        </p:txBody>
      </p:sp>
      <p:sp>
        <p:nvSpPr>
          <p:cNvPr id="121" name="Text Box 5"/>
          <p:cNvSpPr txBox="1">
            <a:spLocks noChangeArrowheads="1"/>
          </p:cNvSpPr>
          <p:nvPr/>
        </p:nvSpPr>
        <p:spPr bwMode="auto">
          <a:xfrm>
            <a:off x="4235140" y="4099636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-1</a:t>
            </a:r>
          </a:p>
        </p:txBody>
      </p:sp>
      <p:sp>
        <p:nvSpPr>
          <p:cNvPr id="122" name="Text Box 6"/>
          <p:cNvSpPr txBox="1">
            <a:spLocks noChangeArrowheads="1"/>
          </p:cNvSpPr>
          <p:nvPr/>
        </p:nvSpPr>
        <p:spPr bwMode="auto">
          <a:xfrm>
            <a:off x="3985106" y="4090883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-2</a:t>
            </a:r>
          </a:p>
        </p:txBody>
      </p:sp>
      <p:sp>
        <p:nvSpPr>
          <p:cNvPr id="123" name="Text Box 7"/>
          <p:cNvSpPr txBox="1">
            <a:spLocks noChangeArrowheads="1"/>
          </p:cNvSpPr>
          <p:nvPr/>
        </p:nvSpPr>
        <p:spPr bwMode="auto">
          <a:xfrm>
            <a:off x="3770792" y="4099636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-3</a:t>
            </a:r>
          </a:p>
        </p:txBody>
      </p:sp>
      <p:sp>
        <p:nvSpPr>
          <p:cNvPr id="124" name="Text Box 8"/>
          <p:cNvSpPr txBox="1">
            <a:spLocks noChangeArrowheads="1"/>
          </p:cNvSpPr>
          <p:nvPr/>
        </p:nvSpPr>
        <p:spPr bwMode="auto">
          <a:xfrm>
            <a:off x="3512194" y="4099636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-4</a:t>
            </a:r>
          </a:p>
        </p:txBody>
      </p:sp>
      <p:sp>
        <p:nvSpPr>
          <p:cNvPr id="125" name="Text Box 9"/>
          <p:cNvSpPr txBox="1">
            <a:spLocks noChangeArrowheads="1"/>
          </p:cNvSpPr>
          <p:nvPr/>
        </p:nvSpPr>
        <p:spPr bwMode="auto">
          <a:xfrm>
            <a:off x="3270726" y="4090883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-5</a:t>
            </a:r>
          </a:p>
        </p:txBody>
      </p:sp>
      <p:sp>
        <p:nvSpPr>
          <p:cNvPr id="126" name="Text Box 10"/>
          <p:cNvSpPr txBox="1">
            <a:spLocks noChangeArrowheads="1"/>
          </p:cNvSpPr>
          <p:nvPr/>
        </p:nvSpPr>
        <p:spPr bwMode="auto">
          <a:xfrm>
            <a:off x="3012128" y="4090883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-6</a:t>
            </a:r>
          </a:p>
        </p:txBody>
      </p:sp>
      <p:sp>
        <p:nvSpPr>
          <p:cNvPr id="127" name="Text Box 11"/>
          <p:cNvSpPr txBox="1">
            <a:spLocks noChangeArrowheads="1"/>
          </p:cNvSpPr>
          <p:nvPr/>
        </p:nvSpPr>
        <p:spPr bwMode="auto">
          <a:xfrm>
            <a:off x="2769287" y="4102007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-7</a:t>
            </a:r>
          </a:p>
        </p:txBody>
      </p:sp>
      <p:sp>
        <p:nvSpPr>
          <p:cNvPr id="128" name="Text Box 12"/>
          <p:cNvSpPr txBox="1">
            <a:spLocks noChangeArrowheads="1"/>
          </p:cNvSpPr>
          <p:nvPr/>
        </p:nvSpPr>
        <p:spPr bwMode="auto">
          <a:xfrm>
            <a:off x="2556346" y="4099636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-8</a:t>
            </a:r>
          </a:p>
        </p:txBody>
      </p:sp>
      <p:sp>
        <p:nvSpPr>
          <p:cNvPr id="129" name="Text Box 36"/>
          <p:cNvSpPr txBox="1">
            <a:spLocks noChangeArrowheads="1"/>
          </p:cNvSpPr>
          <p:nvPr/>
        </p:nvSpPr>
        <p:spPr bwMode="auto">
          <a:xfrm>
            <a:off x="4615920" y="2187006"/>
            <a:ext cx="2535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i="1" dirty="0" smtClean="0">
                <a:latin typeface="Times New Roman" pitchFamily="18" charset="0"/>
              </a:rPr>
              <a:t>y</a:t>
            </a:r>
            <a:endParaRPr lang="ru-RU" sz="1200" b="1" i="1" dirty="0">
              <a:latin typeface="Times New Roman" pitchFamily="18" charset="0"/>
            </a:endParaRPr>
          </a:p>
        </p:txBody>
      </p:sp>
      <p:sp>
        <p:nvSpPr>
          <p:cNvPr id="130" name="Text Box 5"/>
          <p:cNvSpPr txBox="1">
            <a:spLocks noChangeArrowheads="1"/>
          </p:cNvSpPr>
          <p:nvPr/>
        </p:nvSpPr>
        <p:spPr bwMode="auto">
          <a:xfrm>
            <a:off x="4655202" y="3758642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1</a:t>
            </a:r>
          </a:p>
        </p:txBody>
      </p:sp>
      <p:sp>
        <p:nvSpPr>
          <p:cNvPr id="131" name="Text Box 6"/>
          <p:cNvSpPr txBox="1">
            <a:spLocks noChangeArrowheads="1"/>
          </p:cNvSpPr>
          <p:nvPr/>
        </p:nvSpPr>
        <p:spPr bwMode="auto">
          <a:xfrm>
            <a:off x="4655202" y="3481643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2</a:t>
            </a:r>
          </a:p>
        </p:txBody>
      </p:sp>
      <p:sp>
        <p:nvSpPr>
          <p:cNvPr id="132" name="Text Box 7"/>
          <p:cNvSpPr txBox="1">
            <a:spLocks noChangeArrowheads="1"/>
          </p:cNvSpPr>
          <p:nvPr/>
        </p:nvSpPr>
        <p:spPr bwMode="auto">
          <a:xfrm>
            <a:off x="4655202" y="3258576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3</a:t>
            </a:r>
          </a:p>
        </p:txBody>
      </p:sp>
      <p:sp>
        <p:nvSpPr>
          <p:cNvPr id="133" name="Text Box 8"/>
          <p:cNvSpPr txBox="1">
            <a:spLocks noChangeArrowheads="1"/>
          </p:cNvSpPr>
          <p:nvPr/>
        </p:nvSpPr>
        <p:spPr bwMode="auto">
          <a:xfrm>
            <a:off x="4655201" y="2991081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4</a:t>
            </a:r>
          </a:p>
        </p:txBody>
      </p:sp>
      <p:sp>
        <p:nvSpPr>
          <p:cNvPr id="134" name="Text Box 9"/>
          <p:cNvSpPr txBox="1">
            <a:spLocks noChangeArrowheads="1"/>
          </p:cNvSpPr>
          <p:nvPr/>
        </p:nvSpPr>
        <p:spPr bwMode="auto">
          <a:xfrm>
            <a:off x="4655202" y="2767263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5</a:t>
            </a:r>
          </a:p>
        </p:txBody>
      </p:sp>
      <p:sp>
        <p:nvSpPr>
          <p:cNvPr id="135" name="Text Box 10"/>
          <p:cNvSpPr txBox="1">
            <a:spLocks noChangeArrowheads="1"/>
          </p:cNvSpPr>
          <p:nvPr/>
        </p:nvSpPr>
        <p:spPr bwMode="auto">
          <a:xfrm>
            <a:off x="4655202" y="2481511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6</a:t>
            </a:r>
          </a:p>
        </p:txBody>
      </p:sp>
      <p:sp>
        <p:nvSpPr>
          <p:cNvPr id="136" name="Text Box 5"/>
          <p:cNvSpPr txBox="1">
            <a:spLocks noChangeArrowheads="1"/>
          </p:cNvSpPr>
          <p:nvPr/>
        </p:nvSpPr>
        <p:spPr bwMode="auto">
          <a:xfrm>
            <a:off x="4413734" y="4196023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-1</a:t>
            </a:r>
          </a:p>
        </p:txBody>
      </p:sp>
      <p:sp>
        <p:nvSpPr>
          <p:cNvPr id="137" name="Text Box 6"/>
          <p:cNvSpPr txBox="1">
            <a:spLocks noChangeArrowheads="1"/>
          </p:cNvSpPr>
          <p:nvPr/>
        </p:nvSpPr>
        <p:spPr bwMode="auto">
          <a:xfrm>
            <a:off x="4413734" y="4473022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-2</a:t>
            </a:r>
          </a:p>
        </p:txBody>
      </p:sp>
      <p:sp>
        <p:nvSpPr>
          <p:cNvPr id="138" name="Text Box 7"/>
          <p:cNvSpPr txBox="1">
            <a:spLocks noChangeArrowheads="1"/>
          </p:cNvSpPr>
          <p:nvPr/>
        </p:nvSpPr>
        <p:spPr bwMode="auto">
          <a:xfrm>
            <a:off x="4413734" y="4758774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-3</a:t>
            </a:r>
          </a:p>
        </p:txBody>
      </p:sp>
      <p:sp>
        <p:nvSpPr>
          <p:cNvPr id="139" name="Text Box 8"/>
          <p:cNvSpPr txBox="1">
            <a:spLocks noChangeArrowheads="1"/>
          </p:cNvSpPr>
          <p:nvPr/>
        </p:nvSpPr>
        <p:spPr bwMode="auto">
          <a:xfrm>
            <a:off x="4413734" y="4973088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-4</a:t>
            </a:r>
          </a:p>
        </p:txBody>
      </p:sp>
      <p:sp>
        <p:nvSpPr>
          <p:cNvPr id="140" name="Text Box 9"/>
          <p:cNvSpPr txBox="1">
            <a:spLocks noChangeArrowheads="1"/>
          </p:cNvSpPr>
          <p:nvPr/>
        </p:nvSpPr>
        <p:spPr bwMode="auto">
          <a:xfrm>
            <a:off x="4413734" y="5187402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-5</a:t>
            </a:r>
          </a:p>
        </p:txBody>
      </p:sp>
      <p:sp>
        <p:nvSpPr>
          <p:cNvPr id="141" name="Text Box 10"/>
          <p:cNvSpPr txBox="1">
            <a:spLocks noChangeArrowheads="1"/>
          </p:cNvSpPr>
          <p:nvPr/>
        </p:nvSpPr>
        <p:spPr bwMode="auto">
          <a:xfrm>
            <a:off x="4413734" y="5410469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-6</a:t>
            </a:r>
          </a:p>
        </p:txBody>
      </p:sp>
      <p:sp>
        <p:nvSpPr>
          <p:cNvPr id="142" name="Text Box 11"/>
          <p:cNvSpPr txBox="1">
            <a:spLocks noChangeArrowheads="1"/>
          </p:cNvSpPr>
          <p:nvPr/>
        </p:nvSpPr>
        <p:spPr bwMode="auto">
          <a:xfrm>
            <a:off x="4413734" y="5687468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-7</a:t>
            </a:r>
          </a:p>
        </p:txBody>
      </p:sp>
      <p:sp>
        <p:nvSpPr>
          <p:cNvPr id="143" name="Text Box 5"/>
          <p:cNvSpPr txBox="1">
            <a:spLocks noChangeArrowheads="1"/>
          </p:cNvSpPr>
          <p:nvPr/>
        </p:nvSpPr>
        <p:spPr bwMode="auto">
          <a:xfrm>
            <a:off x="4614366" y="4053147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0</a:t>
            </a:r>
          </a:p>
        </p:txBody>
      </p:sp>
      <p:sp>
        <p:nvSpPr>
          <p:cNvPr id="144" name="AutoShape 40"/>
          <p:cNvSpPr>
            <a:spLocks noChangeArrowheads="1"/>
          </p:cNvSpPr>
          <p:nvPr/>
        </p:nvSpPr>
        <p:spPr bwMode="auto">
          <a:xfrm>
            <a:off x="6745182" y="2883827"/>
            <a:ext cx="2113675" cy="421540"/>
          </a:xfrm>
          <a:prstGeom prst="wedgeRoundRectCallout">
            <a:avLst>
              <a:gd name="adj1" fmla="val -57787"/>
              <a:gd name="adj2" fmla="val 235125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b="1" i="1" dirty="0">
                <a:latin typeface="Times New Roman" pitchFamily="18" charset="0"/>
              </a:rPr>
              <a:t>Ось абсцисс</a:t>
            </a:r>
          </a:p>
        </p:txBody>
      </p:sp>
      <p:sp>
        <p:nvSpPr>
          <p:cNvPr id="145" name="AutoShape 41"/>
          <p:cNvSpPr>
            <a:spLocks noChangeArrowheads="1"/>
          </p:cNvSpPr>
          <p:nvPr/>
        </p:nvSpPr>
        <p:spPr bwMode="auto">
          <a:xfrm>
            <a:off x="1403648" y="1612205"/>
            <a:ext cx="2455423" cy="426392"/>
          </a:xfrm>
          <a:prstGeom prst="wedgeRoundRectCallout">
            <a:avLst>
              <a:gd name="adj1" fmla="val 93426"/>
              <a:gd name="adj2" fmla="val 161296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b="1" i="1" dirty="0">
                <a:latin typeface="Times New Roman" pitchFamily="18" charset="0"/>
              </a:rPr>
              <a:t>Ось ординат</a:t>
            </a:r>
          </a:p>
        </p:txBody>
      </p:sp>
      <p:sp>
        <p:nvSpPr>
          <p:cNvPr id="147" name="Text Box 43"/>
          <p:cNvSpPr txBox="1">
            <a:spLocks noChangeArrowheads="1"/>
          </p:cNvSpPr>
          <p:nvPr/>
        </p:nvSpPr>
        <p:spPr bwMode="auto">
          <a:xfrm>
            <a:off x="5441021" y="2258443"/>
            <a:ext cx="161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I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четверть</a:t>
            </a:r>
          </a:p>
        </p:txBody>
      </p:sp>
      <p:sp>
        <p:nvSpPr>
          <p:cNvPr id="148" name="Text Box 44"/>
          <p:cNvSpPr txBox="1">
            <a:spLocks noChangeArrowheads="1"/>
          </p:cNvSpPr>
          <p:nvPr/>
        </p:nvSpPr>
        <p:spPr bwMode="auto">
          <a:xfrm>
            <a:off x="2144559" y="2252911"/>
            <a:ext cx="1735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II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четверть</a:t>
            </a:r>
          </a:p>
        </p:txBody>
      </p:sp>
      <p:sp>
        <p:nvSpPr>
          <p:cNvPr id="149" name="Text Box 45"/>
          <p:cNvSpPr txBox="1">
            <a:spLocks noChangeArrowheads="1"/>
          </p:cNvSpPr>
          <p:nvPr/>
        </p:nvSpPr>
        <p:spPr bwMode="auto">
          <a:xfrm>
            <a:off x="2144559" y="5683243"/>
            <a:ext cx="185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III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четверть</a:t>
            </a:r>
          </a:p>
        </p:txBody>
      </p:sp>
      <p:sp>
        <p:nvSpPr>
          <p:cNvPr id="150" name="Text Box 46"/>
          <p:cNvSpPr txBox="1">
            <a:spLocks noChangeArrowheads="1"/>
          </p:cNvSpPr>
          <p:nvPr/>
        </p:nvSpPr>
        <p:spPr bwMode="auto">
          <a:xfrm>
            <a:off x="5151777" y="5683243"/>
            <a:ext cx="1836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IV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четверть</a:t>
            </a:r>
          </a:p>
        </p:txBody>
      </p:sp>
      <p:sp>
        <p:nvSpPr>
          <p:cNvPr id="48" name="Text Box 5"/>
          <p:cNvSpPr txBox="1">
            <a:spLocks noChangeArrowheads="1"/>
          </p:cNvSpPr>
          <p:nvPr/>
        </p:nvSpPr>
        <p:spPr bwMode="auto">
          <a:xfrm>
            <a:off x="4404518" y="3878928"/>
            <a:ext cx="3048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</a:rPr>
              <a:t>О</a:t>
            </a:r>
            <a:endParaRPr lang="ru-RU" sz="1200" b="1" dirty="0">
              <a:latin typeface="Times New Roman" pitchFamily="18" charset="0"/>
            </a:endParaRPr>
          </a:p>
        </p:txBody>
      </p:sp>
      <p:sp>
        <p:nvSpPr>
          <p:cNvPr id="49" name="Заголовок 2"/>
          <p:cNvSpPr txBox="1">
            <a:spLocks/>
          </p:cNvSpPr>
          <p:nvPr/>
        </p:nvSpPr>
        <p:spPr>
          <a:xfrm>
            <a:off x="539552" y="461549"/>
            <a:ext cx="8604448" cy="8955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Эталон 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«Прямоугольная система координат»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5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0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0" grpId="0" animBg="1"/>
      <p:bldP spid="144" grpId="0" animBg="1"/>
      <p:bldP spid="145" grpId="0" animBg="1"/>
      <p:bldP spid="147" grpId="0"/>
      <p:bldP spid="148" grpId="0"/>
      <p:bldP spid="149" grpId="0"/>
      <p:bldP spid="1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585107" y="593699"/>
            <a:ext cx="6215074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" name="Picture 2"/>
          <p:cNvPicPr>
            <a:picLocks noChangeAspect="1" noChangeArrowheads="1"/>
          </p:cNvPicPr>
          <p:nvPr/>
        </p:nvPicPr>
        <p:blipFill>
          <a:blip r:embed="rId2"/>
          <a:srcRect l="17322" r="19385"/>
          <a:stretch>
            <a:fillRect/>
          </a:stretch>
        </p:blipFill>
        <p:spPr bwMode="auto">
          <a:xfrm>
            <a:off x="2120878" y="1405901"/>
            <a:ext cx="5000660" cy="3884325"/>
          </a:xfrm>
          <a:prstGeom prst="rect">
            <a:avLst/>
          </a:prstGeom>
          <a:noFill/>
        </p:spPr>
      </p:pic>
      <p:sp>
        <p:nvSpPr>
          <p:cNvPr id="107" name="Line 4"/>
          <p:cNvSpPr>
            <a:spLocks noChangeShapeType="1"/>
          </p:cNvSpPr>
          <p:nvPr/>
        </p:nvSpPr>
        <p:spPr bwMode="auto">
          <a:xfrm flipV="1">
            <a:off x="4692646" y="1502761"/>
            <a:ext cx="0" cy="368935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0" name="Line 4"/>
          <p:cNvSpPr>
            <a:spLocks noChangeShapeType="1"/>
          </p:cNvSpPr>
          <p:nvPr/>
        </p:nvSpPr>
        <p:spPr bwMode="auto">
          <a:xfrm rot="5400000" flipV="1">
            <a:off x="4692646" y="1048711"/>
            <a:ext cx="0" cy="457203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1" name="Text Box 5"/>
          <p:cNvSpPr txBox="1">
            <a:spLocks noChangeArrowheads="1"/>
          </p:cNvSpPr>
          <p:nvPr/>
        </p:nvSpPr>
        <p:spPr bwMode="auto">
          <a:xfrm>
            <a:off x="4811815" y="3316492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1</a:t>
            </a:r>
          </a:p>
        </p:txBody>
      </p:sp>
      <p:sp>
        <p:nvSpPr>
          <p:cNvPr id="112" name="Text Box 6"/>
          <p:cNvSpPr txBox="1">
            <a:spLocks noChangeArrowheads="1"/>
          </p:cNvSpPr>
          <p:nvPr/>
        </p:nvSpPr>
        <p:spPr bwMode="auto">
          <a:xfrm>
            <a:off x="5056186" y="3316492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2</a:t>
            </a:r>
          </a:p>
        </p:txBody>
      </p:sp>
      <p:sp>
        <p:nvSpPr>
          <p:cNvPr id="113" name="Text Box 7"/>
          <p:cNvSpPr txBox="1">
            <a:spLocks noChangeArrowheads="1"/>
          </p:cNvSpPr>
          <p:nvPr/>
        </p:nvSpPr>
        <p:spPr bwMode="auto">
          <a:xfrm>
            <a:off x="5270500" y="3307739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3</a:t>
            </a:r>
          </a:p>
        </p:txBody>
      </p:sp>
      <p:sp>
        <p:nvSpPr>
          <p:cNvPr id="114" name="Text Box 8"/>
          <p:cNvSpPr txBox="1">
            <a:spLocks noChangeArrowheads="1"/>
          </p:cNvSpPr>
          <p:nvPr/>
        </p:nvSpPr>
        <p:spPr bwMode="auto">
          <a:xfrm>
            <a:off x="5527644" y="3307739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4</a:t>
            </a:r>
          </a:p>
        </p:txBody>
      </p:sp>
      <p:sp>
        <p:nvSpPr>
          <p:cNvPr id="115" name="Text Box 9"/>
          <p:cNvSpPr txBox="1">
            <a:spLocks noChangeArrowheads="1"/>
          </p:cNvSpPr>
          <p:nvPr/>
        </p:nvSpPr>
        <p:spPr bwMode="auto">
          <a:xfrm>
            <a:off x="5782019" y="3316492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5</a:t>
            </a:r>
          </a:p>
        </p:txBody>
      </p:sp>
      <p:sp>
        <p:nvSpPr>
          <p:cNvPr id="116" name="Text Box 10"/>
          <p:cNvSpPr txBox="1">
            <a:spLocks noChangeArrowheads="1"/>
          </p:cNvSpPr>
          <p:nvPr/>
        </p:nvSpPr>
        <p:spPr bwMode="auto">
          <a:xfrm>
            <a:off x="5999505" y="3316492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6</a:t>
            </a:r>
          </a:p>
        </p:txBody>
      </p:sp>
      <p:sp>
        <p:nvSpPr>
          <p:cNvPr id="117" name="Text Box 11"/>
          <p:cNvSpPr txBox="1">
            <a:spLocks noChangeArrowheads="1"/>
          </p:cNvSpPr>
          <p:nvPr/>
        </p:nvSpPr>
        <p:spPr bwMode="auto">
          <a:xfrm>
            <a:off x="6270632" y="3316492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>
                <a:latin typeface="Times New Roman" pitchFamily="18" charset="0"/>
              </a:rPr>
              <a:t>7</a:t>
            </a:r>
          </a:p>
        </p:txBody>
      </p:sp>
      <p:sp>
        <p:nvSpPr>
          <p:cNvPr id="118" name="Text Box 12"/>
          <p:cNvSpPr txBox="1">
            <a:spLocks noChangeArrowheads="1"/>
          </p:cNvSpPr>
          <p:nvPr/>
        </p:nvSpPr>
        <p:spPr bwMode="auto">
          <a:xfrm>
            <a:off x="6505916" y="3316492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>
                <a:latin typeface="Times New Roman" pitchFamily="18" charset="0"/>
              </a:rPr>
              <a:t>8</a:t>
            </a:r>
          </a:p>
        </p:txBody>
      </p:sp>
      <p:sp>
        <p:nvSpPr>
          <p:cNvPr id="119" name="Text Box 36"/>
          <p:cNvSpPr txBox="1">
            <a:spLocks noChangeArrowheads="1"/>
          </p:cNvSpPr>
          <p:nvPr/>
        </p:nvSpPr>
        <p:spPr bwMode="auto">
          <a:xfrm>
            <a:off x="6764348" y="3334727"/>
            <a:ext cx="2872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i="1" dirty="0">
                <a:latin typeface="Times New Roman" pitchFamily="18" charset="0"/>
              </a:rPr>
              <a:t>Х</a:t>
            </a:r>
          </a:p>
        </p:txBody>
      </p:sp>
      <p:sp>
        <p:nvSpPr>
          <p:cNvPr id="121" name="Text Box 5"/>
          <p:cNvSpPr txBox="1">
            <a:spLocks noChangeArrowheads="1"/>
          </p:cNvSpPr>
          <p:nvPr/>
        </p:nvSpPr>
        <p:spPr bwMode="auto">
          <a:xfrm>
            <a:off x="4272584" y="3318531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-1</a:t>
            </a:r>
          </a:p>
        </p:txBody>
      </p:sp>
      <p:sp>
        <p:nvSpPr>
          <p:cNvPr id="122" name="Text Box 6"/>
          <p:cNvSpPr txBox="1">
            <a:spLocks noChangeArrowheads="1"/>
          </p:cNvSpPr>
          <p:nvPr/>
        </p:nvSpPr>
        <p:spPr bwMode="auto">
          <a:xfrm>
            <a:off x="4022550" y="3309778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-2</a:t>
            </a:r>
          </a:p>
        </p:txBody>
      </p:sp>
      <p:sp>
        <p:nvSpPr>
          <p:cNvPr id="123" name="Text Box 7"/>
          <p:cNvSpPr txBox="1">
            <a:spLocks noChangeArrowheads="1"/>
          </p:cNvSpPr>
          <p:nvPr/>
        </p:nvSpPr>
        <p:spPr bwMode="auto">
          <a:xfrm>
            <a:off x="3808236" y="3318531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-3</a:t>
            </a:r>
          </a:p>
        </p:txBody>
      </p:sp>
      <p:sp>
        <p:nvSpPr>
          <p:cNvPr id="124" name="Text Box 8"/>
          <p:cNvSpPr txBox="1">
            <a:spLocks noChangeArrowheads="1"/>
          </p:cNvSpPr>
          <p:nvPr/>
        </p:nvSpPr>
        <p:spPr bwMode="auto">
          <a:xfrm>
            <a:off x="3549638" y="3318531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-4</a:t>
            </a:r>
          </a:p>
        </p:txBody>
      </p:sp>
      <p:sp>
        <p:nvSpPr>
          <p:cNvPr id="125" name="Text Box 9"/>
          <p:cNvSpPr txBox="1">
            <a:spLocks noChangeArrowheads="1"/>
          </p:cNvSpPr>
          <p:nvPr/>
        </p:nvSpPr>
        <p:spPr bwMode="auto">
          <a:xfrm>
            <a:off x="3308170" y="3309778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-5</a:t>
            </a:r>
          </a:p>
        </p:txBody>
      </p:sp>
      <p:sp>
        <p:nvSpPr>
          <p:cNvPr id="126" name="Text Box 10"/>
          <p:cNvSpPr txBox="1">
            <a:spLocks noChangeArrowheads="1"/>
          </p:cNvSpPr>
          <p:nvPr/>
        </p:nvSpPr>
        <p:spPr bwMode="auto">
          <a:xfrm>
            <a:off x="3049572" y="3309778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-6</a:t>
            </a:r>
          </a:p>
        </p:txBody>
      </p:sp>
      <p:sp>
        <p:nvSpPr>
          <p:cNvPr id="127" name="Text Box 11"/>
          <p:cNvSpPr txBox="1">
            <a:spLocks noChangeArrowheads="1"/>
          </p:cNvSpPr>
          <p:nvPr/>
        </p:nvSpPr>
        <p:spPr bwMode="auto">
          <a:xfrm>
            <a:off x="2808104" y="3309778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-7</a:t>
            </a:r>
          </a:p>
        </p:txBody>
      </p:sp>
      <p:sp>
        <p:nvSpPr>
          <p:cNvPr id="128" name="Text Box 12"/>
          <p:cNvSpPr txBox="1">
            <a:spLocks noChangeArrowheads="1"/>
          </p:cNvSpPr>
          <p:nvPr/>
        </p:nvSpPr>
        <p:spPr bwMode="auto">
          <a:xfrm>
            <a:off x="2593790" y="3318531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-8</a:t>
            </a:r>
          </a:p>
        </p:txBody>
      </p:sp>
      <p:sp>
        <p:nvSpPr>
          <p:cNvPr id="129" name="Text Box 36"/>
          <p:cNvSpPr txBox="1">
            <a:spLocks noChangeArrowheads="1"/>
          </p:cNvSpPr>
          <p:nvPr/>
        </p:nvSpPr>
        <p:spPr bwMode="auto">
          <a:xfrm>
            <a:off x="4653364" y="1405901"/>
            <a:ext cx="2920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i="1" dirty="0">
                <a:latin typeface="Times New Roman" pitchFamily="18" charset="0"/>
              </a:rPr>
              <a:t>У</a:t>
            </a:r>
          </a:p>
        </p:txBody>
      </p:sp>
      <p:sp>
        <p:nvSpPr>
          <p:cNvPr id="130" name="Text Box 5"/>
          <p:cNvSpPr txBox="1">
            <a:spLocks noChangeArrowheads="1"/>
          </p:cNvSpPr>
          <p:nvPr/>
        </p:nvSpPr>
        <p:spPr bwMode="auto">
          <a:xfrm>
            <a:off x="4692646" y="2977537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1</a:t>
            </a:r>
          </a:p>
        </p:txBody>
      </p:sp>
      <p:sp>
        <p:nvSpPr>
          <p:cNvPr id="131" name="Text Box 6"/>
          <p:cNvSpPr txBox="1">
            <a:spLocks noChangeArrowheads="1"/>
          </p:cNvSpPr>
          <p:nvPr/>
        </p:nvSpPr>
        <p:spPr bwMode="auto">
          <a:xfrm>
            <a:off x="4692646" y="2700538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2</a:t>
            </a:r>
          </a:p>
        </p:txBody>
      </p:sp>
      <p:sp>
        <p:nvSpPr>
          <p:cNvPr id="132" name="Text Box 7"/>
          <p:cNvSpPr txBox="1">
            <a:spLocks noChangeArrowheads="1"/>
          </p:cNvSpPr>
          <p:nvPr/>
        </p:nvSpPr>
        <p:spPr bwMode="auto">
          <a:xfrm>
            <a:off x="4692646" y="2477471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3</a:t>
            </a:r>
          </a:p>
        </p:txBody>
      </p:sp>
      <p:sp>
        <p:nvSpPr>
          <p:cNvPr id="133" name="Text Box 8"/>
          <p:cNvSpPr txBox="1">
            <a:spLocks noChangeArrowheads="1"/>
          </p:cNvSpPr>
          <p:nvPr/>
        </p:nvSpPr>
        <p:spPr bwMode="auto">
          <a:xfrm>
            <a:off x="4698996" y="2200472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4</a:t>
            </a:r>
          </a:p>
        </p:txBody>
      </p:sp>
      <p:sp>
        <p:nvSpPr>
          <p:cNvPr id="134" name="Text Box 9"/>
          <p:cNvSpPr txBox="1">
            <a:spLocks noChangeArrowheads="1"/>
          </p:cNvSpPr>
          <p:nvPr/>
        </p:nvSpPr>
        <p:spPr bwMode="auto">
          <a:xfrm>
            <a:off x="4692646" y="1986158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5</a:t>
            </a:r>
          </a:p>
        </p:txBody>
      </p:sp>
      <p:sp>
        <p:nvSpPr>
          <p:cNvPr id="135" name="Text Box 10"/>
          <p:cNvSpPr txBox="1">
            <a:spLocks noChangeArrowheads="1"/>
          </p:cNvSpPr>
          <p:nvPr/>
        </p:nvSpPr>
        <p:spPr bwMode="auto">
          <a:xfrm>
            <a:off x="4692646" y="1700406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6</a:t>
            </a:r>
          </a:p>
        </p:txBody>
      </p:sp>
      <p:sp>
        <p:nvSpPr>
          <p:cNvPr id="136" name="Text Box 5"/>
          <p:cNvSpPr txBox="1">
            <a:spLocks noChangeArrowheads="1"/>
          </p:cNvSpPr>
          <p:nvPr/>
        </p:nvSpPr>
        <p:spPr bwMode="auto">
          <a:xfrm>
            <a:off x="4406894" y="3406165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-1</a:t>
            </a:r>
          </a:p>
        </p:txBody>
      </p:sp>
      <p:sp>
        <p:nvSpPr>
          <p:cNvPr id="137" name="Text Box 6"/>
          <p:cNvSpPr txBox="1">
            <a:spLocks noChangeArrowheads="1"/>
          </p:cNvSpPr>
          <p:nvPr/>
        </p:nvSpPr>
        <p:spPr bwMode="auto">
          <a:xfrm>
            <a:off x="4406894" y="3691917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-2</a:t>
            </a:r>
          </a:p>
        </p:txBody>
      </p:sp>
      <p:sp>
        <p:nvSpPr>
          <p:cNvPr id="138" name="Text Box 7"/>
          <p:cNvSpPr txBox="1">
            <a:spLocks noChangeArrowheads="1"/>
          </p:cNvSpPr>
          <p:nvPr/>
        </p:nvSpPr>
        <p:spPr bwMode="auto">
          <a:xfrm>
            <a:off x="4406894" y="3977669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-3</a:t>
            </a:r>
          </a:p>
        </p:txBody>
      </p:sp>
      <p:sp>
        <p:nvSpPr>
          <p:cNvPr id="139" name="Text Box 8"/>
          <p:cNvSpPr txBox="1">
            <a:spLocks noChangeArrowheads="1"/>
          </p:cNvSpPr>
          <p:nvPr/>
        </p:nvSpPr>
        <p:spPr bwMode="auto">
          <a:xfrm>
            <a:off x="4406894" y="4191983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-4</a:t>
            </a:r>
          </a:p>
        </p:txBody>
      </p:sp>
      <p:sp>
        <p:nvSpPr>
          <p:cNvPr id="140" name="Text Box 9"/>
          <p:cNvSpPr txBox="1">
            <a:spLocks noChangeArrowheads="1"/>
          </p:cNvSpPr>
          <p:nvPr/>
        </p:nvSpPr>
        <p:spPr bwMode="auto">
          <a:xfrm>
            <a:off x="4406894" y="4406297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-5</a:t>
            </a:r>
          </a:p>
        </p:txBody>
      </p:sp>
      <p:sp>
        <p:nvSpPr>
          <p:cNvPr id="141" name="Text Box 10"/>
          <p:cNvSpPr txBox="1">
            <a:spLocks noChangeArrowheads="1"/>
          </p:cNvSpPr>
          <p:nvPr/>
        </p:nvSpPr>
        <p:spPr bwMode="auto">
          <a:xfrm>
            <a:off x="4406894" y="4629364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-6</a:t>
            </a:r>
          </a:p>
        </p:txBody>
      </p:sp>
      <p:sp>
        <p:nvSpPr>
          <p:cNvPr id="142" name="Text Box 11"/>
          <p:cNvSpPr txBox="1">
            <a:spLocks noChangeArrowheads="1"/>
          </p:cNvSpPr>
          <p:nvPr/>
        </p:nvSpPr>
        <p:spPr bwMode="auto">
          <a:xfrm>
            <a:off x="4406894" y="4906363"/>
            <a:ext cx="3129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-7</a:t>
            </a:r>
          </a:p>
        </p:txBody>
      </p:sp>
      <p:sp>
        <p:nvSpPr>
          <p:cNvPr id="143" name="Text Box 5"/>
          <p:cNvSpPr txBox="1">
            <a:spLocks noChangeArrowheads="1"/>
          </p:cNvSpPr>
          <p:nvPr/>
        </p:nvSpPr>
        <p:spPr bwMode="auto">
          <a:xfrm>
            <a:off x="4502474" y="3120413"/>
            <a:ext cx="261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b="1" dirty="0">
                <a:latin typeface="Times New Roman" pitchFamily="18" charset="0"/>
              </a:rPr>
              <a:t>0</a:t>
            </a:r>
          </a:p>
        </p:txBody>
      </p:sp>
      <p:sp>
        <p:nvSpPr>
          <p:cNvPr id="47" name="AutoShape 41"/>
          <p:cNvSpPr>
            <a:spLocks noChangeArrowheads="1"/>
          </p:cNvSpPr>
          <p:nvPr/>
        </p:nvSpPr>
        <p:spPr bwMode="auto">
          <a:xfrm flipV="1">
            <a:off x="5331251" y="1804655"/>
            <a:ext cx="142875" cy="142875"/>
          </a:xfrm>
          <a:prstGeom prst="flowChartConnector">
            <a:avLst/>
          </a:pr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sz="1600"/>
          </a:p>
        </p:txBody>
      </p:sp>
      <p:sp>
        <p:nvSpPr>
          <p:cNvPr id="48" name="Text Box 47"/>
          <p:cNvSpPr txBox="1">
            <a:spLocks noChangeArrowheads="1"/>
          </p:cNvSpPr>
          <p:nvPr/>
        </p:nvSpPr>
        <p:spPr bwMode="auto">
          <a:xfrm>
            <a:off x="5247065" y="1495974"/>
            <a:ext cx="332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b="1">
                <a:latin typeface="Times New Roman" pitchFamily="18" charset="0"/>
              </a:rPr>
              <a:t>А</a:t>
            </a:r>
          </a:p>
        </p:txBody>
      </p:sp>
      <p:sp>
        <p:nvSpPr>
          <p:cNvPr id="49" name="Line 54"/>
          <p:cNvSpPr>
            <a:spLocks noChangeShapeType="1"/>
          </p:cNvSpPr>
          <p:nvPr/>
        </p:nvSpPr>
        <p:spPr bwMode="auto">
          <a:xfrm>
            <a:off x="5406823" y="1959956"/>
            <a:ext cx="0" cy="137477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" name="Line 55"/>
          <p:cNvSpPr>
            <a:spLocks noChangeShapeType="1"/>
          </p:cNvSpPr>
          <p:nvPr/>
        </p:nvSpPr>
        <p:spPr bwMode="auto">
          <a:xfrm flipH="1" flipV="1">
            <a:off x="4692645" y="1882577"/>
            <a:ext cx="684000" cy="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" name="Text Box 56"/>
          <p:cNvSpPr txBox="1">
            <a:spLocks noChangeArrowheads="1"/>
          </p:cNvSpPr>
          <p:nvPr/>
        </p:nvSpPr>
        <p:spPr bwMode="auto">
          <a:xfrm>
            <a:off x="5407027" y="1495974"/>
            <a:ext cx="58541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itchFamily="18" charset="0"/>
              </a:rPr>
              <a:t>(3</a:t>
            </a:r>
            <a:r>
              <a:rPr lang="ru-RU" sz="1600" dirty="0">
                <a:latin typeface="Times New Roman" pitchFamily="18" charset="0"/>
              </a:rPr>
              <a:t>;6)</a:t>
            </a:r>
          </a:p>
        </p:txBody>
      </p:sp>
      <p:sp>
        <p:nvSpPr>
          <p:cNvPr id="61" name="AutoShape 40"/>
          <p:cNvSpPr>
            <a:spLocks noChangeArrowheads="1"/>
          </p:cNvSpPr>
          <p:nvPr/>
        </p:nvSpPr>
        <p:spPr bwMode="auto">
          <a:xfrm flipV="1">
            <a:off x="3622663" y="2034569"/>
            <a:ext cx="142875" cy="142875"/>
          </a:xfrm>
          <a:prstGeom prst="flowChartConnector">
            <a:avLst/>
          </a:pr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" name="Text Box 48"/>
          <p:cNvSpPr txBox="1">
            <a:spLocks noChangeArrowheads="1"/>
          </p:cNvSpPr>
          <p:nvPr/>
        </p:nvSpPr>
        <p:spPr bwMode="auto">
          <a:xfrm>
            <a:off x="3478200" y="1763090"/>
            <a:ext cx="3209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itchFamily="18" charset="0"/>
              </a:rPr>
              <a:t>В</a:t>
            </a:r>
          </a:p>
        </p:txBody>
      </p:sp>
      <p:sp>
        <p:nvSpPr>
          <p:cNvPr id="63" name="Line 57"/>
          <p:cNvSpPr>
            <a:spLocks noChangeShapeType="1"/>
          </p:cNvSpPr>
          <p:nvPr/>
        </p:nvSpPr>
        <p:spPr bwMode="auto">
          <a:xfrm flipH="1">
            <a:off x="3708843" y="2182887"/>
            <a:ext cx="0" cy="1157283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" name="Line 60"/>
          <p:cNvSpPr>
            <a:spLocks noChangeShapeType="1"/>
          </p:cNvSpPr>
          <p:nvPr/>
        </p:nvSpPr>
        <p:spPr bwMode="auto">
          <a:xfrm flipH="1" flipV="1">
            <a:off x="3767124" y="2122332"/>
            <a:ext cx="900000" cy="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" name="Text Box 63"/>
          <p:cNvSpPr txBox="1">
            <a:spLocks noChangeArrowheads="1"/>
          </p:cNvSpPr>
          <p:nvPr/>
        </p:nvSpPr>
        <p:spPr bwMode="auto">
          <a:xfrm>
            <a:off x="2978134" y="1763090"/>
            <a:ext cx="6543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itchFamily="18" charset="0"/>
              </a:rPr>
              <a:t>(</a:t>
            </a:r>
            <a:r>
              <a:rPr lang="ru-RU" sz="1600" dirty="0">
                <a:latin typeface="Times New Roman" pitchFamily="18" charset="0"/>
              </a:rPr>
              <a:t>-4;5)</a:t>
            </a:r>
          </a:p>
        </p:txBody>
      </p:sp>
      <p:sp>
        <p:nvSpPr>
          <p:cNvPr id="66" name="AutoShape 46"/>
          <p:cNvSpPr>
            <a:spLocks noChangeArrowheads="1"/>
          </p:cNvSpPr>
          <p:nvPr/>
        </p:nvSpPr>
        <p:spPr bwMode="auto">
          <a:xfrm flipV="1">
            <a:off x="6051555" y="3268048"/>
            <a:ext cx="142875" cy="142875"/>
          </a:xfrm>
          <a:prstGeom prst="flowChartConnector">
            <a:avLst/>
          </a:pr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7" name="Text Box 52"/>
          <p:cNvSpPr txBox="1">
            <a:spLocks noChangeArrowheads="1"/>
          </p:cNvSpPr>
          <p:nvPr/>
        </p:nvSpPr>
        <p:spPr bwMode="auto">
          <a:xfrm>
            <a:off x="6104321" y="2996172"/>
            <a:ext cx="3097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latin typeface="Times New Roman" pitchFamily="18" charset="0"/>
              </a:rPr>
              <a:t>F</a:t>
            </a:r>
            <a:endParaRPr lang="ru-RU" sz="1600" b="1">
              <a:latin typeface="Times New Roman" pitchFamily="18" charset="0"/>
            </a:endParaRPr>
          </a:p>
        </p:txBody>
      </p:sp>
      <p:sp>
        <p:nvSpPr>
          <p:cNvPr id="68" name="Text Box 67"/>
          <p:cNvSpPr txBox="1">
            <a:spLocks noChangeArrowheads="1"/>
          </p:cNvSpPr>
          <p:nvPr/>
        </p:nvSpPr>
        <p:spPr bwMode="auto">
          <a:xfrm>
            <a:off x="6250370" y="2977536"/>
            <a:ext cx="58541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itchFamily="18" charset="0"/>
              </a:rPr>
              <a:t>(</a:t>
            </a:r>
            <a:r>
              <a:rPr lang="ru-RU" sz="1600" dirty="0">
                <a:latin typeface="Times New Roman" pitchFamily="18" charset="0"/>
              </a:rPr>
              <a:t>6;0)</a:t>
            </a:r>
          </a:p>
        </p:txBody>
      </p:sp>
      <p:sp>
        <p:nvSpPr>
          <p:cNvPr id="69" name="AutoShape 42"/>
          <p:cNvSpPr>
            <a:spLocks noChangeArrowheads="1"/>
          </p:cNvSpPr>
          <p:nvPr/>
        </p:nvSpPr>
        <p:spPr bwMode="auto">
          <a:xfrm flipV="1">
            <a:off x="2668592" y="4244375"/>
            <a:ext cx="142875" cy="142875"/>
          </a:xfrm>
          <a:prstGeom prst="flowChartConnector">
            <a:avLst/>
          </a:pr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0" name="Text Box 49"/>
          <p:cNvSpPr txBox="1">
            <a:spLocks noChangeArrowheads="1"/>
          </p:cNvSpPr>
          <p:nvPr/>
        </p:nvSpPr>
        <p:spPr bwMode="auto">
          <a:xfrm>
            <a:off x="2451104" y="4315812"/>
            <a:ext cx="332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itchFamily="18" charset="0"/>
              </a:rPr>
              <a:t>С</a:t>
            </a:r>
          </a:p>
        </p:txBody>
      </p:sp>
      <p:sp>
        <p:nvSpPr>
          <p:cNvPr id="71" name="Line 58"/>
          <p:cNvSpPr>
            <a:spLocks noChangeShapeType="1"/>
          </p:cNvSpPr>
          <p:nvPr/>
        </p:nvSpPr>
        <p:spPr bwMode="auto">
          <a:xfrm flipH="1">
            <a:off x="2740028" y="3334726"/>
            <a:ext cx="0" cy="909648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" name="Line 61"/>
          <p:cNvSpPr>
            <a:spLocks noChangeShapeType="1"/>
          </p:cNvSpPr>
          <p:nvPr/>
        </p:nvSpPr>
        <p:spPr bwMode="auto">
          <a:xfrm flipH="1">
            <a:off x="2797612" y="4307149"/>
            <a:ext cx="1872000" cy="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3" name="Text Box 64"/>
          <p:cNvSpPr txBox="1">
            <a:spLocks noChangeArrowheads="1"/>
          </p:cNvSpPr>
          <p:nvPr/>
        </p:nvSpPr>
        <p:spPr bwMode="auto">
          <a:xfrm>
            <a:off x="2612050" y="4334858"/>
            <a:ext cx="7232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itchFamily="18" charset="0"/>
              </a:rPr>
              <a:t>(</a:t>
            </a:r>
            <a:r>
              <a:rPr lang="ru-RU" sz="1600" dirty="0">
                <a:latin typeface="Times New Roman" pitchFamily="18" charset="0"/>
              </a:rPr>
              <a:t>-8;-4)</a:t>
            </a:r>
          </a:p>
        </p:txBody>
      </p:sp>
      <p:sp>
        <p:nvSpPr>
          <p:cNvPr id="82" name="AutoShape 45"/>
          <p:cNvSpPr>
            <a:spLocks noChangeArrowheads="1"/>
          </p:cNvSpPr>
          <p:nvPr/>
        </p:nvSpPr>
        <p:spPr bwMode="auto">
          <a:xfrm flipV="1">
            <a:off x="4621219" y="4479321"/>
            <a:ext cx="142875" cy="142875"/>
          </a:xfrm>
          <a:prstGeom prst="flowChartConnector">
            <a:avLst/>
          </a:pr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3" name="Text Box 53"/>
          <p:cNvSpPr txBox="1">
            <a:spLocks noChangeArrowheads="1"/>
          </p:cNvSpPr>
          <p:nvPr/>
        </p:nvSpPr>
        <p:spPr bwMode="auto">
          <a:xfrm>
            <a:off x="4692646" y="4353494"/>
            <a:ext cx="3449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latin typeface="Times New Roman" pitchFamily="18" charset="0"/>
              </a:rPr>
              <a:t>H</a:t>
            </a:r>
            <a:endParaRPr lang="ru-RU" sz="1600" b="1">
              <a:latin typeface="Times New Roman" pitchFamily="18" charset="0"/>
            </a:endParaRPr>
          </a:p>
        </p:txBody>
      </p:sp>
      <p:sp>
        <p:nvSpPr>
          <p:cNvPr id="84" name="Text Box 68"/>
          <p:cNvSpPr txBox="1">
            <a:spLocks noChangeArrowheads="1"/>
          </p:cNvSpPr>
          <p:nvPr/>
        </p:nvSpPr>
        <p:spPr bwMode="auto">
          <a:xfrm>
            <a:off x="4835522" y="4334858"/>
            <a:ext cx="6543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itchFamily="18" charset="0"/>
              </a:rPr>
              <a:t>(</a:t>
            </a:r>
            <a:r>
              <a:rPr lang="ru-RU" sz="1600" dirty="0">
                <a:latin typeface="Times New Roman" pitchFamily="18" charset="0"/>
              </a:rPr>
              <a:t>0;-5)</a:t>
            </a:r>
          </a:p>
        </p:txBody>
      </p:sp>
      <p:sp>
        <p:nvSpPr>
          <p:cNvPr id="85" name="Text Box 50"/>
          <p:cNvSpPr txBox="1">
            <a:spLocks noChangeArrowheads="1"/>
          </p:cNvSpPr>
          <p:nvPr/>
        </p:nvSpPr>
        <p:spPr bwMode="auto">
          <a:xfrm>
            <a:off x="6434123" y="3815745"/>
            <a:ext cx="332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itchFamily="18" charset="0"/>
              </a:rPr>
              <a:t>D</a:t>
            </a:r>
            <a:endParaRPr lang="ru-RU" sz="1600" b="1" dirty="0">
              <a:latin typeface="Times New Roman" pitchFamily="18" charset="0"/>
            </a:endParaRPr>
          </a:p>
        </p:txBody>
      </p:sp>
      <p:sp>
        <p:nvSpPr>
          <p:cNvPr id="86" name="Line 59"/>
          <p:cNvSpPr>
            <a:spLocks noChangeShapeType="1"/>
          </p:cNvSpPr>
          <p:nvPr/>
        </p:nvSpPr>
        <p:spPr bwMode="auto">
          <a:xfrm flipH="1">
            <a:off x="6621471" y="3334726"/>
            <a:ext cx="0" cy="500066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7" name="Line 62"/>
          <p:cNvSpPr>
            <a:spLocks noChangeShapeType="1"/>
          </p:cNvSpPr>
          <p:nvPr/>
        </p:nvSpPr>
        <p:spPr bwMode="auto">
          <a:xfrm flipH="1">
            <a:off x="4692644" y="3815744"/>
            <a:ext cx="1872000" cy="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8" name="Text Box 65"/>
          <p:cNvSpPr txBox="1">
            <a:spLocks noChangeArrowheads="1"/>
          </p:cNvSpPr>
          <p:nvPr/>
        </p:nvSpPr>
        <p:spPr bwMode="auto">
          <a:xfrm>
            <a:off x="6610068" y="3781990"/>
            <a:ext cx="6543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itchFamily="18" charset="0"/>
              </a:rPr>
              <a:t>(</a:t>
            </a:r>
            <a:r>
              <a:rPr lang="ru-RU" sz="1600" dirty="0">
                <a:latin typeface="Times New Roman" pitchFamily="18" charset="0"/>
              </a:rPr>
              <a:t>8;-2)</a:t>
            </a:r>
          </a:p>
        </p:txBody>
      </p:sp>
      <p:sp>
        <p:nvSpPr>
          <p:cNvPr id="89" name="AutoShape 43"/>
          <p:cNvSpPr>
            <a:spLocks noChangeArrowheads="1"/>
          </p:cNvSpPr>
          <p:nvPr/>
        </p:nvSpPr>
        <p:spPr bwMode="auto">
          <a:xfrm flipV="1">
            <a:off x="6550035" y="3763356"/>
            <a:ext cx="142875" cy="142875"/>
          </a:xfrm>
          <a:prstGeom prst="flowChartConnector">
            <a:avLst/>
          </a:pr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4" name="Заголовок 2"/>
          <p:cNvSpPr txBox="1">
            <a:spLocks/>
          </p:cNvSpPr>
          <p:nvPr/>
        </p:nvSpPr>
        <p:spPr>
          <a:xfrm>
            <a:off x="497174" y="507068"/>
            <a:ext cx="8604448" cy="8955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Положение точки на координатной плоскости (координаты точки)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4990" y="5781604"/>
            <a:ext cx="8349497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400" b="1" i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  <a:cs typeface="Times New Roman" pitchFamily="18" charset="0"/>
              </a:rPr>
              <a:t>Каждая точка </a:t>
            </a:r>
            <a:r>
              <a:rPr lang="ru-RU" sz="24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  <a:cs typeface="Times New Roman" pitchFamily="18" charset="0"/>
              </a:rPr>
              <a:t>имеет </a:t>
            </a:r>
            <a:r>
              <a:rPr lang="ru-RU" sz="2400" b="1" i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  <a:cs typeface="Times New Roman" pitchFamily="18" charset="0"/>
              </a:rPr>
              <a:t>две </a:t>
            </a:r>
            <a:r>
              <a:rPr lang="ru-RU" sz="24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  <a:cs typeface="Times New Roman" pitchFamily="18" charset="0"/>
              </a:rPr>
              <a:t>координаты: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24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  <a:cs typeface="Times New Roman" pitchFamily="18" charset="0"/>
              </a:rPr>
              <a:t>A(x</a:t>
            </a:r>
            <a:r>
              <a:rPr lang="ru-RU" sz="24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  <a:cs typeface="Times New Roman" pitchFamily="18" charset="0"/>
              </a:rPr>
              <a:t>;</a:t>
            </a:r>
            <a:r>
              <a:rPr lang="en-US" sz="24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  <a:cs typeface="Times New Roman" pitchFamily="18" charset="0"/>
              </a:rPr>
              <a:t>y)</a:t>
            </a:r>
            <a:endParaRPr lang="ru-RU" sz="2400" b="1" i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anose="02050604050505020204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24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  <a:cs typeface="Times New Roman" pitchFamily="18" charset="0"/>
              </a:rPr>
              <a:t>x</a:t>
            </a:r>
            <a:r>
              <a:rPr lang="ru-RU" sz="24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  <a:cs typeface="Times New Roman" pitchFamily="18" charset="0"/>
              </a:rPr>
              <a:t> – абсцисса, </a:t>
            </a:r>
            <a:r>
              <a:rPr lang="en-US" sz="24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  <a:cs typeface="Times New Roman" pitchFamily="18" charset="0"/>
              </a:rPr>
              <a:t>y</a:t>
            </a:r>
            <a:r>
              <a:rPr lang="ru-RU" sz="24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  <a:cs typeface="Times New Roman" pitchFamily="18" charset="0"/>
              </a:rPr>
              <a:t> - ордината</a:t>
            </a:r>
            <a:endParaRPr lang="ru-RU" sz="2400" b="1" i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anose="020506040505050202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34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0" grpId="0" animBg="1"/>
      <p:bldP spid="47" grpId="0" animBg="1"/>
      <p:bldP spid="48" grpId="0"/>
      <p:bldP spid="49" grpId="0" animBg="1"/>
      <p:bldP spid="50" grpId="0" animBg="1"/>
      <p:bldP spid="51" grpId="0"/>
      <p:bldP spid="61" grpId="0" animBg="1"/>
      <p:bldP spid="62" grpId="0"/>
      <p:bldP spid="63" grpId="0" animBg="1"/>
      <p:bldP spid="64" grpId="0" animBg="1"/>
      <p:bldP spid="65" grpId="0"/>
      <p:bldP spid="66" grpId="0" animBg="1"/>
      <p:bldP spid="67" grpId="0"/>
      <p:bldP spid="68" grpId="0"/>
      <p:bldP spid="69" grpId="0" animBg="1"/>
      <p:bldP spid="70" grpId="0"/>
      <p:bldP spid="71" grpId="0" animBg="1"/>
      <p:bldP spid="72" grpId="0" animBg="1"/>
      <p:bldP spid="73" grpId="0"/>
      <p:bldP spid="82" grpId="0" animBg="1"/>
      <p:bldP spid="83" grpId="0"/>
      <p:bldP spid="84" grpId="0"/>
      <p:bldP spid="85" grpId="0"/>
      <p:bldP spid="86" grpId="0" animBg="1"/>
      <p:bldP spid="87" grpId="0" animBg="1"/>
      <p:bldP spid="88" grpId="0"/>
      <p:bldP spid="89" grpId="0" animBg="1"/>
    </p:bld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6695" y="260648"/>
            <a:ext cx="9144000" cy="512672"/>
          </a:xfrm>
        </p:spPr>
        <p:txBody>
          <a:bodyPr>
            <a:normAutofit/>
          </a:bodyPr>
          <a:lstStyle/>
          <a:p>
            <a:pPr algn="ctr"/>
            <a:r>
              <a:rPr dirty="0" lang="ru-RU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charset="0" panose="02050604050505020204" pitchFamily="18" typeface="Bookman Old Style"/>
              </a:rPr>
              <a:t>Решение задач по эталону:</a:t>
            </a:r>
            <a:endParaRPr dirty="0" lang="ru-RU">
              <a:ln>
                <a:solidFill>
                  <a:schemeClr val="bg1"/>
                </a:solidFill>
              </a:ln>
              <a:solidFill>
                <a:schemeClr val="accent1">
                  <a:lumMod val="75000"/>
                </a:schemeClr>
              </a:solidFill>
              <a:effectLst/>
              <a:latin charset="0" panose="02050604050505020204" pitchFamily="18" typeface="Bookman Old Style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r"/>
            <a:r>
              <a:rPr dirty="0" lang="ru-RU" sz="1600"/>
              <a:t>Практикум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b="75" l="82" r="22" t="92"/>
          <a:stretch/>
        </p:blipFill>
        <p:spPr>
          <a:xfrm>
            <a:off x="1043608" y="780736"/>
            <a:ext cx="6984776" cy="5910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4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p14:dur="2000" spd="slow"/>
    </mc:Choice>
    <mc:Fallback xmlns="">
      <p:transition advClick="0" spd="slow"/>
    </mc:Fallback>
  </mc:AlternateContent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69709"/>
            <a:ext cx="9144000" cy="614040"/>
          </a:xfrm>
        </p:spPr>
        <p:txBody>
          <a:bodyPr>
            <a:normAutofit/>
          </a:bodyPr>
          <a:lstStyle/>
          <a:p>
            <a:pPr algn="ctr"/>
            <a:r>
              <a:rPr dirty="0" lang="ru-RU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charset="0" panose="02050604050505020204" pitchFamily="18" typeface="Bookman Old Style"/>
              </a:rPr>
              <a:t>Решение задач по эталону:</a:t>
            </a:r>
            <a:endParaRPr dirty="0" lang="ru-RU">
              <a:ln>
                <a:solidFill>
                  <a:schemeClr val="bg1"/>
                </a:solidFill>
              </a:ln>
              <a:solidFill>
                <a:schemeClr val="accent1">
                  <a:lumMod val="75000"/>
                </a:schemeClr>
              </a:solidFill>
              <a:effectLst/>
              <a:latin charset="0" panose="02050604050505020204" pitchFamily="18" typeface="Bookman Old Style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r"/>
            <a:r>
              <a:rPr dirty="0" lang="ru-RU" sz="1600"/>
              <a:t>Практикум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b="79" l="49" r="74" t="196"/>
          <a:stretch/>
        </p:blipFill>
        <p:spPr>
          <a:xfrm>
            <a:off x="1043608" y="1507748"/>
            <a:ext cx="7616846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37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p14:dur="2000" spd="slow"/>
    </mc:Choice>
    <mc:Fallback xmlns="">
      <p:transition advClick="0" spd="slow"/>
    </mc:Fallback>
  </mc:AlternateContent>
  <p:timing>
    <p:tnLst>
      <p:par>
        <p:cTn dur="indefinite" id="1" nodeType="tmRoot" restart="never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692696"/>
          </a:xfrm>
        </p:spPr>
        <p:txBody>
          <a:bodyPr>
            <a:normAutofit/>
          </a:bodyPr>
          <a:lstStyle/>
          <a:p>
            <a:pPr algn="ctr"/>
            <a:r>
              <a:rPr b="1" dirty="0" lang="ru-RU" smtClean="0" sz="2800">
                <a:solidFill>
                  <a:schemeClr val="accent1">
                    <a:lumMod val="75000"/>
                  </a:schemeClr>
                </a:solidFill>
                <a:latin charset="0" pitchFamily="18" typeface="Bookman Old Style"/>
              </a:rPr>
              <a:t>Творческая работа</a:t>
            </a:r>
            <a:endParaRPr b="1" dirty="0" lang="ru-RU" sz="2800">
              <a:solidFill>
                <a:schemeClr val="accent1">
                  <a:lumMod val="75000"/>
                </a:schemeClr>
              </a:solidFill>
              <a:latin charset="0" pitchFamily="18" typeface="Bookman Old Style"/>
            </a:endParaRPr>
          </a:p>
        </p:txBody>
      </p:sp>
      <p:pic>
        <p:nvPicPr>
          <p:cNvPr descr="персей22.jpg" id="5" name="Рисунок 4"/>
          <p:cNvPicPr/>
          <p:nvPr/>
        </p:nvPicPr>
        <p:blipFill>
          <a:blip cstate="print" r:embed="rId2"/>
          <a:stretch>
            <a:fillRect/>
          </a:stretch>
        </p:blipFill>
        <p:spPr>
          <a:xfrm>
            <a:off x="1331640" y="1234971"/>
            <a:ext cx="3024336" cy="2475656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</p:spPr>
      </p:pic>
      <p:pic>
        <p:nvPicPr>
          <p:cNvPr descr="325.jpg" id="6" name="Рисунок 5"/>
          <p:cNvPicPr/>
          <p:nvPr/>
        </p:nvPicPr>
        <p:blipFill>
          <a:blip cstate="print" r:embed="rId3"/>
          <a:srcRect b="43" r="81" t="87"/>
          <a:stretch>
            <a:fillRect/>
          </a:stretch>
        </p:blipFill>
        <p:spPr>
          <a:xfrm>
            <a:off x="5096773" y="1228567"/>
            <a:ext cx="2880320" cy="2488465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</p:spPr>
      </p:pic>
      <p:pic>
        <p:nvPicPr>
          <p:cNvPr id="7" name="Рисунок 6"/>
          <p:cNvPicPr/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656" y="3861048"/>
            <a:ext cx="3065727" cy="2782363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</p:spPr>
      </p:pic>
      <p:pic>
        <p:nvPicPr>
          <p:cNvPr descr="Ursa_Major_constellation_map_ru_lite.png" id="8" name="Рисунок 7"/>
          <p:cNvPicPr/>
          <p:nvPr/>
        </p:nvPicPr>
        <p:blipFill>
          <a:blip cstate="print" r:embed="rId5"/>
          <a:srcRect b="62" r="148"/>
          <a:stretch>
            <a:fillRect/>
          </a:stretch>
        </p:blipFill>
        <p:spPr>
          <a:xfrm>
            <a:off x="1259632" y="3789040"/>
            <a:ext cx="3096344" cy="2854371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69269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Творческая работа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026" name="Рисунок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30927"/>
            <a:ext cx="3024336" cy="285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Рисунок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52736"/>
            <a:ext cx="3752241" cy="2723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Рисунок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486" y="3867254"/>
            <a:ext cx="3873641" cy="2776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Рисунок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49" y="3975692"/>
            <a:ext cx="4220400" cy="263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75121" y="3591881"/>
            <a:ext cx="2268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Созвездие «Персей»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15516" y="3583347"/>
            <a:ext cx="1914948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</a:pPr>
            <a:r>
              <a:rPr lang="x-none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С</a:t>
            </a:r>
            <a:r>
              <a:rPr lang="x-none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озвездие «Лев»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34553" y="6458745"/>
            <a:ext cx="3377720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Созвездие «</a:t>
            </a:r>
            <a:r>
              <a:rPr lang="x-none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Малая медведица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13628" y="6458745"/>
            <a:ext cx="3624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Созвездие «Большая медведица»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69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Безымянный2.bmp" id="12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" t="249"/>
          <a:stretch/>
        </p:blipFill>
        <p:spPr bwMode="auto">
          <a:xfrm>
            <a:off x="2123728" y="4563525"/>
            <a:ext cx="3772354" cy="1786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dirty="0"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512672"/>
          </a:xfrm>
        </p:spPr>
        <p:txBody>
          <a:bodyPr>
            <a:normAutofit/>
          </a:bodyPr>
          <a:lstStyle/>
          <a:p>
            <a:pPr algn="ctr"/>
            <a:r>
              <a:rPr dirty="0" i="1" lang="ru-RU" sz="2400">
                <a:solidFill>
                  <a:schemeClr val="accent1">
                    <a:lumMod val="75000"/>
                  </a:schemeClr>
                </a:solidFill>
                <a:effectLst/>
                <a:latin charset="0" panose="02050604050505020204" pitchFamily="18" typeface="Bookman Old Style"/>
              </a:rPr>
              <a:t>Координаты в реальной </a:t>
            </a:r>
            <a:r>
              <a:rPr dirty="0" i="1" lang="ru-RU" smtClean="0" sz="2400">
                <a:solidFill>
                  <a:schemeClr val="accent1">
                    <a:lumMod val="75000"/>
                  </a:schemeClr>
                </a:solidFill>
                <a:effectLst/>
                <a:latin charset="0" panose="02050604050505020204" pitchFamily="18" typeface="Bookman Old Style"/>
              </a:rPr>
              <a:t>жизни</a:t>
            </a:r>
            <a:endParaRPr dirty="0" lang="ru-RU">
              <a:ln>
                <a:solidFill>
                  <a:schemeClr val="bg1"/>
                </a:solidFill>
              </a:ln>
              <a:solidFill>
                <a:schemeClr val="accent1">
                  <a:lumMod val="75000"/>
                </a:schemeClr>
              </a:solidFill>
              <a:effectLst/>
              <a:latin charset="0" panose="02050604050505020204" pitchFamily="18" typeface="Bookman Old Style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r"/>
            <a:r>
              <a:rPr dirty="0" lang="ru-RU" sz="1600"/>
              <a:t>Подведение итогов, рефлексия,  домашнее задание.</a:t>
            </a:r>
            <a:endParaRPr dirty="0" lang="ru-RU" sz="16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27584" y="483596"/>
            <a:ext cx="8064896" cy="347787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indent="-342900" lvl="0" marL="342900">
              <a:buClr>
                <a:schemeClr val="accent1">
                  <a:lumMod val="75000"/>
                </a:schemeClr>
              </a:buClr>
              <a:buFont charset="2" panose="05000000000000000000" pitchFamily="2" typeface="Wingdings"/>
              <a:buChar char="Ø"/>
            </a:pPr>
            <a:r>
              <a:rPr b="1" dirty="0" i="1" lang="ru-RU" smtClean="0" sz="2000">
                <a:latin charset="0" panose="02050604050505020204" pitchFamily="18" typeface="Bookman Old Style"/>
              </a:rPr>
              <a:t>почтовые </a:t>
            </a:r>
            <a:r>
              <a:rPr b="1" dirty="0" i="1" lang="ru-RU" sz="2000">
                <a:latin charset="0" panose="02050604050505020204" pitchFamily="18" typeface="Bookman Old Style"/>
              </a:rPr>
              <a:t>адреса;</a:t>
            </a:r>
          </a:p>
          <a:p>
            <a:pPr indent="-342900" lvl="0" marL="342900">
              <a:buClr>
                <a:schemeClr val="accent1">
                  <a:lumMod val="75000"/>
                </a:schemeClr>
              </a:buClr>
              <a:buFont charset="2" panose="05000000000000000000" pitchFamily="2" typeface="Wingdings"/>
              <a:buChar char="Ø"/>
            </a:pPr>
            <a:r>
              <a:rPr b="1" dirty="0" i="1" lang="ru-RU" sz="2000">
                <a:latin charset="0" panose="02050604050505020204" pitchFamily="18" typeface="Bookman Old Style"/>
              </a:rPr>
              <a:t>номера телефонов;</a:t>
            </a:r>
          </a:p>
          <a:p>
            <a:pPr indent="-342900" lvl="0" marL="342900">
              <a:buClr>
                <a:schemeClr val="accent1">
                  <a:lumMod val="75000"/>
                </a:schemeClr>
              </a:buClr>
              <a:buFont charset="2" panose="05000000000000000000" pitchFamily="2" typeface="Wingdings"/>
              <a:buChar char="Ø"/>
            </a:pPr>
            <a:r>
              <a:rPr b="1" dirty="0" i="1" lang="ru-RU" sz="2000">
                <a:latin charset="0" panose="02050604050505020204" pitchFamily="18" typeface="Bookman Old Style"/>
              </a:rPr>
              <a:t>зрительный зал кинотеатра (номер ряда и номер места);</a:t>
            </a:r>
          </a:p>
          <a:p>
            <a:pPr indent="-342900" lvl="0" marL="342900">
              <a:buClr>
                <a:schemeClr val="accent1">
                  <a:lumMod val="75000"/>
                </a:schemeClr>
              </a:buClr>
              <a:buFont charset="2" panose="05000000000000000000" pitchFamily="2" typeface="Wingdings"/>
              <a:buChar char="Ø"/>
            </a:pPr>
            <a:r>
              <a:rPr b="1" dirty="0" i="1" lang="ru-RU" sz="2000">
                <a:latin charset="0" panose="02050604050505020204" pitchFamily="18" typeface="Bookman Old Style"/>
              </a:rPr>
              <a:t>посадочное место в поезде (номер вагона и номер места);</a:t>
            </a:r>
          </a:p>
          <a:p>
            <a:pPr indent="-342900" lvl="0" marL="342900">
              <a:buClr>
                <a:schemeClr val="accent1">
                  <a:lumMod val="75000"/>
                </a:schemeClr>
              </a:buClr>
              <a:buFont charset="2" panose="05000000000000000000" pitchFamily="2" typeface="Wingdings"/>
              <a:buChar char="Ø"/>
            </a:pPr>
            <a:r>
              <a:rPr b="1" dirty="0" i="1" lang="ru-RU" sz="2000">
                <a:latin charset="0" panose="02050604050505020204" pitchFamily="18" typeface="Bookman Old Style"/>
              </a:rPr>
              <a:t>географические координаты (долгота и широта);</a:t>
            </a:r>
          </a:p>
          <a:p>
            <a:pPr indent="-342900" lvl="0" marL="342900">
              <a:buClr>
                <a:schemeClr val="accent1">
                  <a:lumMod val="75000"/>
                </a:schemeClr>
              </a:buClr>
              <a:buFont charset="2" panose="05000000000000000000" pitchFamily="2" typeface="Wingdings"/>
              <a:buChar char="Ø"/>
            </a:pPr>
            <a:r>
              <a:rPr b="1" dirty="0" i="1" lang="ru-RU" sz="2000">
                <a:latin charset="0" panose="02050604050505020204" pitchFamily="18" typeface="Bookman Old Style"/>
              </a:rPr>
              <a:t>игра «Морской бой» (буква и цифра);</a:t>
            </a:r>
          </a:p>
          <a:p>
            <a:pPr indent="-342900" lvl="0" marL="342900">
              <a:buClr>
                <a:schemeClr val="accent1">
                  <a:lumMod val="75000"/>
                </a:schemeClr>
              </a:buClr>
              <a:buFont charset="2" panose="05000000000000000000" pitchFamily="2" typeface="Wingdings"/>
              <a:buChar char="Ø"/>
            </a:pPr>
            <a:r>
              <a:rPr b="1" dirty="0" i="1" lang="ru-RU" sz="2000">
                <a:latin charset="0" panose="02050604050505020204" pitchFamily="18" typeface="Bookman Old Style"/>
              </a:rPr>
              <a:t>шахматная доска (цифра и латинская буква);</a:t>
            </a:r>
          </a:p>
          <a:p>
            <a:pPr indent="-342900" lvl="0" marL="342900">
              <a:buClr>
                <a:schemeClr val="accent1">
                  <a:lumMod val="75000"/>
                </a:schemeClr>
              </a:buClr>
              <a:buFont charset="2" panose="05000000000000000000" pitchFamily="2" typeface="Wingdings"/>
              <a:buChar char="Ø"/>
            </a:pPr>
            <a:r>
              <a:rPr b="1" dirty="0" i="1" lang="ru-RU" sz="2000">
                <a:latin charset="0" panose="02050604050505020204" pitchFamily="18" typeface="Bookman Old Style"/>
              </a:rPr>
              <a:t>военные, морские, геологические карты;</a:t>
            </a:r>
          </a:p>
          <a:p>
            <a:pPr indent="-342900" marL="342900">
              <a:buClr>
                <a:schemeClr val="accent1">
                  <a:lumMod val="75000"/>
                </a:schemeClr>
              </a:buClr>
              <a:buFont charset="2" panose="05000000000000000000" pitchFamily="2" typeface="Wingdings"/>
              <a:buChar char="Ø"/>
            </a:pPr>
            <a:r>
              <a:rPr b="1" dirty="0" i="1" lang="ru-RU" sz="2000">
                <a:latin charset="0" panose="02050604050505020204" pitchFamily="18" typeface="Bookman Old Style"/>
              </a:rPr>
              <a:t>туристические схемы городов и т.д.</a:t>
            </a:r>
            <a:endParaRPr b="1" dirty="0" i="1" lang="ru-RU" sz="2000">
              <a:effectLst/>
              <a:latin charset="0" pitchFamily="18" typeface="Bookman Old Style"/>
            </a:endParaRPr>
          </a:p>
        </p:txBody>
      </p:sp>
      <p:pic>
        <p:nvPicPr>
          <p:cNvPr descr="Похожее изображение" id="10" name="Picture 4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 rot="20641352">
            <a:off x="402722" y="4045292"/>
            <a:ext cx="1835951" cy="1879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elista_034_1.jpg" id="11" name="Рисунок 3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513">
            <a:off x="6046961" y="4146144"/>
            <a:ext cx="2845519" cy="21335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билет.jpg" id="14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4872">
            <a:off x="7245112" y="179655"/>
            <a:ext cx="1786450" cy="10941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493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p14:dur="2000" spd="slow"/>
    </mc:Choice>
    <mc:Fallback xmlns="">
      <p:transition advClick="0" spd="slow"/>
    </mc:Fallback>
  </mc:AlternateContent>
  <p:timing>
    <p:tnLst>
      <p:par>
        <p:cTn dur="indefinite" id="1" nodeType="tmRoot" restart="never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Рефлексия</a:t>
            </a:r>
            <a:endParaRPr lang="ru-RU" sz="2800" b="1" i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067948"/>
              </p:ext>
            </p:extLst>
          </p:nvPr>
        </p:nvGraphicFramePr>
        <p:xfrm>
          <a:off x="755576" y="1124744"/>
          <a:ext cx="8208912" cy="4663440"/>
        </p:xfrm>
        <a:graphic>
          <a:graphicData uri="http://schemas.openxmlformats.org/drawingml/2006/table">
            <a:tbl>
              <a:tblPr/>
              <a:tblGrid>
                <a:gridCol w="4146129"/>
                <a:gridCol w="4062783"/>
              </a:tblGrid>
              <a:tr h="3528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1. На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уроке я </a:t>
                      </a: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работал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/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2. Своей работой на уроке я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3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</a:t>
                      </a: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Урок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для меня показался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4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За урок я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5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Мое настроение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6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Материал урока мне был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/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/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dirty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7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. Домашнее задание мне кажется</a:t>
                      </a:r>
                      <a:endParaRPr lang="ru-RU" sz="1800" b="1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активно / пассивно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доволен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/ не доволен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коротким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/ длинным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не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устал / </a:t>
                      </a:r>
                      <a:r>
                        <a:rPr lang="ru-RU" sz="1800" b="1" cap="all" dirty="0" err="1">
                          <a:latin typeface="Times New Roman"/>
                          <a:ea typeface="SimSun"/>
                        </a:rPr>
                        <a:t>устал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/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стало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лучше / стало хуже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понятен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/ не понятен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полезен / бесполезен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интересен / скучен</a:t>
                      </a:r>
                      <a:br>
                        <a:rPr lang="ru-RU" sz="1800" b="1" cap="all" dirty="0">
                          <a:latin typeface="Times New Roman"/>
                          <a:ea typeface="SimSun"/>
                        </a:rPr>
                      </a:b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легким / трудным</a:t>
                      </a:r>
                      <a:endParaRPr lang="ru-RU" sz="1800" b="1" dirty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cap="all" dirty="0" smtClean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интересным </a:t>
                      </a:r>
                      <a:r>
                        <a:rPr lang="ru-RU" sz="1800" b="1" cap="all" dirty="0">
                          <a:latin typeface="Times New Roman"/>
                          <a:ea typeface="SimSun"/>
                        </a:rPr>
                        <a:t>/ не </a:t>
                      </a:r>
                      <a:r>
                        <a:rPr lang="ru-RU" sz="1800" b="1" cap="all" dirty="0" smtClean="0">
                          <a:latin typeface="Times New Roman"/>
                          <a:ea typeface="SimSun"/>
                        </a:rPr>
                        <a:t>интересным</a:t>
                      </a:r>
                      <a:endParaRPr lang="ru-RU" sz="1800" b="1" dirty="0">
                        <a:latin typeface="Times New Roman"/>
                        <a:ea typeface="SimSu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604448" cy="54868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Закончите предложение: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844824"/>
            <a:ext cx="8676456" cy="4680520"/>
          </a:xfrm>
        </p:spPr>
        <p:txBody>
          <a:bodyPr>
            <a:normAutofit/>
          </a:bodyPr>
          <a:lstStyle/>
          <a:p>
            <a:pPr lvl="0"/>
            <a:r>
              <a:rPr lang="ru-RU" sz="2400" b="1" i="1" dirty="0">
                <a:solidFill>
                  <a:schemeClr val="tx1"/>
                </a:solidFill>
                <a:latin typeface="Georgia" panose="02040502050405020303" pitchFamily="18" charset="0"/>
              </a:rPr>
              <a:t>Взаимно перпендикулярными прямыми называются прямые, </a:t>
            </a:r>
            <a:r>
              <a:rPr lang="ru-RU" sz="2400" b="1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которые____________.</a:t>
            </a:r>
          </a:p>
          <a:p>
            <a:pPr lvl="0"/>
            <a:endParaRPr lang="ru-RU" sz="2400" b="1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lvl="0"/>
            <a:r>
              <a:rPr lang="ru-RU" sz="2400" b="1" i="1" dirty="0">
                <a:solidFill>
                  <a:schemeClr val="tx1"/>
                </a:solidFill>
                <a:latin typeface="Georgia" panose="02040502050405020303" pitchFamily="18" charset="0"/>
              </a:rPr>
              <a:t>Координатная прямая – это прямая, которая имеет _______, __________ и </a:t>
            </a:r>
            <a:r>
              <a:rPr lang="ru-RU" sz="2400" b="1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____________.</a:t>
            </a:r>
          </a:p>
          <a:p>
            <a:pPr lvl="0"/>
            <a:endParaRPr lang="ru-RU" sz="2400" b="1" i="1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lvl="0"/>
            <a:r>
              <a:rPr lang="ru-RU" sz="2400" b="1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Справа от точки О(о) отмечают ____________</a:t>
            </a:r>
            <a:r>
              <a:rPr lang="ru-RU" sz="2400" b="1" i="1" dirty="0">
                <a:solidFill>
                  <a:schemeClr val="tx1"/>
                </a:solidFill>
                <a:latin typeface="Georgia" panose="02040502050405020303" pitchFamily="18" charset="0"/>
              </a:rPr>
              <a:t>числа</a:t>
            </a:r>
            <a:r>
              <a:rPr lang="ru-RU" sz="2400" b="1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. </a:t>
            </a:r>
          </a:p>
          <a:p>
            <a:pPr marL="0" lvl="0" indent="0"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    Слева - __________ числа.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04056"/>
            <a:ext cx="8604448" cy="548680"/>
          </a:xfrm>
        </p:spPr>
        <p:txBody>
          <a:bodyPr>
            <a:normAutofit/>
          </a:bodyPr>
          <a:lstStyle/>
          <a:p>
            <a:pPr algn="ctr"/>
            <a:r>
              <a:rPr b="1" dirty="0" lang="ru-RU" sz="2800">
                <a:solidFill>
                  <a:schemeClr val="accent1">
                    <a:lumMod val="75000"/>
                  </a:schemeClr>
                </a:solidFill>
                <a:latin charset="0" panose="02050604050505020204" pitchFamily="18" typeface="Bookman Old Style"/>
              </a:rPr>
              <a:t>Найдите координаты указанных точек: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b="375" l="40" r="129" t="579"/>
          <a:stretch/>
        </p:blipFill>
        <p:spPr>
          <a:xfrm>
            <a:off x="1241376" y="2348880"/>
            <a:ext cx="7200800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47951777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8298" y="548680"/>
            <a:ext cx="9144000" cy="620688"/>
          </a:xfrm>
        </p:spPr>
        <p:txBody>
          <a:bodyPr>
            <a:normAutofit/>
          </a:bodyPr>
          <a:lstStyle/>
          <a:p>
            <a:pPr algn="ctr"/>
            <a:r>
              <a:rPr b="1" dirty="0" lang="ru-RU" smtClean="0" sz="2800">
                <a:solidFill>
                  <a:schemeClr val="accent1">
                    <a:lumMod val="75000"/>
                  </a:schemeClr>
                </a:solidFill>
                <a:latin charset="0" pitchFamily="18" typeface="Bookman Old Style"/>
              </a:rPr>
              <a:t>Индивидуальное задание:</a:t>
            </a:r>
            <a:endParaRPr b="1" dirty="0" lang="ru-RU" sz="2800">
              <a:solidFill>
                <a:schemeClr val="accent1">
                  <a:lumMod val="75000"/>
                </a:schemeClr>
              </a:solidFill>
              <a:latin charset="0" pitchFamily="18" typeface="Bookman Old Style"/>
            </a:endParaRPr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>
            <a:off x="0" y="692696"/>
            <a:ext cx="9144000" cy="15121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l" defTabSz="914400" eaLnBrk="1" fontAlgn="auto" hangingPunct="1" indent="-742950" latinLnBrk="0" lvl="0" marL="852678" marR="0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tabLst/>
              <a:defRPr/>
            </a:pPr>
            <a:endParaRPr b="0" baseline="0" cap="none" dirty="0" i="1" kern="1200" kumimoji="0" lang="ru-RU" noProof="0" normalizeH="0" smtClean="0" spc="0" strike="noStrike" sz="4000" u="none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l" defTabSz="914400" eaLnBrk="1" fontAlgn="auto" hangingPunct="1" indent="-742950" latinLnBrk="0" lvl="0" marL="852678" marR="0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b="0" baseline="0" cap="none" dirty="0" i="1" kern="1200" kumimoji="0" lang="en-US" noProof="0" normalizeH="0" smtClean="0" spc="0" strike="noStrike" sz="4000" u="none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39552" y="5517232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b="1" dirty="0" i="1" lang="ru-RU" smtClean="0" sz="2000">
                <a:latin charset="0" pitchFamily="18" typeface="Bookman Old Style"/>
              </a:rPr>
              <a:t>	</a:t>
            </a:r>
            <a:r>
              <a:rPr b="1" dirty="0" i="1" lang="ru-RU" smtClean="0" sz="2400">
                <a:latin charset="0" pitchFamily="18" typeface="Bookman Old Style"/>
              </a:rPr>
              <a:t>На рисунке изображены точки. Укажите координаты данных точек.</a:t>
            </a:r>
            <a:endParaRPr b="1" dirty="0" i="1" lang="ru-RU" sz="2400">
              <a:latin charset="0" pitchFamily="18" typeface="Bookman Old Style"/>
            </a:endParaRPr>
          </a:p>
        </p:txBody>
      </p:sp>
      <p:pic>
        <p:nvPicPr>
          <p:cNvPr descr="https://ds04.infourok.ru/uploads/ex/0bf2/00067491-9902cffe/hello_html_6e9473bd.jpg"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" l="99" r="-91" t="142"/>
          <a:stretch/>
        </p:blipFill>
        <p:spPr bwMode="auto">
          <a:xfrm>
            <a:off x="922916" y="1448780"/>
            <a:ext cx="7704856" cy="392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150439" y="3140968"/>
            <a:ext cx="21602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740352" y="4797152"/>
            <a:ext cx="10361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mtClean="0" sz="2000">
                <a:latin charset="0" pitchFamily="18" typeface="Bookman Old Style"/>
              </a:rPr>
              <a:t>Рис.1</a:t>
            </a:r>
            <a:endParaRPr b="1" dirty="0" lang="ru-RU" sz="2000">
              <a:latin charset="0" pitchFamily="18" typeface="Bookman Old Style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620688"/>
          </a:xfrm>
        </p:spPr>
        <p:txBody>
          <a:bodyPr>
            <a:normAutofit/>
          </a:bodyPr>
          <a:lstStyle/>
          <a:p>
            <a:pPr algn="ctr"/>
            <a:r>
              <a:rPr b="1" dirty="0" lang="ru-RU" smtClean="0" sz="2800">
                <a:solidFill>
                  <a:schemeClr val="accent1">
                    <a:lumMod val="75000"/>
                  </a:schemeClr>
                </a:solidFill>
                <a:latin charset="0" pitchFamily="18" typeface="Bookman Old Style"/>
              </a:rPr>
              <a:t>Индивидуальное задание:</a:t>
            </a:r>
            <a:endParaRPr b="1" dirty="0" lang="ru-RU" sz="2800">
              <a:solidFill>
                <a:schemeClr val="accent1">
                  <a:lumMod val="75000"/>
                </a:schemeClr>
              </a:solidFill>
              <a:latin charset="0" pitchFamily="18" typeface="Bookman Old Style"/>
            </a:endParaRPr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>
            <a:off x="0" y="692696"/>
            <a:ext cx="9144000" cy="15121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l" defTabSz="914400" eaLnBrk="1" fontAlgn="auto" hangingPunct="1" indent="-742950" latinLnBrk="0" lvl="0" marL="852678" marR="0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tabLst/>
              <a:defRPr/>
            </a:pPr>
            <a:endParaRPr b="0" baseline="0" cap="none" dirty="0" i="1" kern="1200" kumimoji="0" lang="ru-RU" noProof="0" normalizeH="0" smtClean="0" spc="0" strike="noStrike" sz="4000" u="none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l" defTabSz="914400" eaLnBrk="1" fontAlgn="auto" hangingPunct="1" indent="-742950" latinLnBrk="0" lvl="0" marL="852678" marR="0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b="0" baseline="0" cap="none" dirty="0" i="1" kern="1200" kumimoji="0" lang="en-US" noProof="0" normalizeH="0" smtClean="0" spc="0" strike="noStrike" sz="4000" u="none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descr="https://ds04.infourok.ru/uploads/ex/0bf2/00067491-9902cffe/hello_html_6e9473bd.jpg"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" l="99" r="-91" t="142"/>
          <a:stretch/>
        </p:blipFill>
        <p:spPr bwMode="auto">
          <a:xfrm>
            <a:off x="922916" y="1448780"/>
            <a:ext cx="7704856" cy="392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150439" y="3127276"/>
            <a:ext cx="21602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740352" y="4797152"/>
            <a:ext cx="10361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mtClean="0" sz="2000">
                <a:latin charset="0" pitchFamily="18" typeface="Bookman Old Style"/>
              </a:rPr>
              <a:t>Рис.1</a:t>
            </a:r>
            <a:endParaRPr b="1" dirty="0" lang="ru-RU" sz="2000">
              <a:latin charset="0" pitchFamily="18" typeface="Bookman Old Style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3042" y="5517232"/>
            <a:ext cx="8630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i="1" lang="ru-RU" smtClean="0" sz="2400">
                <a:latin charset="0" pitchFamily="18" typeface="Bookman Old Style"/>
              </a:rPr>
              <a:t>– Какое задание вы должны были выполнить? </a:t>
            </a:r>
          </a:p>
          <a:p>
            <a:r>
              <a:rPr b="1" dirty="0" i="1" lang="ru-RU" smtClean="0" sz="2400">
                <a:latin charset="0" pitchFamily="18" typeface="Bookman Old Style"/>
              </a:rPr>
              <a:t>– </a:t>
            </a:r>
            <a:r>
              <a:rPr b="1" dirty="0" i="1" lang="ru-RU" sz="2400">
                <a:latin charset="0" pitchFamily="18" typeface="Bookman Old Style"/>
              </a:rPr>
              <a:t>Вы справились с заданием? Если нет, то почему</a:t>
            </a:r>
            <a:r>
              <a:rPr b="1" dirty="0" i="1" lang="ru-RU" smtClean="0" sz="2400">
                <a:latin charset="0" pitchFamily="18" typeface="Bookman Old Style"/>
              </a:rPr>
              <a:t>?</a:t>
            </a:r>
            <a:endParaRPr b="1" dirty="0" i="1" lang="ru-RU" sz="2400">
              <a:latin charset="0" pitchFamily="18"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077285208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7"/>
                                        <p:tgtEl>
                                          <p:spTgt spid="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2"/>
                                        <p:tgtEl>
                                          <p:spTgt spid="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grpId="0" spid="8"/>
    </p:bld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620688"/>
          </a:xfrm>
        </p:spPr>
        <p:txBody>
          <a:bodyPr>
            <a:normAutofit/>
          </a:bodyPr>
          <a:lstStyle/>
          <a:p>
            <a:pPr algn="ctr"/>
            <a:r>
              <a:rPr b="1" dirty="0" lang="ru-RU" smtClean="0" sz="2800">
                <a:solidFill>
                  <a:schemeClr val="accent1">
                    <a:lumMod val="75000"/>
                  </a:schemeClr>
                </a:solidFill>
                <a:latin charset="0" pitchFamily="18" typeface="Bookman Old Style"/>
              </a:rPr>
              <a:t>Индивидуальное задание:</a:t>
            </a:r>
            <a:endParaRPr b="1" dirty="0" lang="ru-RU" sz="2800">
              <a:solidFill>
                <a:schemeClr val="accent1">
                  <a:lumMod val="75000"/>
                </a:schemeClr>
              </a:solidFill>
              <a:latin charset="0" pitchFamily="18" typeface="Bookman Old Style"/>
            </a:endParaRPr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>
            <a:off x="0" y="692696"/>
            <a:ext cx="9144000" cy="15121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l" defTabSz="914400" eaLnBrk="1" fontAlgn="auto" hangingPunct="1" indent="-742950" latinLnBrk="0" lvl="0" marL="852678" marR="0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tabLst/>
              <a:defRPr/>
            </a:pPr>
            <a:endParaRPr b="0" baseline="0" cap="none" dirty="0" i="1" kern="1200" kumimoji="0" lang="ru-RU" noProof="0" normalizeH="0" smtClean="0" spc="0" strike="noStrike" sz="4000" u="none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l" defTabSz="914400" eaLnBrk="1" fontAlgn="auto" hangingPunct="1" indent="-742950" latinLnBrk="0" lvl="0" marL="852678" marR="0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b="0" baseline="0" cap="none" dirty="0" i="1" kern="1200" kumimoji="0" lang="en-US" noProof="0" normalizeH="0" smtClean="0" spc="0" strike="noStrike" sz="4000" u="none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descr="https://ds04.infourok.ru/uploads/ex/0bf2/00067491-9902cffe/hello_html_6e9473bd.jpg"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" l="99" r="-91" t="142"/>
          <a:stretch/>
        </p:blipFill>
        <p:spPr bwMode="auto">
          <a:xfrm>
            <a:off x="922916" y="1448780"/>
            <a:ext cx="7704856" cy="392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150439" y="3129741"/>
            <a:ext cx="21602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740352" y="4797152"/>
            <a:ext cx="10361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mtClean="0" sz="2000">
                <a:latin charset="0" pitchFamily="18" typeface="Bookman Old Style"/>
              </a:rPr>
              <a:t>Рис.1</a:t>
            </a:r>
            <a:endParaRPr b="1" dirty="0" lang="ru-RU" sz="2000">
              <a:latin charset="0" pitchFamily="18" typeface="Bookman Old Style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3042" y="5517232"/>
            <a:ext cx="8630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b="1" dirty="0" i="1" lang="ru-RU" sz="2400">
                <a:latin charset="0" pitchFamily="18" typeface="Bookman Old Style"/>
              </a:rPr>
              <a:t>– Как вы думаете, какая цель сегодня стоит перед вами? </a:t>
            </a:r>
            <a:endParaRPr dirty="0" i="1" lang="ru-RU" sz="2400">
              <a:latin charset="0" pitchFamily="18"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2386618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go1.imgsmail.ru/imgpreview?key=74d2d6c3feb0a95f&amp;mb=imgdb_preview_12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4941168"/>
            <a:ext cx="5220072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604448" cy="1143000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>
                <a:latin typeface="Bookman Old Style" panose="02050604050505020204" pitchFamily="18" charset="0"/>
              </a:rPr>
              <a:t/>
            </a:r>
            <a:br>
              <a:rPr lang="ru-RU" b="1" i="1" dirty="0" smtClean="0">
                <a:latin typeface="Bookman Old Style" panose="02050604050505020204" pitchFamily="18" charset="0"/>
              </a:rPr>
            </a:br>
            <a:r>
              <a:rPr lang="ru-RU" b="1" i="1" dirty="0" smtClean="0">
                <a:latin typeface="Bookman Old Style" panose="02050604050505020204" pitchFamily="18" charset="0"/>
              </a:rPr>
              <a:t>Прямоугольная </a:t>
            </a:r>
            <a:r>
              <a:rPr lang="ru-RU" b="1" i="1" dirty="0">
                <a:latin typeface="Bookman Old Style" panose="02050604050505020204" pitchFamily="18" charset="0"/>
              </a:rPr>
              <a:t>система </a:t>
            </a:r>
            <a:r>
              <a:rPr lang="ru-RU" b="1" i="1" dirty="0" smtClean="0">
                <a:latin typeface="Bookman Old Style" panose="02050604050505020204" pitchFamily="18" charset="0"/>
              </a:rPr>
              <a:t>координат.</a:t>
            </a:r>
            <a:endParaRPr lang="ru-RU" sz="4400" i="1" dirty="0">
              <a:solidFill>
                <a:schemeClr val="accent1">
                  <a:lumMod val="50000"/>
                </a:schemeClr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5011341"/>
            <a:ext cx="453650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>
                <a:latin typeface="Bookman Old Style" pitchFamily="18" charset="0"/>
              </a:rPr>
              <a:t>	</a:t>
            </a:r>
            <a:r>
              <a:rPr lang="ru-RU" sz="1600" b="1" i="1" dirty="0" smtClean="0">
                <a:latin typeface="Bookman Old Style" pitchFamily="18" charset="0"/>
              </a:rPr>
              <a:t>Идея координат зародилась в глубокой древности. Их изобретение было вызвано потребностью в создании небесных и географических карт. Долготой и широтой в качестве географических координат пользовался Птолемей (</a:t>
            </a:r>
            <a:r>
              <a:rPr lang="en-US" sz="1600" b="1" i="1" dirty="0" smtClean="0">
                <a:latin typeface="Bookman Old Style" pitchFamily="18" charset="0"/>
              </a:rPr>
              <a:t>II</a:t>
            </a:r>
            <a:r>
              <a:rPr lang="ru-RU" sz="1600" b="1" i="1" dirty="0" smtClean="0">
                <a:latin typeface="Bookman Old Style" pitchFamily="18" charset="0"/>
              </a:rPr>
              <a:t> в. </a:t>
            </a:r>
            <a:r>
              <a:rPr lang="ru-RU" sz="1600" b="1" i="1" dirty="0" err="1" smtClean="0">
                <a:latin typeface="Bookman Old Style" pitchFamily="18" charset="0"/>
              </a:rPr>
              <a:t>н.э</a:t>
            </a:r>
            <a:r>
              <a:rPr lang="ru-RU" sz="1600" b="1" i="1" dirty="0" smtClean="0">
                <a:latin typeface="Bookman Old Style" pitchFamily="18" charset="0"/>
              </a:rPr>
              <a:t>)</a:t>
            </a:r>
            <a:endParaRPr lang="ru-RU" sz="1600" b="1" i="1" dirty="0">
              <a:latin typeface="Bookman Old Style" pitchFamily="18" charset="0"/>
            </a:endParaRPr>
          </a:p>
        </p:txBody>
      </p:sp>
      <p:pic>
        <p:nvPicPr>
          <p:cNvPr id="5" name="Picture 13" descr="Картинка 2 из 2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811" y="4725144"/>
            <a:ext cx="1584176" cy="20542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25144"/>
            <a:ext cx="5000628" cy="763526"/>
          </a:xfrm>
        </p:spPr>
        <p:txBody>
          <a:bodyPr>
            <a:normAutofit fontScale="90000"/>
          </a:bodyPr>
          <a:lstStyle/>
          <a:p>
            <a:pPr algn="ctr"/>
            <a:r>
              <a:rPr b="1" dirty="0" lang="ru-RU" sz="2800">
                <a:solidFill>
                  <a:schemeClr val="accent1">
                    <a:lumMod val="75000"/>
                  </a:schemeClr>
                </a:solidFill>
                <a:latin charset="0" panose="02050604050505020204" pitchFamily="18" typeface="Bookman Old Style"/>
                <a:cs charset="0" pitchFamily="18" typeface="Times New Roman"/>
              </a:rPr>
              <a:t>Рене </a:t>
            </a:r>
            <a:r>
              <a:rPr b="1" dirty="0" lang="ru-RU" smtClean="0" sz="2800">
                <a:solidFill>
                  <a:schemeClr val="accent1">
                    <a:lumMod val="75000"/>
                  </a:schemeClr>
                </a:solidFill>
                <a:latin charset="0" panose="02050604050505020204" pitchFamily="18" typeface="Bookman Old Style"/>
                <a:cs charset="0" pitchFamily="18" typeface="Times New Roman"/>
              </a:rPr>
              <a:t>Декарт </a:t>
            </a:r>
            <a:r>
              <a:rPr altLang="ru-RU" b="1" dirty="0" lang="ru-RU" smtClean="0" sz="2800" u="sng">
                <a:solidFill>
                  <a:schemeClr val="accent1">
                    <a:lumMod val="75000"/>
                  </a:schemeClr>
                </a:solidFill>
                <a:latin charset="0" panose="02050604050505020204" pitchFamily="18" typeface="Bookman Old Style"/>
              </a:rPr>
              <a:t>(</a:t>
            </a:r>
            <a:r>
              <a:rPr altLang="ru-RU" b="1" dirty="0" lang="ru-RU" sz="2800" u="sng">
                <a:solidFill>
                  <a:schemeClr val="accent1">
                    <a:lumMod val="75000"/>
                  </a:schemeClr>
                </a:solidFill>
                <a:latin charset="0" panose="02050604050505020204" pitchFamily="18" typeface="Bookman Old Style"/>
              </a:rPr>
              <a:t>1596-1650)</a:t>
            </a:r>
            <a:r>
              <a:rPr altLang="ru-RU" b="1" dirty="0" lang="ru-RU" sz="2800" u="sng">
                <a:latin charset="0" panose="02050604050505020204" pitchFamily="18" typeface="Bookman Old Style"/>
              </a:rPr>
              <a:t/>
            </a:r>
            <a:br>
              <a:rPr altLang="ru-RU" b="1" dirty="0" lang="ru-RU" sz="2800" u="sng">
                <a:latin charset="0" panose="02050604050505020204" pitchFamily="18" typeface="Bookman Old Style"/>
              </a:rPr>
            </a:br>
            <a:endParaRPr b="1" dirty="0" lang="en-US" sz="2800">
              <a:solidFill>
                <a:schemeClr val="accent1">
                  <a:lumMod val="75000"/>
                </a:schemeClr>
              </a:solidFill>
              <a:latin charset="0" panose="02050604050505020204" pitchFamily="18" typeface="Bookman Old Style"/>
            </a:endParaRPr>
          </a:p>
        </p:txBody>
      </p:sp>
      <p:pic>
        <p:nvPicPr>
          <p:cNvPr descr="Похожее изображение" id="4098" name="Picture 2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3292" y="980728"/>
            <a:ext cx="2786082" cy="3235670"/>
          </a:xfrm>
          <a:prstGeom prst="rect">
            <a:avLst/>
          </a:prstGeom>
          <a:noFill/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h="38100" w="190500"/>
          </a:sp3d>
        </p:spPr>
      </p:pic>
      <p:grpSp>
        <p:nvGrpSpPr>
          <p:cNvPr id="8" name="Group 521"/>
          <p:cNvGrpSpPr/>
          <p:nvPr/>
        </p:nvGrpSpPr>
        <p:grpSpPr>
          <a:xfrm>
            <a:off x="3534491" y="476672"/>
            <a:ext cx="5532646" cy="6381328"/>
            <a:chOff x="4168775" y="1058863"/>
            <a:chExt cx="5943600" cy="4714875"/>
          </a:xfrm>
        </p:grpSpPr>
        <p:sp>
          <p:nvSpPr>
            <p:cNvPr id="9" name="Rectangle 32"/>
            <p:cNvSpPr>
              <a:spLocks noChangeArrowheads="1"/>
            </p:cNvSpPr>
            <p:nvPr/>
          </p:nvSpPr>
          <p:spPr bwMode="auto">
            <a:xfrm>
              <a:off x="4260215" y="1144588"/>
              <a:ext cx="5760720" cy="28336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algn="ctr" blurRad="149987" dir="8460000" dist="250190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dir="t" rig="contrasting">
                <a:rot lat="0" lon="0" rev="1500000"/>
              </a:lightRig>
            </a:scene3d>
            <a:sp3d prstMaterial="metal">
              <a:bevelT h="88900" w="88900"/>
            </a:sp3d>
          </p:spPr>
          <p:txBody>
            <a:bodyPr anchor="t" anchorCtr="0" bIns="45720" compatLnSpc="1" lIns="91440" numCol="1" rIns="91440" tIns="45720" vert="horz" wrap="squar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20"/>
            <p:cNvSpPr>
              <a:spLocks/>
            </p:cNvSpPr>
            <p:nvPr/>
          </p:nvSpPr>
          <p:spPr bwMode="auto">
            <a:xfrm>
              <a:off x="4168775" y="1058863"/>
              <a:ext cx="5943600" cy="4714875"/>
            </a:xfrm>
            <a:custGeom>
              <a:avLst/>
              <a:gdLst>
                <a:gd fmla="*/ 43270 w 5943600" name="connsiteX0"/>
                <a:gd fmla="*/ 2876550 h 4714875" name="connsiteY0"/>
                <a:gd fmla="*/ 80840 w 5943600" name="connsiteX1"/>
                <a:gd fmla="*/ 2876550 h 4714875" name="connsiteY1"/>
                <a:gd fmla="*/ 2805520 w 5943600" name="connsiteX2"/>
                <a:gd fmla="*/ 2876550 h 4714875" name="connsiteY2"/>
                <a:gd fmla="*/ 2964260 w 5943600" name="connsiteX3"/>
                <a:gd fmla="*/ 2876550 h 4714875" name="connsiteY3"/>
                <a:gd fmla="*/ 3138874 w 5943600" name="connsiteX4"/>
                <a:gd fmla="*/ 2876550 h 4714875" name="connsiteY4"/>
                <a:gd fmla="*/ 5864243 w 5943600" name="connsiteX5"/>
                <a:gd fmla="*/ 2876550 h 4714875" name="connsiteY5"/>
                <a:gd fmla="*/ 5901124 w 5943600" name="connsiteX6"/>
                <a:gd fmla="*/ 2876550 h 4714875" name="connsiteY6"/>
                <a:gd fmla="*/ 5909857 w 5943600" name="connsiteX7"/>
                <a:gd fmla="*/ 2876954 h 4714875" name="connsiteY7"/>
                <a:gd fmla="*/ 5925339 w 5943600" name="connsiteX8"/>
                <a:gd fmla="*/ 2883826 h 4714875" name="connsiteY8"/>
                <a:gd fmla="*/ 5936851 w 5943600" name="connsiteX9"/>
                <a:gd fmla="*/ 2895549 h 4714875" name="connsiteY9"/>
                <a:gd fmla="*/ 5943203 w 5943600" name="connsiteX10"/>
                <a:gd fmla="*/ 2911314 h 4714875" name="connsiteY10"/>
                <a:gd fmla="*/ 5943600 w 5943600" name="connsiteX11"/>
                <a:gd fmla="*/ 2920207 h 4714875" name="connsiteY11"/>
                <a:gd fmla="*/ 5943203 w 5943600" name="connsiteX12"/>
                <a:gd fmla="*/ 2929100 h 4714875" name="connsiteY12"/>
                <a:gd fmla="*/ 5936851 w 5943600" name="connsiteX13"/>
                <a:gd fmla="*/ 2944460 h 4714875" name="connsiteY13"/>
                <a:gd fmla="*/ 5925339 w 5943600" name="connsiteX14"/>
                <a:gd fmla="*/ 2956587 h 4714875" name="connsiteY14"/>
                <a:gd fmla="*/ 5909857 w 5943600" name="connsiteX15"/>
                <a:gd fmla="*/ 2963459 h 4714875" name="connsiteY15"/>
                <a:gd fmla="*/ 5901124 w 5943600" name="connsiteX16"/>
                <a:gd fmla="*/ 2963863 h 4714875" name="connsiteY16"/>
                <a:gd fmla="*/ 5864243 w 5943600" name="connsiteX17"/>
                <a:gd fmla="*/ 2963863 h 4714875" name="connsiteY17"/>
                <a:gd fmla="*/ 3406914 w 5943600" name="connsiteX18"/>
                <a:gd fmla="*/ 2963863 h 4714875" name="connsiteY18"/>
                <a:gd fmla="*/ 3920729 w 5943600" name="connsiteX19"/>
                <a:gd fmla="*/ 4619637 h 4714875" name="connsiteY19"/>
                <a:gd fmla="*/ 3922713 w 5943600" name="connsiteX20"/>
                <a:gd fmla="*/ 4628367 h 4714875" name="connsiteY20"/>
                <a:gd fmla="*/ 3921126 w 5943600" name="connsiteX21"/>
                <a:gd fmla="*/ 4645031 h 4714875" name="connsiteY21"/>
                <a:gd fmla="*/ 3913585 w 5943600" name="connsiteX22"/>
                <a:gd fmla="*/ 4659316 h 4714875" name="connsiteY22"/>
                <a:gd fmla="*/ 3900488 w 5943600" name="connsiteX23"/>
                <a:gd fmla="*/ 4670029 h 4714875" name="connsiteY23"/>
                <a:gd fmla="*/ 3892154 w 5943600" name="connsiteX24"/>
                <a:gd fmla="*/ 4673203 h 4714875" name="connsiteY24"/>
                <a:gd fmla="*/ 3884216 w 5943600" name="connsiteX25"/>
                <a:gd fmla="*/ 4675187 h 4714875" name="connsiteY25"/>
                <a:gd fmla="*/ 3867151 w 5943600" name="connsiteX26"/>
                <a:gd fmla="*/ 4673600 h 4714875" name="connsiteY26"/>
                <a:gd fmla="*/ 3852863 w 5943600" name="connsiteX27"/>
                <a:gd fmla="*/ 4666061 h 4714875" name="connsiteY27"/>
                <a:gd fmla="*/ 3841751 w 5943600" name="connsiteX28"/>
                <a:gd fmla="*/ 4653364 h 4714875" name="connsiteY28"/>
                <a:gd fmla="*/ 3838973 w 5943600" name="connsiteX29"/>
                <a:gd fmla="*/ 4645031 h 4714875" name="connsiteY29"/>
                <a:gd fmla="*/ 3319860 w 5943600" name="connsiteX30"/>
                <a:gd fmla="*/ 2971787 h 4714875" name="connsiteY30"/>
                <a:gd fmla="*/ 3317878 w 5943600" name="connsiteX31"/>
                <a:gd fmla="*/ 2963863 h 4714875" name="connsiteY31"/>
                <a:gd fmla="*/ 3138874 w 5943600" name="connsiteX32"/>
                <a:gd fmla="*/ 2963863 h 4714875" name="connsiteY32"/>
                <a:gd fmla="*/ 3006725 w 5943600" name="connsiteX33"/>
                <a:gd fmla="*/ 2963863 h 4714875" name="connsiteY33"/>
                <a:gd fmla="*/ 3006725 w 5943600" name="connsiteX34"/>
                <a:gd fmla="*/ 4671606 h 4714875" name="connsiteY34"/>
                <a:gd fmla="*/ 3006328 w 5943600" name="connsiteX35"/>
                <a:gd fmla="*/ 4680340 h 4714875" name="connsiteY35"/>
                <a:gd fmla="*/ 3000375 w 5943600" name="connsiteX36"/>
                <a:gd fmla="*/ 4695821 h 4714875" name="connsiteY36"/>
                <a:gd fmla="*/ 2988469 w 5943600" name="connsiteX37"/>
                <a:gd fmla="*/ 4707730 h 4714875" name="connsiteY37"/>
                <a:gd fmla="*/ 2972991 w 5943600" name="connsiteX38"/>
                <a:gd fmla="*/ 4713684 h 4714875" name="connsiteY38"/>
                <a:gd fmla="*/ 2964260 w 5943600" name="connsiteX39"/>
                <a:gd fmla="*/ 4714875 h 4714875" name="connsiteY39"/>
                <a:gd fmla="*/ 2955528 w 5943600" name="connsiteX40"/>
                <a:gd fmla="*/ 4713684 h 4714875" name="connsiteY40"/>
                <a:gd fmla="*/ 2940050 w 5943600" name="connsiteX41"/>
                <a:gd fmla="*/ 4707730 h 4714875" name="connsiteY41"/>
                <a:gd fmla="*/ 2928144 w 5943600" name="connsiteX42"/>
                <a:gd fmla="*/ 4695821 h 4714875" name="connsiteY42"/>
                <a:gd fmla="*/ 2921397 w 5943600" name="connsiteX43"/>
                <a:gd fmla="*/ 4680340 h 4714875" name="connsiteY43"/>
                <a:gd fmla="*/ 2921000 w 5943600" name="connsiteX44"/>
                <a:gd fmla="*/ 4671606 h 4714875" name="connsiteY44"/>
                <a:gd fmla="*/ 2921000 w 5943600" name="connsiteX45"/>
                <a:gd fmla="*/ 2963863 h 4714875" name="connsiteY45"/>
                <a:gd fmla="*/ 2805520 w 5943600" name="connsiteX46"/>
                <a:gd fmla="*/ 2963863 h 4714875" name="connsiteY46"/>
                <a:gd fmla="*/ 2625722 w 5943600" name="connsiteX47"/>
                <a:gd fmla="*/ 2963863 h 4714875" name="connsiteY47"/>
                <a:gd fmla="*/ 2623742 w 5943600" name="connsiteX48"/>
                <a:gd fmla="*/ 2971787 h 4714875" name="connsiteY48"/>
                <a:gd fmla="*/ 2104970 w 5943600" name="connsiteX49"/>
                <a:gd fmla="*/ 4645031 h 4714875" name="connsiteY49"/>
                <a:gd fmla="*/ 2102193 w 5943600" name="connsiteX50"/>
                <a:gd fmla="*/ 4653364 h 4714875" name="connsiteY50"/>
                <a:gd fmla="*/ 2091088 w 5943600" name="connsiteX51"/>
                <a:gd fmla="*/ 4666061 h 4714875" name="connsiteY51"/>
                <a:gd fmla="*/ 2076413 w 5943600" name="connsiteX52"/>
                <a:gd fmla="*/ 4673600 h 4714875" name="connsiteY52"/>
                <a:gd fmla="*/ 2059756 w 5943600" name="connsiteX53"/>
                <a:gd fmla="*/ 4675187 h 4714875" name="connsiteY53"/>
                <a:gd fmla="*/ 2051030 w 5943600" name="connsiteX54"/>
                <a:gd fmla="*/ 4673203 h 4714875" name="connsiteY54"/>
                <a:gd fmla="*/ 2043098 w 5943600" name="connsiteX55"/>
                <a:gd fmla="*/ 4670029 h 4714875" name="connsiteY55"/>
                <a:gd fmla="*/ 2030009 w 5943600" name="connsiteX56"/>
                <a:gd fmla="*/ 4659316 h 4714875" name="connsiteY56"/>
                <a:gd fmla="*/ 2022474 w 5943600" name="connsiteX57"/>
                <a:gd fmla="*/ 4645031 h 4714875" name="connsiteY57"/>
                <a:gd fmla="*/ 2020887 w 5943600" name="connsiteX58"/>
                <a:gd fmla="*/ 4628367 h 4714875" name="connsiteY58"/>
                <a:gd fmla="*/ 2022870 w 5943600" name="connsiteX59"/>
                <a:gd fmla="*/ 4619637 h 4714875" name="connsiteY59"/>
                <a:gd fmla="*/ 2536348 w 5943600" name="connsiteX60"/>
                <a:gd fmla="*/ 2963863 h 4714875" name="connsiteY60"/>
                <a:gd fmla="*/ 80840 w 5943600" name="connsiteX61"/>
                <a:gd fmla="*/ 2963863 h 4714875" name="connsiteY61"/>
                <a:gd fmla="*/ 43270 w 5943600" name="connsiteX62"/>
                <a:gd fmla="*/ 2963863 h 4714875" name="connsiteY62"/>
                <a:gd fmla="*/ 34536 w 5943600" name="connsiteX63"/>
                <a:gd fmla="*/ 2963459 h 4714875" name="connsiteY63"/>
                <a:gd fmla="*/ 19055 w 5943600" name="connsiteX64"/>
                <a:gd fmla="*/ 2956587 h 4714875" name="connsiteY64"/>
                <a:gd fmla="*/ 7145 w 5943600" name="connsiteX65"/>
                <a:gd fmla="*/ 2944460 h 4714875" name="connsiteY65"/>
                <a:gd fmla="*/ 794 w 5943600" name="connsiteX66"/>
                <a:gd fmla="*/ 2929100 h 4714875" name="connsiteY66"/>
                <a:gd fmla="*/ 0 w 5943600" name="connsiteX67"/>
                <a:gd fmla="*/ 2920207 h 4714875" name="connsiteY67"/>
                <a:gd fmla="*/ 794 w 5943600" name="connsiteX68"/>
                <a:gd fmla="*/ 2911314 h 4714875" name="connsiteY68"/>
                <a:gd fmla="*/ 7145 w 5943600" name="connsiteX69"/>
                <a:gd fmla="*/ 2895549 h 4714875" name="connsiteY69"/>
                <a:gd fmla="*/ 19055 w 5943600" name="connsiteX70"/>
                <a:gd fmla="*/ 2883826 h 4714875" name="connsiteY70"/>
                <a:gd fmla="*/ 34536 w 5943600" name="connsiteX71"/>
                <a:gd fmla="*/ 2876954 h 4714875" name="connsiteY71"/>
                <a:gd fmla="*/ 2963862 w 5943600" name="connsiteX72"/>
                <a:gd fmla="*/ 0 h 4714875" name="connsiteY72"/>
                <a:gd fmla="*/ 2972910 w 5943600" name="connsiteX73"/>
                <a:gd fmla="*/ 787 h 4714875" name="connsiteY73"/>
                <a:gd fmla="*/ 2988644 w 5943600" name="connsiteX74"/>
                <a:gd fmla="*/ 7474 h 4714875" name="connsiteY74"/>
                <a:gd fmla="*/ 3000445 w 5943600" name="connsiteX75"/>
                <a:gd fmla="*/ 19668 h 4714875" name="connsiteY75"/>
                <a:gd fmla="*/ 3007526 w 5943600" name="connsiteX76"/>
                <a:gd fmla="*/ 35403 h 4714875" name="connsiteY76"/>
                <a:gd fmla="*/ 3008312 w 5943600" name="connsiteX77"/>
                <a:gd fmla="*/ 44450 h 4714875" name="connsiteY77"/>
                <a:gd fmla="*/ 3008024 w 5943600" name="connsiteX78"/>
                <a:gd fmla="*/ 47625 h 4714875" name="connsiteY78"/>
                <a:gd fmla="*/ 3138874 w 5943600" name="connsiteX79"/>
                <a:gd fmla="*/ 47625 h 4714875" name="connsiteY79"/>
                <a:gd fmla="*/ 5864243 w 5943600" name="connsiteX80"/>
                <a:gd fmla="*/ 47625 h 4714875" name="connsiteY80"/>
                <a:gd fmla="*/ 5901124 w 5943600" name="connsiteX81"/>
                <a:gd fmla="*/ 47625 h 4714875" name="connsiteY81"/>
                <a:gd fmla="*/ 5909857 w 5943600" name="connsiteX82"/>
                <a:gd fmla="*/ 48022 h 4714875" name="connsiteY82"/>
                <a:gd fmla="*/ 5925339 w 5943600" name="connsiteX83"/>
                <a:gd fmla="*/ 54372 h 4714875" name="connsiteY83"/>
                <a:gd fmla="*/ 5936851 w 5943600" name="connsiteX84"/>
                <a:gd fmla="*/ 65881 h 4714875" name="connsiteY84"/>
                <a:gd fmla="*/ 5943203 w 5943600" name="connsiteX85"/>
                <a:gd fmla="*/ 81359 h 4714875" name="connsiteY85"/>
                <a:gd fmla="*/ 5943600 w 5943600" name="connsiteX86"/>
                <a:gd fmla="*/ 90091 h 4714875" name="connsiteY86"/>
                <a:gd fmla="*/ 5943203 w 5943600" name="connsiteX87"/>
                <a:gd fmla="*/ 98822 h 4714875" name="connsiteY87"/>
                <a:gd fmla="*/ 5936851 w 5943600" name="connsiteX88"/>
                <a:gd fmla="*/ 114300 h 4714875" name="connsiteY88"/>
                <a:gd fmla="*/ 5925339 w 5943600" name="connsiteX89"/>
                <a:gd fmla="*/ 126206 h 4714875" name="connsiteY89"/>
                <a:gd fmla="*/ 5909857 w 5943600" name="connsiteX90"/>
                <a:gd fmla="*/ 132953 h 4714875" name="connsiteY90"/>
                <a:gd fmla="*/ 5901124 w 5943600" name="connsiteX91"/>
                <a:gd fmla="*/ 133350 h 4714875" name="connsiteY91"/>
                <a:gd fmla="*/ 5864243 w 5943600" name="connsiteX92"/>
                <a:gd fmla="*/ 133350 h 4714875" name="connsiteY92"/>
                <a:gd fmla="*/ 3138874 w 5943600" name="connsiteX93"/>
                <a:gd fmla="*/ 133350 h 4714875" name="connsiteY93"/>
                <a:gd fmla="*/ 2805520 w 5943600" name="connsiteX94"/>
                <a:gd fmla="*/ 133350 h 4714875" name="connsiteY94"/>
                <a:gd fmla="*/ 80840 w 5943600" name="connsiteX95"/>
                <a:gd fmla="*/ 133350 h 4714875" name="connsiteY95"/>
                <a:gd fmla="*/ 43270 w 5943600" name="connsiteX96"/>
                <a:gd fmla="*/ 133350 h 4714875" name="connsiteY96"/>
                <a:gd fmla="*/ 34536 w 5943600" name="connsiteX97"/>
                <a:gd fmla="*/ 132953 h 4714875" name="connsiteY97"/>
                <a:gd fmla="*/ 19055 w 5943600" name="connsiteX98"/>
                <a:gd fmla="*/ 126206 h 4714875" name="connsiteY98"/>
                <a:gd fmla="*/ 7145 w 5943600" name="connsiteX99"/>
                <a:gd fmla="*/ 114300 h 4714875" name="connsiteY99"/>
                <a:gd fmla="*/ 794 w 5943600" name="connsiteX100"/>
                <a:gd fmla="*/ 98822 h 4714875" name="connsiteY100"/>
                <a:gd fmla="*/ 0 w 5943600" name="connsiteX101"/>
                <a:gd fmla="*/ 90091 h 4714875" name="connsiteY101"/>
                <a:gd fmla="*/ 794 w 5943600" name="connsiteX102"/>
                <a:gd fmla="*/ 81359 h 4714875" name="connsiteY102"/>
                <a:gd fmla="*/ 7145 w 5943600" name="connsiteX103"/>
                <a:gd fmla="*/ 65881 h 4714875" name="connsiteY103"/>
                <a:gd fmla="*/ 19055 w 5943600" name="connsiteX104"/>
                <a:gd fmla="*/ 54372 h 4714875" name="connsiteY104"/>
                <a:gd fmla="*/ 34536 w 5943600" name="connsiteX105"/>
                <a:gd fmla="*/ 48022 h 4714875" name="connsiteY105"/>
                <a:gd fmla="*/ 43270 w 5943600" name="connsiteX106"/>
                <a:gd fmla="*/ 47625 h 4714875" name="connsiteY106"/>
                <a:gd fmla="*/ 80840 w 5943600" name="connsiteX107"/>
                <a:gd fmla="*/ 47625 h 4714875" name="connsiteY107"/>
                <a:gd fmla="*/ 2805520 w 5943600" name="connsiteX108"/>
                <a:gd fmla="*/ 47625 h 4714875" name="connsiteY108"/>
                <a:gd fmla="*/ 2919557 w 5943600" name="connsiteX109"/>
                <a:gd fmla="*/ 47625 h 4714875" name="connsiteY109"/>
                <a:gd fmla="*/ 2919412 w 5943600" name="connsiteX110"/>
                <a:gd fmla="*/ 44450 h 4714875" name="connsiteY110"/>
                <a:gd fmla="*/ 2919806 w 5943600" name="connsiteX111"/>
                <a:gd fmla="*/ 35403 h 4714875" name="connsiteY111"/>
                <a:gd fmla="*/ 2926493 w 5943600" name="connsiteX112"/>
                <a:gd fmla="*/ 19668 h 4714875" name="connsiteY112"/>
                <a:gd fmla="*/ 2938687 w 5943600" name="connsiteX113"/>
                <a:gd fmla="*/ 7474 h 4714875" name="connsiteY113"/>
                <a:gd fmla="*/ 2954815 w 5943600" name="connsiteX114"/>
                <a:gd fmla="*/ 787 h 4714875" name="connsiteY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b="b" l="l" r="r" t="t"/>
              <a:pathLst>
                <a:path h="4714875" w="5943600">
                  <a:moveTo>
                    <a:pt x="43270" y="2876550"/>
                  </a:moveTo>
                  <a:lnTo>
                    <a:pt x="80840" y="2876550"/>
                  </a:lnTo>
                  <a:lnTo>
                    <a:pt x="2805520" y="2876550"/>
                  </a:lnTo>
                  <a:lnTo>
                    <a:pt x="2964260" y="2876550"/>
                  </a:lnTo>
                  <a:lnTo>
                    <a:pt x="3138874" y="2876550"/>
                  </a:lnTo>
                  <a:lnTo>
                    <a:pt x="5864243" y="2876550"/>
                  </a:lnTo>
                  <a:lnTo>
                    <a:pt x="5901124" y="2876550"/>
                  </a:lnTo>
                  <a:lnTo>
                    <a:pt x="5909857" y="2876954"/>
                  </a:lnTo>
                  <a:lnTo>
                    <a:pt x="5925339" y="2883826"/>
                  </a:lnTo>
                  <a:lnTo>
                    <a:pt x="5936851" y="2895549"/>
                  </a:lnTo>
                  <a:lnTo>
                    <a:pt x="5943203" y="2911314"/>
                  </a:lnTo>
                  <a:lnTo>
                    <a:pt x="5943600" y="2920207"/>
                  </a:lnTo>
                  <a:lnTo>
                    <a:pt x="5943203" y="2929100"/>
                  </a:lnTo>
                  <a:lnTo>
                    <a:pt x="5936851" y="2944460"/>
                  </a:lnTo>
                  <a:lnTo>
                    <a:pt x="5925339" y="2956587"/>
                  </a:lnTo>
                  <a:lnTo>
                    <a:pt x="5909857" y="2963459"/>
                  </a:lnTo>
                  <a:lnTo>
                    <a:pt x="5901124" y="2963863"/>
                  </a:lnTo>
                  <a:lnTo>
                    <a:pt x="5864243" y="2963863"/>
                  </a:lnTo>
                  <a:lnTo>
                    <a:pt x="3406914" y="2963863"/>
                  </a:lnTo>
                  <a:lnTo>
                    <a:pt x="3920729" y="4619637"/>
                  </a:lnTo>
                  <a:lnTo>
                    <a:pt x="3922713" y="4628367"/>
                  </a:lnTo>
                  <a:lnTo>
                    <a:pt x="3921126" y="4645031"/>
                  </a:lnTo>
                  <a:lnTo>
                    <a:pt x="3913585" y="4659316"/>
                  </a:lnTo>
                  <a:lnTo>
                    <a:pt x="3900488" y="4670029"/>
                  </a:lnTo>
                  <a:lnTo>
                    <a:pt x="3892154" y="4673203"/>
                  </a:lnTo>
                  <a:lnTo>
                    <a:pt x="3884216" y="4675187"/>
                  </a:lnTo>
                  <a:lnTo>
                    <a:pt x="3867151" y="4673600"/>
                  </a:lnTo>
                  <a:lnTo>
                    <a:pt x="3852863" y="4666061"/>
                  </a:lnTo>
                  <a:lnTo>
                    <a:pt x="3841751" y="4653364"/>
                  </a:lnTo>
                  <a:lnTo>
                    <a:pt x="3838973" y="4645031"/>
                  </a:lnTo>
                  <a:lnTo>
                    <a:pt x="3319860" y="2971787"/>
                  </a:lnTo>
                  <a:lnTo>
                    <a:pt x="3317878" y="2963863"/>
                  </a:lnTo>
                  <a:lnTo>
                    <a:pt x="3138874" y="2963863"/>
                  </a:lnTo>
                  <a:lnTo>
                    <a:pt x="3006725" y="2963863"/>
                  </a:lnTo>
                  <a:lnTo>
                    <a:pt x="3006725" y="4671606"/>
                  </a:lnTo>
                  <a:lnTo>
                    <a:pt x="3006328" y="4680340"/>
                  </a:lnTo>
                  <a:lnTo>
                    <a:pt x="3000375" y="4695821"/>
                  </a:lnTo>
                  <a:lnTo>
                    <a:pt x="2988469" y="4707730"/>
                  </a:lnTo>
                  <a:lnTo>
                    <a:pt x="2972991" y="4713684"/>
                  </a:lnTo>
                  <a:lnTo>
                    <a:pt x="2964260" y="4714875"/>
                  </a:lnTo>
                  <a:lnTo>
                    <a:pt x="2955528" y="4713684"/>
                  </a:lnTo>
                  <a:lnTo>
                    <a:pt x="2940050" y="4707730"/>
                  </a:lnTo>
                  <a:lnTo>
                    <a:pt x="2928144" y="4695821"/>
                  </a:lnTo>
                  <a:lnTo>
                    <a:pt x="2921397" y="4680340"/>
                  </a:lnTo>
                  <a:lnTo>
                    <a:pt x="2921000" y="4671606"/>
                  </a:lnTo>
                  <a:lnTo>
                    <a:pt x="2921000" y="2963863"/>
                  </a:lnTo>
                  <a:lnTo>
                    <a:pt x="2805520" y="2963863"/>
                  </a:lnTo>
                  <a:lnTo>
                    <a:pt x="2625722" y="2963863"/>
                  </a:lnTo>
                  <a:lnTo>
                    <a:pt x="2623742" y="2971787"/>
                  </a:lnTo>
                  <a:lnTo>
                    <a:pt x="2104970" y="4645031"/>
                  </a:lnTo>
                  <a:lnTo>
                    <a:pt x="2102193" y="4653364"/>
                  </a:lnTo>
                  <a:lnTo>
                    <a:pt x="2091088" y="4666061"/>
                  </a:lnTo>
                  <a:lnTo>
                    <a:pt x="2076413" y="4673600"/>
                  </a:lnTo>
                  <a:lnTo>
                    <a:pt x="2059756" y="4675187"/>
                  </a:lnTo>
                  <a:lnTo>
                    <a:pt x="2051030" y="4673203"/>
                  </a:lnTo>
                  <a:lnTo>
                    <a:pt x="2043098" y="4670029"/>
                  </a:lnTo>
                  <a:lnTo>
                    <a:pt x="2030009" y="4659316"/>
                  </a:lnTo>
                  <a:lnTo>
                    <a:pt x="2022474" y="4645031"/>
                  </a:lnTo>
                  <a:lnTo>
                    <a:pt x="2020887" y="4628367"/>
                  </a:lnTo>
                  <a:lnTo>
                    <a:pt x="2022870" y="4619637"/>
                  </a:lnTo>
                  <a:lnTo>
                    <a:pt x="2536348" y="2963863"/>
                  </a:lnTo>
                  <a:lnTo>
                    <a:pt x="80840" y="2963863"/>
                  </a:lnTo>
                  <a:lnTo>
                    <a:pt x="43270" y="2963863"/>
                  </a:lnTo>
                  <a:lnTo>
                    <a:pt x="34536" y="2963459"/>
                  </a:lnTo>
                  <a:lnTo>
                    <a:pt x="19055" y="2956587"/>
                  </a:lnTo>
                  <a:lnTo>
                    <a:pt x="7145" y="2944460"/>
                  </a:lnTo>
                  <a:lnTo>
                    <a:pt x="794" y="2929100"/>
                  </a:lnTo>
                  <a:lnTo>
                    <a:pt x="0" y="2920207"/>
                  </a:lnTo>
                  <a:lnTo>
                    <a:pt x="794" y="2911314"/>
                  </a:lnTo>
                  <a:lnTo>
                    <a:pt x="7145" y="2895549"/>
                  </a:lnTo>
                  <a:lnTo>
                    <a:pt x="19055" y="2883826"/>
                  </a:lnTo>
                  <a:lnTo>
                    <a:pt x="34536" y="2876954"/>
                  </a:lnTo>
                  <a:close/>
                  <a:moveTo>
                    <a:pt x="2963862" y="0"/>
                  </a:moveTo>
                  <a:lnTo>
                    <a:pt x="2972910" y="787"/>
                  </a:lnTo>
                  <a:lnTo>
                    <a:pt x="2988644" y="7474"/>
                  </a:lnTo>
                  <a:lnTo>
                    <a:pt x="3000445" y="19668"/>
                  </a:lnTo>
                  <a:lnTo>
                    <a:pt x="3007526" y="35403"/>
                  </a:lnTo>
                  <a:lnTo>
                    <a:pt x="3008312" y="44450"/>
                  </a:lnTo>
                  <a:lnTo>
                    <a:pt x="3008024" y="47625"/>
                  </a:lnTo>
                  <a:lnTo>
                    <a:pt x="3138874" y="47625"/>
                  </a:lnTo>
                  <a:lnTo>
                    <a:pt x="5864243" y="47625"/>
                  </a:lnTo>
                  <a:lnTo>
                    <a:pt x="5901124" y="47625"/>
                  </a:lnTo>
                  <a:lnTo>
                    <a:pt x="5909857" y="48022"/>
                  </a:lnTo>
                  <a:lnTo>
                    <a:pt x="5925339" y="54372"/>
                  </a:lnTo>
                  <a:lnTo>
                    <a:pt x="5936851" y="65881"/>
                  </a:lnTo>
                  <a:lnTo>
                    <a:pt x="5943203" y="81359"/>
                  </a:lnTo>
                  <a:lnTo>
                    <a:pt x="5943600" y="90091"/>
                  </a:lnTo>
                  <a:lnTo>
                    <a:pt x="5943203" y="98822"/>
                  </a:lnTo>
                  <a:lnTo>
                    <a:pt x="5936851" y="114300"/>
                  </a:lnTo>
                  <a:lnTo>
                    <a:pt x="5925339" y="126206"/>
                  </a:lnTo>
                  <a:lnTo>
                    <a:pt x="5909857" y="132953"/>
                  </a:lnTo>
                  <a:lnTo>
                    <a:pt x="5901124" y="133350"/>
                  </a:lnTo>
                  <a:lnTo>
                    <a:pt x="5864243" y="133350"/>
                  </a:lnTo>
                  <a:lnTo>
                    <a:pt x="3138874" y="133350"/>
                  </a:lnTo>
                  <a:lnTo>
                    <a:pt x="2805520" y="133350"/>
                  </a:lnTo>
                  <a:lnTo>
                    <a:pt x="80840" y="133350"/>
                  </a:lnTo>
                  <a:lnTo>
                    <a:pt x="43270" y="133350"/>
                  </a:lnTo>
                  <a:lnTo>
                    <a:pt x="34536" y="132953"/>
                  </a:lnTo>
                  <a:lnTo>
                    <a:pt x="19055" y="126206"/>
                  </a:lnTo>
                  <a:lnTo>
                    <a:pt x="7145" y="114300"/>
                  </a:lnTo>
                  <a:lnTo>
                    <a:pt x="794" y="98822"/>
                  </a:lnTo>
                  <a:lnTo>
                    <a:pt x="0" y="90091"/>
                  </a:lnTo>
                  <a:lnTo>
                    <a:pt x="794" y="81359"/>
                  </a:lnTo>
                  <a:lnTo>
                    <a:pt x="7145" y="65881"/>
                  </a:lnTo>
                  <a:lnTo>
                    <a:pt x="19055" y="54372"/>
                  </a:lnTo>
                  <a:lnTo>
                    <a:pt x="34536" y="48022"/>
                  </a:lnTo>
                  <a:lnTo>
                    <a:pt x="43270" y="47625"/>
                  </a:lnTo>
                  <a:lnTo>
                    <a:pt x="80840" y="47625"/>
                  </a:lnTo>
                  <a:lnTo>
                    <a:pt x="2805520" y="47625"/>
                  </a:lnTo>
                  <a:lnTo>
                    <a:pt x="2919557" y="47625"/>
                  </a:lnTo>
                  <a:lnTo>
                    <a:pt x="2919412" y="44450"/>
                  </a:lnTo>
                  <a:lnTo>
                    <a:pt x="2919806" y="35403"/>
                  </a:lnTo>
                  <a:lnTo>
                    <a:pt x="2926493" y="19668"/>
                  </a:lnTo>
                  <a:lnTo>
                    <a:pt x="2938687" y="7474"/>
                  </a:lnTo>
                  <a:lnTo>
                    <a:pt x="2954815" y="787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t" anchorCtr="0" bIns="45720" compatLnSpc="1" lIns="91440" numCol="1" rIns="91440" tIns="45720" vert="horz" wrap="square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b="59" l="117" r="148" t="85"/>
          <a:stretch/>
        </p:blipFill>
        <p:spPr>
          <a:xfrm>
            <a:off x="4355976" y="692696"/>
            <a:ext cx="3960440" cy="3630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2968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476672"/>
          </a:xfrm>
        </p:spPr>
        <p:txBody>
          <a:bodyPr>
            <a:normAutofit/>
          </a:bodyPr>
          <a:lstStyle/>
          <a:p>
            <a:pPr algn="ctr"/>
            <a:r>
              <a:rPr b="1" dirty="0" lang="ru-RU" smtClean="0" sz="2800">
                <a:solidFill>
                  <a:schemeClr val="accent1">
                    <a:lumMod val="75000"/>
                  </a:schemeClr>
                </a:solidFill>
                <a:latin charset="0" pitchFamily="18" typeface="Bookman Old Style"/>
              </a:rPr>
              <a:t>Работа в группах</a:t>
            </a:r>
            <a:endParaRPr b="1" dirty="0" lang="ru-RU" sz="2800">
              <a:solidFill>
                <a:schemeClr val="accent1">
                  <a:lumMod val="75000"/>
                </a:schemeClr>
              </a:solidFill>
              <a:latin charset="0" pitchFamily="18" typeface="Bookman Old Style"/>
            </a:endParaRPr>
          </a:p>
        </p:txBody>
      </p:sp>
      <p:pic>
        <p:nvPicPr>
          <p:cNvPr descr="http://press.tstu.ru/photo/tolstyakov.jpg" id="25" name="Picture 4"/>
          <p:cNvPicPr>
            <a:picLocks noChangeArrowheads="1" noChangeAspect="1"/>
          </p:cNvPicPr>
          <p:nvPr/>
        </p:nvPicPr>
        <p:blipFill rotWithShape="1">
          <a:blip cstate="print" r:embed="rId2"/>
          <a:srcRect b="96" l="115" r="19" t="41"/>
          <a:stretch/>
        </p:blipFill>
        <p:spPr bwMode="auto">
          <a:xfrm>
            <a:off x="3095836" y="2204864"/>
            <a:ext cx="2952328" cy="31683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Crop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1354</TotalTime>
  <Words>483</Words>
  <Application>Microsoft Office PowerPoint</Application>
  <PresentationFormat>Экран (4:3)</PresentationFormat>
  <Paragraphs>162</Paragraphs>
  <Slides>18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9" baseType="lpstr">
      <vt:lpstr>SimSun</vt:lpstr>
      <vt:lpstr>Arial Black</vt:lpstr>
      <vt:lpstr>Bahnschrift</vt:lpstr>
      <vt:lpstr>Bookman Old Style</vt:lpstr>
      <vt:lpstr>Calibri</vt:lpstr>
      <vt:lpstr>Calibri Light</vt:lpstr>
      <vt:lpstr>Franklin Gothic Book</vt:lpstr>
      <vt:lpstr>Georgia</vt:lpstr>
      <vt:lpstr>Times New Roman</vt:lpstr>
      <vt:lpstr>Wingdings</vt:lpstr>
      <vt:lpstr>Crop</vt:lpstr>
      <vt:lpstr>Математику нельзя изучать, наблюдая, как это делает сосед!  </vt:lpstr>
      <vt:lpstr>Закончите предложение:</vt:lpstr>
      <vt:lpstr>Найдите координаты указанных точек:</vt:lpstr>
      <vt:lpstr>Индивидуальное задание:</vt:lpstr>
      <vt:lpstr>Индивидуальное задание:</vt:lpstr>
      <vt:lpstr>Индивидуальное задание:</vt:lpstr>
      <vt:lpstr> Прямоугольная система координат.</vt:lpstr>
      <vt:lpstr>Рене Декарт (1596-1650) </vt:lpstr>
      <vt:lpstr>Работа в группах</vt:lpstr>
      <vt:lpstr>Работа в группах</vt:lpstr>
      <vt:lpstr>Презентация PowerPoint</vt:lpstr>
      <vt:lpstr>Презентация PowerPoint</vt:lpstr>
      <vt:lpstr>Решение задач по эталону:</vt:lpstr>
      <vt:lpstr>Решение задач по эталону:</vt:lpstr>
      <vt:lpstr>Творческая работа</vt:lpstr>
      <vt:lpstr>Творческая работа</vt:lpstr>
      <vt:lpstr>Координаты в реальной жизни</vt:lpstr>
      <vt:lpstr>Рефлексия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Устные упражнения</dc:title>
  <dc:creator>User</dc:creator>
  <cp:lastModifiedBy>User</cp:lastModifiedBy>
  <cp:revision>133</cp:revision>
  <dcterms:created xsi:type="dcterms:W3CDTF">2013-10-27T01:18:45Z</dcterms:created>
  <dcterms:modified xsi:type="dcterms:W3CDTF">2022-04-03T05:33:55Z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566345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