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2" r:id="rId2"/>
    <p:sldId id="256" r:id="rId3"/>
    <p:sldId id="258" r:id="rId4"/>
    <p:sldId id="263" r:id="rId5"/>
    <p:sldId id="259" r:id="rId6"/>
    <p:sldId id="260" r:id="rId7"/>
    <p:sldId id="257" r:id="rId8"/>
    <p:sldId id="264" r:id="rId9"/>
    <p:sldId id="265" r:id="rId10"/>
    <p:sldId id="266" r:id="rId11"/>
    <p:sldId id="261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00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4EE5B-5D80-494E-BE6D-FA9A961C62D9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C39CE-99BD-4EC2-9E6A-220C50895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216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F0249E-4FF3-4FBC-A993-5E7B3FCFE4F2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279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982C8D-8C50-4668-B927-EB7130D6747D}" type="slidenum">
              <a:rPr lang="ru-RU" altLang="ru-RU"/>
              <a:pPr/>
              <a:t>17</a:t>
            </a:fld>
            <a:endParaRPr lang="ru-RU" altLang="ru-RU"/>
          </a:p>
        </p:txBody>
      </p:sp>
      <p:sp>
        <p:nvSpPr>
          <p:cNvPr id="282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2400"/>
              <a:t>Алтынов П.И. Геометрия. Тесты. 7-9 кл.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923F49-91E4-46B9-AE8E-BD9AC4964789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284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Гаврилова Н.Ф. «Поурочные разработки по геометрии: 8 класс».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0F40C9E-2389-409F-8B62-3362CBD37C2E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92B90A-5ADF-4451-9CD9-CF0F4993496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40C9E-2389-409F-8B62-3362CBD37C2E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2B90A-5ADF-4451-9CD9-CF0F499349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0F40C9E-2389-409F-8B62-3362CBD37C2E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092B90A-5ADF-4451-9CD9-CF0F4993496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40C9E-2389-409F-8B62-3362CBD37C2E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92B90A-5ADF-4451-9CD9-CF0F499349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40C9E-2389-409F-8B62-3362CBD37C2E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092B90A-5ADF-4451-9CD9-CF0F4993496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0F40C9E-2389-409F-8B62-3362CBD37C2E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092B90A-5ADF-4451-9CD9-CF0F4993496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0F40C9E-2389-409F-8B62-3362CBD37C2E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092B90A-5ADF-4451-9CD9-CF0F4993496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40C9E-2389-409F-8B62-3362CBD37C2E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92B90A-5ADF-4451-9CD9-CF0F499349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40C9E-2389-409F-8B62-3362CBD37C2E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92B90A-5ADF-4451-9CD9-CF0F499349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40C9E-2389-409F-8B62-3362CBD37C2E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92B90A-5ADF-4451-9CD9-CF0F4993496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0F40C9E-2389-409F-8B62-3362CBD37C2E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092B90A-5ADF-4451-9CD9-CF0F4993496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0F40C9E-2389-409F-8B62-3362CBD37C2E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092B90A-5ADF-4451-9CD9-CF0F499349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65" name="Freeform 37" descr="Циновка"/>
          <p:cNvSpPr>
            <a:spLocks/>
          </p:cNvSpPr>
          <p:nvPr/>
        </p:nvSpPr>
        <p:spPr bwMode="auto">
          <a:xfrm>
            <a:off x="5256213" y="1447800"/>
            <a:ext cx="3625850" cy="5008563"/>
          </a:xfrm>
          <a:custGeom>
            <a:avLst/>
            <a:gdLst>
              <a:gd name="T0" fmla="*/ 677 w 2284"/>
              <a:gd name="T1" fmla="*/ 3109 h 3155"/>
              <a:gd name="T2" fmla="*/ 1648 w 2284"/>
              <a:gd name="T3" fmla="*/ 3109 h 3155"/>
              <a:gd name="T4" fmla="*/ 2193 w 2284"/>
              <a:gd name="T5" fmla="*/ 2832 h 3155"/>
              <a:gd name="T6" fmla="*/ 2193 w 2284"/>
              <a:gd name="T7" fmla="*/ 1488 h 3155"/>
              <a:gd name="T8" fmla="*/ 1991 w 2284"/>
              <a:gd name="T9" fmla="*/ 1063 h 3155"/>
              <a:gd name="T10" fmla="*/ 1534 w 2284"/>
              <a:gd name="T11" fmla="*/ 815 h 3155"/>
              <a:gd name="T12" fmla="*/ 1477 w 2284"/>
              <a:gd name="T13" fmla="*/ 764 h 3155"/>
              <a:gd name="T14" fmla="*/ 1592 w 2284"/>
              <a:gd name="T15" fmla="*/ 665 h 3155"/>
              <a:gd name="T16" fmla="*/ 1648 w 2284"/>
              <a:gd name="T17" fmla="*/ 465 h 3155"/>
              <a:gd name="T18" fmla="*/ 1877 w 2284"/>
              <a:gd name="T19" fmla="*/ 66 h 3155"/>
              <a:gd name="T20" fmla="*/ 1763 w 2284"/>
              <a:gd name="T21" fmla="*/ 66 h 3155"/>
              <a:gd name="T22" fmla="*/ 1534 w 2284"/>
              <a:gd name="T23" fmla="*/ 166 h 3155"/>
              <a:gd name="T24" fmla="*/ 1420 w 2284"/>
              <a:gd name="T25" fmla="*/ 117 h 3155"/>
              <a:gd name="T26" fmla="*/ 1249 w 2284"/>
              <a:gd name="T27" fmla="*/ 117 h 3155"/>
              <a:gd name="T28" fmla="*/ 1076 w 2284"/>
              <a:gd name="T29" fmla="*/ 216 h 3155"/>
              <a:gd name="T30" fmla="*/ 848 w 2284"/>
              <a:gd name="T31" fmla="*/ 117 h 3155"/>
              <a:gd name="T32" fmla="*/ 733 w 2284"/>
              <a:gd name="T33" fmla="*/ 117 h 3155"/>
              <a:gd name="T34" fmla="*/ 791 w 2284"/>
              <a:gd name="T35" fmla="*/ 166 h 3155"/>
              <a:gd name="T36" fmla="*/ 905 w 2284"/>
              <a:gd name="T37" fmla="*/ 266 h 3155"/>
              <a:gd name="T38" fmla="*/ 1019 w 2284"/>
              <a:gd name="T39" fmla="*/ 416 h 3155"/>
              <a:gd name="T40" fmla="*/ 1076 w 2284"/>
              <a:gd name="T41" fmla="*/ 615 h 3155"/>
              <a:gd name="T42" fmla="*/ 1191 w 2284"/>
              <a:gd name="T43" fmla="*/ 764 h 3155"/>
              <a:gd name="T44" fmla="*/ 1076 w 2284"/>
              <a:gd name="T45" fmla="*/ 764 h 3155"/>
              <a:gd name="T46" fmla="*/ 791 w 2284"/>
              <a:gd name="T47" fmla="*/ 764 h 3155"/>
              <a:gd name="T48" fmla="*/ 562 w 2284"/>
              <a:gd name="T49" fmla="*/ 864 h 3155"/>
              <a:gd name="T50" fmla="*/ 334 w 2284"/>
              <a:gd name="T51" fmla="*/ 1014 h 3155"/>
              <a:gd name="T52" fmla="*/ 241 w 2284"/>
              <a:gd name="T53" fmla="*/ 1440 h 3155"/>
              <a:gd name="T54" fmla="*/ 104 w 2284"/>
              <a:gd name="T55" fmla="*/ 2062 h 3155"/>
              <a:gd name="T56" fmla="*/ 48 w 2284"/>
              <a:gd name="T57" fmla="*/ 2511 h 3155"/>
              <a:gd name="T58" fmla="*/ 104 w 2284"/>
              <a:gd name="T59" fmla="*/ 2910 h 3155"/>
              <a:gd name="T60" fmla="*/ 677 w 2284"/>
              <a:gd name="T61" fmla="*/ 3109 h 3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284" h="3155">
                <a:moveTo>
                  <a:pt x="677" y="3109"/>
                </a:moveTo>
                <a:cubicBezTo>
                  <a:pt x="934" y="3142"/>
                  <a:pt x="1395" y="3155"/>
                  <a:pt x="1648" y="3109"/>
                </a:cubicBezTo>
                <a:cubicBezTo>
                  <a:pt x="1901" y="3063"/>
                  <a:pt x="2102" y="3102"/>
                  <a:pt x="2193" y="2832"/>
                </a:cubicBezTo>
                <a:cubicBezTo>
                  <a:pt x="2284" y="2562"/>
                  <a:pt x="2227" y="1783"/>
                  <a:pt x="2193" y="1488"/>
                </a:cubicBezTo>
                <a:cubicBezTo>
                  <a:pt x="2159" y="1193"/>
                  <a:pt x="2101" y="1175"/>
                  <a:pt x="1991" y="1063"/>
                </a:cubicBezTo>
                <a:cubicBezTo>
                  <a:pt x="1881" y="951"/>
                  <a:pt x="1619" y="864"/>
                  <a:pt x="1534" y="815"/>
                </a:cubicBezTo>
                <a:cubicBezTo>
                  <a:pt x="1448" y="765"/>
                  <a:pt x="1467" y="790"/>
                  <a:pt x="1477" y="764"/>
                </a:cubicBezTo>
                <a:cubicBezTo>
                  <a:pt x="1487" y="739"/>
                  <a:pt x="1563" y="715"/>
                  <a:pt x="1592" y="665"/>
                </a:cubicBezTo>
                <a:cubicBezTo>
                  <a:pt x="1621" y="616"/>
                  <a:pt x="1600" y="565"/>
                  <a:pt x="1648" y="465"/>
                </a:cubicBezTo>
                <a:cubicBezTo>
                  <a:pt x="1696" y="365"/>
                  <a:pt x="1858" y="132"/>
                  <a:pt x="1877" y="66"/>
                </a:cubicBezTo>
                <a:cubicBezTo>
                  <a:pt x="1895" y="0"/>
                  <a:pt x="1820" y="49"/>
                  <a:pt x="1763" y="66"/>
                </a:cubicBezTo>
                <a:cubicBezTo>
                  <a:pt x="1706" y="82"/>
                  <a:pt x="1590" y="157"/>
                  <a:pt x="1534" y="166"/>
                </a:cubicBezTo>
                <a:cubicBezTo>
                  <a:pt x="1477" y="175"/>
                  <a:pt x="1468" y="124"/>
                  <a:pt x="1420" y="117"/>
                </a:cubicBezTo>
                <a:cubicBezTo>
                  <a:pt x="1372" y="109"/>
                  <a:pt x="1306" y="100"/>
                  <a:pt x="1249" y="117"/>
                </a:cubicBezTo>
                <a:cubicBezTo>
                  <a:pt x="1192" y="133"/>
                  <a:pt x="1143" y="216"/>
                  <a:pt x="1076" y="216"/>
                </a:cubicBezTo>
                <a:cubicBezTo>
                  <a:pt x="1009" y="216"/>
                  <a:pt x="905" y="133"/>
                  <a:pt x="848" y="117"/>
                </a:cubicBezTo>
                <a:cubicBezTo>
                  <a:pt x="791" y="100"/>
                  <a:pt x="742" y="109"/>
                  <a:pt x="733" y="117"/>
                </a:cubicBezTo>
                <a:cubicBezTo>
                  <a:pt x="724" y="124"/>
                  <a:pt x="762" y="141"/>
                  <a:pt x="791" y="166"/>
                </a:cubicBezTo>
                <a:cubicBezTo>
                  <a:pt x="820" y="191"/>
                  <a:pt x="867" y="224"/>
                  <a:pt x="905" y="266"/>
                </a:cubicBezTo>
                <a:cubicBezTo>
                  <a:pt x="942" y="308"/>
                  <a:pt x="990" y="357"/>
                  <a:pt x="1019" y="416"/>
                </a:cubicBezTo>
                <a:cubicBezTo>
                  <a:pt x="1048" y="474"/>
                  <a:pt x="1047" y="556"/>
                  <a:pt x="1076" y="615"/>
                </a:cubicBezTo>
                <a:cubicBezTo>
                  <a:pt x="1105" y="673"/>
                  <a:pt x="1191" y="739"/>
                  <a:pt x="1191" y="764"/>
                </a:cubicBezTo>
                <a:cubicBezTo>
                  <a:pt x="1191" y="790"/>
                  <a:pt x="1143" y="764"/>
                  <a:pt x="1076" y="764"/>
                </a:cubicBezTo>
                <a:cubicBezTo>
                  <a:pt x="1009" y="764"/>
                  <a:pt x="877" y="748"/>
                  <a:pt x="791" y="764"/>
                </a:cubicBezTo>
                <a:cubicBezTo>
                  <a:pt x="706" y="781"/>
                  <a:pt x="637" y="823"/>
                  <a:pt x="562" y="864"/>
                </a:cubicBezTo>
                <a:cubicBezTo>
                  <a:pt x="486" y="906"/>
                  <a:pt x="387" y="918"/>
                  <a:pt x="334" y="1014"/>
                </a:cubicBezTo>
                <a:cubicBezTo>
                  <a:pt x="281" y="1110"/>
                  <a:pt x="279" y="1265"/>
                  <a:pt x="241" y="1440"/>
                </a:cubicBezTo>
                <a:cubicBezTo>
                  <a:pt x="203" y="1615"/>
                  <a:pt x="136" y="1884"/>
                  <a:pt x="104" y="2062"/>
                </a:cubicBezTo>
                <a:cubicBezTo>
                  <a:pt x="72" y="2240"/>
                  <a:pt x="48" y="2370"/>
                  <a:pt x="48" y="2511"/>
                </a:cubicBezTo>
                <a:cubicBezTo>
                  <a:pt x="48" y="2652"/>
                  <a:pt x="0" y="2810"/>
                  <a:pt x="104" y="2910"/>
                </a:cubicBezTo>
                <a:cubicBezTo>
                  <a:pt x="209" y="3010"/>
                  <a:pt x="419" y="3076"/>
                  <a:pt x="677" y="3109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993300"/>
            </a:solidFill>
            <a:prstDash val="solid"/>
            <a:round/>
            <a:headEnd/>
            <a:tailEnd/>
          </a:ln>
          <a:effectLst>
            <a:outerShdw dist="52363" dir="842175" algn="ctr" rotWithShape="0">
              <a:srgbClr val="FFFF00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78564" name="Freeform 36" descr="Циновка"/>
          <p:cNvSpPr>
            <a:spLocks/>
          </p:cNvSpPr>
          <p:nvPr/>
        </p:nvSpPr>
        <p:spPr bwMode="auto">
          <a:xfrm>
            <a:off x="533400" y="838200"/>
            <a:ext cx="3479800" cy="5040313"/>
          </a:xfrm>
          <a:custGeom>
            <a:avLst/>
            <a:gdLst>
              <a:gd name="T0" fmla="*/ 574 w 1904"/>
              <a:gd name="T1" fmla="*/ 2827 h 2887"/>
              <a:gd name="T2" fmla="*/ 1345 w 1904"/>
              <a:gd name="T3" fmla="*/ 2827 h 2887"/>
              <a:gd name="T4" fmla="*/ 1708 w 1904"/>
              <a:gd name="T5" fmla="*/ 2464 h 2887"/>
              <a:gd name="T6" fmla="*/ 1889 w 1904"/>
              <a:gd name="T7" fmla="*/ 1557 h 2887"/>
              <a:gd name="T8" fmla="*/ 1617 w 1904"/>
              <a:gd name="T9" fmla="*/ 967 h 2887"/>
              <a:gd name="T10" fmla="*/ 1254 w 1904"/>
              <a:gd name="T11" fmla="*/ 741 h 2887"/>
              <a:gd name="T12" fmla="*/ 1209 w 1904"/>
              <a:gd name="T13" fmla="*/ 695 h 2887"/>
              <a:gd name="T14" fmla="*/ 1300 w 1904"/>
              <a:gd name="T15" fmla="*/ 605 h 2887"/>
              <a:gd name="T16" fmla="*/ 1345 w 1904"/>
              <a:gd name="T17" fmla="*/ 423 h 2887"/>
              <a:gd name="T18" fmla="*/ 1526 w 1904"/>
              <a:gd name="T19" fmla="*/ 60 h 2887"/>
              <a:gd name="T20" fmla="*/ 1436 w 1904"/>
              <a:gd name="T21" fmla="*/ 60 h 2887"/>
              <a:gd name="T22" fmla="*/ 1254 w 1904"/>
              <a:gd name="T23" fmla="*/ 151 h 2887"/>
              <a:gd name="T24" fmla="*/ 1164 w 1904"/>
              <a:gd name="T25" fmla="*/ 106 h 2887"/>
              <a:gd name="T26" fmla="*/ 1028 w 1904"/>
              <a:gd name="T27" fmla="*/ 106 h 2887"/>
              <a:gd name="T28" fmla="*/ 891 w 1904"/>
              <a:gd name="T29" fmla="*/ 196 h 2887"/>
              <a:gd name="T30" fmla="*/ 710 w 1904"/>
              <a:gd name="T31" fmla="*/ 106 h 2887"/>
              <a:gd name="T32" fmla="*/ 619 w 1904"/>
              <a:gd name="T33" fmla="*/ 106 h 2887"/>
              <a:gd name="T34" fmla="*/ 665 w 1904"/>
              <a:gd name="T35" fmla="*/ 151 h 2887"/>
              <a:gd name="T36" fmla="*/ 755 w 1904"/>
              <a:gd name="T37" fmla="*/ 242 h 2887"/>
              <a:gd name="T38" fmla="*/ 846 w 1904"/>
              <a:gd name="T39" fmla="*/ 378 h 2887"/>
              <a:gd name="T40" fmla="*/ 891 w 1904"/>
              <a:gd name="T41" fmla="*/ 559 h 2887"/>
              <a:gd name="T42" fmla="*/ 982 w 1904"/>
              <a:gd name="T43" fmla="*/ 695 h 2887"/>
              <a:gd name="T44" fmla="*/ 891 w 1904"/>
              <a:gd name="T45" fmla="*/ 695 h 2887"/>
              <a:gd name="T46" fmla="*/ 665 w 1904"/>
              <a:gd name="T47" fmla="*/ 695 h 2887"/>
              <a:gd name="T48" fmla="*/ 483 w 1904"/>
              <a:gd name="T49" fmla="*/ 786 h 2887"/>
              <a:gd name="T50" fmla="*/ 302 w 1904"/>
              <a:gd name="T51" fmla="*/ 922 h 2887"/>
              <a:gd name="T52" fmla="*/ 30 w 1904"/>
              <a:gd name="T53" fmla="*/ 1421 h 2887"/>
              <a:gd name="T54" fmla="*/ 120 w 1904"/>
              <a:gd name="T55" fmla="*/ 1875 h 2887"/>
              <a:gd name="T56" fmla="*/ 75 w 1904"/>
              <a:gd name="T57" fmla="*/ 2283 h 2887"/>
              <a:gd name="T58" fmla="*/ 120 w 1904"/>
              <a:gd name="T59" fmla="*/ 2646 h 2887"/>
              <a:gd name="T60" fmla="*/ 574 w 1904"/>
              <a:gd name="T61" fmla="*/ 2827 h 2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4" h="2887">
                <a:moveTo>
                  <a:pt x="574" y="2827"/>
                </a:moveTo>
                <a:cubicBezTo>
                  <a:pt x="778" y="2857"/>
                  <a:pt x="1156" y="2887"/>
                  <a:pt x="1345" y="2827"/>
                </a:cubicBezTo>
                <a:cubicBezTo>
                  <a:pt x="1534" y="2767"/>
                  <a:pt x="1617" y="2676"/>
                  <a:pt x="1708" y="2464"/>
                </a:cubicBezTo>
                <a:cubicBezTo>
                  <a:pt x="1799" y="2252"/>
                  <a:pt x="1904" y="1807"/>
                  <a:pt x="1889" y="1557"/>
                </a:cubicBezTo>
                <a:cubicBezTo>
                  <a:pt x="1874" y="1307"/>
                  <a:pt x="1723" y="1103"/>
                  <a:pt x="1617" y="967"/>
                </a:cubicBezTo>
                <a:cubicBezTo>
                  <a:pt x="1511" y="831"/>
                  <a:pt x="1322" y="786"/>
                  <a:pt x="1254" y="741"/>
                </a:cubicBezTo>
                <a:cubicBezTo>
                  <a:pt x="1186" y="696"/>
                  <a:pt x="1201" y="718"/>
                  <a:pt x="1209" y="695"/>
                </a:cubicBezTo>
                <a:cubicBezTo>
                  <a:pt x="1217" y="672"/>
                  <a:pt x="1277" y="650"/>
                  <a:pt x="1300" y="605"/>
                </a:cubicBezTo>
                <a:cubicBezTo>
                  <a:pt x="1323" y="560"/>
                  <a:pt x="1307" y="514"/>
                  <a:pt x="1345" y="423"/>
                </a:cubicBezTo>
                <a:cubicBezTo>
                  <a:pt x="1383" y="332"/>
                  <a:pt x="1511" y="120"/>
                  <a:pt x="1526" y="60"/>
                </a:cubicBezTo>
                <a:cubicBezTo>
                  <a:pt x="1541" y="0"/>
                  <a:pt x="1481" y="45"/>
                  <a:pt x="1436" y="60"/>
                </a:cubicBezTo>
                <a:cubicBezTo>
                  <a:pt x="1391" y="75"/>
                  <a:pt x="1299" y="143"/>
                  <a:pt x="1254" y="151"/>
                </a:cubicBezTo>
                <a:cubicBezTo>
                  <a:pt x="1209" y="159"/>
                  <a:pt x="1202" y="113"/>
                  <a:pt x="1164" y="106"/>
                </a:cubicBezTo>
                <a:cubicBezTo>
                  <a:pt x="1126" y="99"/>
                  <a:pt x="1073" y="91"/>
                  <a:pt x="1028" y="106"/>
                </a:cubicBezTo>
                <a:cubicBezTo>
                  <a:pt x="983" y="121"/>
                  <a:pt x="944" y="196"/>
                  <a:pt x="891" y="196"/>
                </a:cubicBezTo>
                <a:cubicBezTo>
                  <a:pt x="838" y="196"/>
                  <a:pt x="755" y="121"/>
                  <a:pt x="710" y="106"/>
                </a:cubicBezTo>
                <a:cubicBezTo>
                  <a:pt x="665" y="91"/>
                  <a:pt x="626" y="99"/>
                  <a:pt x="619" y="106"/>
                </a:cubicBezTo>
                <a:cubicBezTo>
                  <a:pt x="612" y="113"/>
                  <a:pt x="642" y="128"/>
                  <a:pt x="665" y="151"/>
                </a:cubicBezTo>
                <a:cubicBezTo>
                  <a:pt x="688" y="174"/>
                  <a:pt x="725" y="204"/>
                  <a:pt x="755" y="242"/>
                </a:cubicBezTo>
                <a:cubicBezTo>
                  <a:pt x="785" y="280"/>
                  <a:pt x="823" y="325"/>
                  <a:pt x="846" y="378"/>
                </a:cubicBezTo>
                <a:cubicBezTo>
                  <a:pt x="869" y="431"/>
                  <a:pt x="868" y="506"/>
                  <a:pt x="891" y="559"/>
                </a:cubicBezTo>
                <a:cubicBezTo>
                  <a:pt x="914" y="612"/>
                  <a:pt x="982" y="672"/>
                  <a:pt x="982" y="695"/>
                </a:cubicBezTo>
                <a:cubicBezTo>
                  <a:pt x="982" y="718"/>
                  <a:pt x="944" y="695"/>
                  <a:pt x="891" y="695"/>
                </a:cubicBezTo>
                <a:cubicBezTo>
                  <a:pt x="838" y="695"/>
                  <a:pt x="733" y="680"/>
                  <a:pt x="665" y="695"/>
                </a:cubicBezTo>
                <a:cubicBezTo>
                  <a:pt x="597" y="710"/>
                  <a:pt x="543" y="748"/>
                  <a:pt x="483" y="786"/>
                </a:cubicBezTo>
                <a:cubicBezTo>
                  <a:pt x="423" y="824"/>
                  <a:pt x="377" y="816"/>
                  <a:pt x="302" y="922"/>
                </a:cubicBezTo>
                <a:cubicBezTo>
                  <a:pt x="227" y="1028"/>
                  <a:pt x="60" y="1262"/>
                  <a:pt x="30" y="1421"/>
                </a:cubicBezTo>
                <a:cubicBezTo>
                  <a:pt x="0" y="1580"/>
                  <a:pt x="113" y="1731"/>
                  <a:pt x="120" y="1875"/>
                </a:cubicBezTo>
                <a:cubicBezTo>
                  <a:pt x="127" y="2019"/>
                  <a:pt x="75" y="2155"/>
                  <a:pt x="75" y="2283"/>
                </a:cubicBezTo>
                <a:cubicBezTo>
                  <a:pt x="75" y="2411"/>
                  <a:pt x="37" y="2555"/>
                  <a:pt x="120" y="2646"/>
                </a:cubicBezTo>
                <a:cubicBezTo>
                  <a:pt x="203" y="2737"/>
                  <a:pt x="370" y="2797"/>
                  <a:pt x="574" y="2827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993300"/>
            </a:solidFill>
            <a:prstDash val="solid"/>
            <a:round/>
            <a:headEnd/>
            <a:tailEnd/>
          </a:ln>
          <a:effectLst>
            <a:outerShdw dist="52363" dir="842175" algn="ctr" rotWithShape="0">
              <a:srgbClr val="FFFF00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grpSp>
        <p:nvGrpSpPr>
          <p:cNvPr id="278608" name="Group 80"/>
          <p:cNvGrpSpPr>
            <a:grpSpLocks/>
          </p:cNvGrpSpPr>
          <p:nvPr/>
        </p:nvGrpSpPr>
        <p:grpSpPr bwMode="auto">
          <a:xfrm>
            <a:off x="914400" y="1905000"/>
            <a:ext cx="2743200" cy="3810000"/>
            <a:chOff x="528" y="1248"/>
            <a:chExt cx="1776" cy="2256"/>
          </a:xfrm>
        </p:grpSpPr>
        <p:grpSp>
          <p:nvGrpSpPr>
            <p:cNvPr id="278558" name="Group 30"/>
            <p:cNvGrpSpPr>
              <a:grpSpLocks/>
            </p:cNvGrpSpPr>
            <p:nvPr/>
          </p:nvGrpSpPr>
          <p:grpSpPr bwMode="auto">
            <a:xfrm rot="15257051">
              <a:off x="576" y="1920"/>
              <a:ext cx="1824" cy="480"/>
              <a:chOff x="960" y="1488"/>
              <a:chExt cx="1824" cy="480"/>
            </a:xfrm>
          </p:grpSpPr>
          <p:sp>
            <p:nvSpPr>
              <p:cNvPr id="278540" name="AutoShape 12"/>
              <p:cNvSpPr>
                <a:spLocks noChangeArrowheads="1"/>
              </p:cNvSpPr>
              <p:nvPr/>
            </p:nvSpPr>
            <p:spPr bwMode="auto">
              <a:xfrm rot="-1914257">
                <a:off x="960" y="1488"/>
                <a:ext cx="1824" cy="480"/>
              </a:xfrm>
              <a:prstGeom prst="triangle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rgbClr val="99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8543" name="Line 15"/>
              <p:cNvSpPr>
                <a:spLocks noChangeShapeType="1"/>
              </p:cNvSpPr>
              <p:nvPr/>
            </p:nvSpPr>
            <p:spPr bwMode="auto">
              <a:xfrm flipH="1">
                <a:off x="1488" y="1920"/>
                <a:ext cx="528" cy="48"/>
              </a:xfrm>
              <a:prstGeom prst="line">
                <a:avLst/>
              </a:prstGeom>
              <a:noFill/>
              <a:ln w="317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78557" name="Group 29"/>
            <p:cNvGrpSpPr>
              <a:grpSpLocks/>
            </p:cNvGrpSpPr>
            <p:nvPr/>
          </p:nvGrpSpPr>
          <p:grpSpPr bwMode="auto">
            <a:xfrm>
              <a:off x="576" y="1776"/>
              <a:ext cx="528" cy="816"/>
              <a:chOff x="432" y="1152"/>
              <a:chExt cx="528" cy="816"/>
            </a:xfrm>
          </p:grpSpPr>
          <p:sp>
            <p:nvSpPr>
              <p:cNvPr id="278539" name="AutoShape 11"/>
              <p:cNvSpPr>
                <a:spLocks noChangeArrowheads="1"/>
              </p:cNvSpPr>
              <p:nvPr/>
            </p:nvSpPr>
            <p:spPr bwMode="auto">
              <a:xfrm>
                <a:off x="432" y="1152"/>
                <a:ext cx="528" cy="816"/>
              </a:xfrm>
              <a:prstGeom prst="triangle">
                <a:avLst>
                  <a:gd name="adj" fmla="val 64773"/>
                </a:avLst>
              </a:prstGeom>
              <a:solidFill>
                <a:srgbClr val="FFFF00"/>
              </a:solidFill>
              <a:ln w="9525">
                <a:solidFill>
                  <a:srgbClr val="99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8544" name="Line 16"/>
              <p:cNvSpPr>
                <a:spLocks noChangeShapeType="1"/>
              </p:cNvSpPr>
              <p:nvPr/>
            </p:nvSpPr>
            <p:spPr bwMode="auto">
              <a:xfrm flipV="1">
                <a:off x="576" y="1584"/>
                <a:ext cx="288" cy="0"/>
              </a:xfrm>
              <a:prstGeom prst="line">
                <a:avLst/>
              </a:prstGeom>
              <a:noFill/>
              <a:ln w="317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78559" name="Group 31"/>
            <p:cNvGrpSpPr>
              <a:grpSpLocks/>
            </p:cNvGrpSpPr>
            <p:nvPr/>
          </p:nvGrpSpPr>
          <p:grpSpPr bwMode="auto">
            <a:xfrm>
              <a:off x="1392" y="2304"/>
              <a:ext cx="912" cy="720"/>
              <a:chOff x="1756" y="2217"/>
              <a:chExt cx="912" cy="720"/>
            </a:xfrm>
          </p:grpSpPr>
          <p:sp>
            <p:nvSpPr>
              <p:cNvPr id="278542" name="AutoShape 14"/>
              <p:cNvSpPr>
                <a:spLocks noChangeArrowheads="1"/>
              </p:cNvSpPr>
              <p:nvPr/>
            </p:nvSpPr>
            <p:spPr bwMode="auto">
              <a:xfrm rot="-3196841">
                <a:off x="1852" y="2121"/>
                <a:ext cx="720" cy="912"/>
              </a:xfrm>
              <a:prstGeom prst="rtTriangle">
                <a:avLst/>
              </a:prstGeom>
              <a:solidFill>
                <a:srgbClr val="FFFF00"/>
              </a:solidFill>
              <a:ln w="9525">
                <a:solidFill>
                  <a:srgbClr val="99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8545" name="Line 17"/>
              <p:cNvSpPr>
                <a:spLocks noChangeShapeType="1"/>
              </p:cNvSpPr>
              <p:nvPr/>
            </p:nvSpPr>
            <p:spPr bwMode="auto">
              <a:xfrm flipH="1">
                <a:off x="2016" y="2592"/>
                <a:ext cx="192" cy="288"/>
              </a:xfrm>
              <a:prstGeom prst="line">
                <a:avLst/>
              </a:prstGeom>
              <a:noFill/>
              <a:ln w="317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78560" name="Group 32"/>
            <p:cNvGrpSpPr>
              <a:grpSpLocks/>
            </p:cNvGrpSpPr>
            <p:nvPr/>
          </p:nvGrpSpPr>
          <p:grpSpPr bwMode="auto">
            <a:xfrm rot="757550">
              <a:off x="528" y="2640"/>
              <a:ext cx="1104" cy="768"/>
              <a:chOff x="432" y="2208"/>
              <a:chExt cx="1104" cy="768"/>
            </a:xfrm>
          </p:grpSpPr>
          <p:sp>
            <p:nvSpPr>
              <p:cNvPr id="278541" name="AutoShape 13"/>
              <p:cNvSpPr>
                <a:spLocks noChangeArrowheads="1"/>
              </p:cNvSpPr>
              <p:nvPr/>
            </p:nvSpPr>
            <p:spPr bwMode="auto">
              <a:xfrm>
                <a:off x="432" y="2208"/>
                <a:ext cx="1104" cy="768"/>
              </a:xfrm>
              <a:prstGeom prst="triangle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rgbClr val="99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8546" name="Line 18"/>
              <p:cNvSpPr>
                <a:spLocks noChangeShapeType="1"/>
              </p:cNvSpPr>
              <p:nvPr/>
            </p:nvSpPr>
            <p:spPr bwMode="auto">
              <a:xfrm flipH="1">
                <a:off x="912" y="2544"/>
                <a:ext cx="336" cy="432"/>
              </a:xfrm>
              <a:prstGeom prst="line">
                <a:avLst/>
              </a:prstGeom>
              <a:noFill/>
              <a:ln w="317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78569" name="Line 41"/>
            <p:cNvSpPr>
              <a:spLocks noChangeShapeType="1"/>
            </p:cNvSpPr>
            <p:nvPr/>
          </p:nvSpPr>
          <p:spPr bwMode="auto">
            <a:xfrm>
              <a:off x="1200" y="3360"/>
              <a:ext cx="0" cy="144"/>
            </a:xfrm>
            <a:prstGeom prst="line">
              <a:avLst/>
            </a:prstGeom>
            <a:noFill/>
            <a:ln w="19050">
              <a:solidFill>
                <a:schemeClr val="bg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278570" name="Line 42"/>
            <p:cNvSpPr>
              <a:spLocks noChangeShapeType="1"/>
            </p:cNvSpPr>
            <p:nvPr/>
          </p:nvSpPr>
          <p:spPr bwMode="auto">
            <a:xfrm>
              <a:off x="720" y="3264"/>
              <a:ext cx="0" cy="144"/>
            </a:xfrm>
            <a:prstGeom prst="line">
              <a:avLst/>
            </a:prstGeom>
            <a:noFill/>
            <a:ln w="19050">
              <a:solidFill>
                <a:schemeClr val="bg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278571" name="Line 43"/>
            <p:cNvSpPr>
              <a:spLocks noChangeShapeType="1"/>
            </p:cNvSpPr>
            <p:nvPr/>
          </p:nvSpPr>
          <p:spPr bwMode="auto">
            <a:xfrm>
              <a:off x="2064" y="2592"/>
              <a:ext cx="0" cy="144"/>
            </a:xfrm>
            <a:prstGeom prst="line">
              <a:avLst/>
            </a:prstGeom>
            <a:noFill/>
            <a:ln w="19050">
              <a:solidFill>
                <a:schemeClr val="bg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278572" name="Line 44"/>
            <p:cNvSpPr>
              <a:spLocks noChangeShapeType="1"/>
            </p:cNvSpPr>
            <p:nvPr/>
          </p:nvSpPr>
          <p:spPr bwMode="auto">
            <a:xfrm>
              <a:off x="1584" y="2592"/>
              <a:ext cx="0" cy="144"/>
            </a:xfrm>
            <a:prstGeom prst="line">
              <a:avLst/>
            </a:prstGeom>
            <a:noFill/>
            <a:ln w="19050">
              <a:solidFill>
                <a:schemeClr val="bg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278573" name="Freeform 45"/>
            <p:cNvSpPr>
              <a:spLocks/>
            </p:cNvSpPr>
            <p:nvPr/>
          </p:nvSpPr>
          <p:spPr bwMode="auto">
            <a:xfrm>
              <a:off x="1345" y="1640"/>
              <a:ext cx="95" cy="136"/>
            </a:xfrm>
            <a:custGeom>
              <a:avLst/>
              <a:gdLst>
                <a:gd name="T0" fmla="*/ 95 w 95"/>
                <a:gd name="T1" fmla="*/ 0 h 136"/>
                <a:gd name="T2" fmla="*/ 0 w 95"/>
                <a:gd name="T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5" h="136">
                  <a:moveTo>
                    <a:pt x="95" y="0"/>
                  </a:moveTo>
                  <a:lnTo>
                    <a:pt x="0" y="136"/>
                  </a:lnTo>
                </a:path>
              </a:pathLst>
            </a:custGeom>
            <a:noFill/>
            <a:ln w="28575" cmpd="sng">
              <a:solidFill>
                <a:schemeClr val="bg1">
                  <a:lumMod val="95000"/>
                  <a:lumOff val="5000"/>
                </a:schemeClr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278574" name="Freeform 46"/>
            <p:cNvSpPr>
              <a:spLocks/>
            </p:cNvSpPr>
            <p:nvPr/>
          </p:nvSpPr>
          <p:spPr bwMode="auto">
            <a:xfrm>
              <a:off x="1872" y="2160"/>
              <a:ext cx="95" cy="136"/>
            </a:xfrm>
            <a:custGeom>
              <a:avLst/>
              <a:gdLst>
                <a:gd name="T0" fmla="*/ 95 w 95"/>
                <a:gd name="T1" fmla="*/ 0 h 136"/>
                <a:gd name="T2" fmla="*/ 0 w 95"/>
                <a:gd name="T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5" h="136">
                  <a:moveTo>
                    <a:pt x="95" y="0"/>
                  </a:moveTo>
                  <a:lnTo>
                    <a:pt x="0" y="136"/>
                  </a:lnTo>
                </a:path>
              </a:pathLst>
            </a:custGeom>
            <a:noFill/>
            <a:ln w="28575" cmpd="sng">
              <a:solidFill>
                <a:schemeClr val="bg1">
                  <a:lumMod val="95000"/>
                  <a:lumOff val="5000"/>
                </a:schemeClr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grpSp>
          <p:nvGrpSpPr>
            <p:cNvPr id="278577" name="Group 49"/>
            <p:cNvGrpSpPr>
              <a:grpSpLocks/>
            </p:cNvGrpSpPr>
            <p:nvPr/>
          </p:nvGrpSpPr>
          <p:grpSpPr bwMode="auto">
            <a:xfrm>
              <a:off x="1168" y="2792"/>
              <a:ext cx="148" cy="112"/>
              <a:chOff x="1168" y="2792"/>
              <a:chExt cx="148" cy="112"/>
            </a:xfrm>
          </p:grpSpPr>
          <p:sp>
            <p:nvSpPr>
              <p:cNvPr id="278575" name="Freeform 47"/>
              <p:cNvSpPr>
                <a:spLocks/>
              </p:cNvSpPr>
              <p:nvPr/>
            </p:nvSpPr>
            <p:spPr bwMode="auto">
              <a:xfrm>
                <a:off x="1168" y="2792"/>
                <a:ext cx="128" cy="88"/>
              </a:xfrm>
              <a:custGeom>
                <a:avLst/>
                <a:gdLst>
                  <a:gd name="T0" fmla="*/ 128 w 128"/>
                  <a:gd name="T1" fmla="*/ 0 h 88"/>
                  <a:gd name="T2" fmla="*/ 0 w 128"/>
                  <a:gd name="T3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8" h="88">
                    <a:moveTo>
                      <a:pt x="128" y="0"/>
                    </a:moveTo>
                    <a:lnTo>
                      <a:pt x="0" y="88"/>
                    </a:lnTo>
                  </a:path>
                </a:pathLst>
              </a:custGeom>
              <a:noFill/>
              <a:ln w="19050" cmpd="sng">
                <a:solidFill>
                  <a:schemeClr val="bg1">
                    <a:lumMod val="95000"/>
                    <a:lumOff val="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576" name="Freeform 48"/>
              <p:cNvSpPr>
                <a:spLocks/>
              </p:cNvSpPr>
              <p:nvPr/>
            </p:nvSpPr>
            <p:spPr bwMode="auto">
              <a:xfrm>
                <a:off x="1196" y="2824"/>
                <a:ext cx="120" cy="80"/>
              </a:xfrm>
              <a:custGeom>
                <a:avLst/>
                <a:gdLst>
                  <a:gd name="T0" fmla="*/ 120 w 120"/>
                  <a:gd name="T1" fmla="*/ 0 h 80"/>
                  <a:gd name="T2" fmla="*/ 0 w 120"/>
                  <a:gd name="T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0" h="80">
                    <a:moveTo>
                      <a:pt x="120" y="0"/>
                    </a:moveTo>
                    <a:lnTo>
                      <a:pt x="0" y="80"/>
                    </a:lnTo>
                  </a:path>
                </a:pathLst>
              </a:custGeom>
              <a:noFill/>
              <a:ln w="19050" cmpd="sng">
                <a:solidFill>
                  <a:schemeClr val="bg1">
                    <a:lumMod val="95000"/>
                    <a:lumOff val="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bg1"/>
                    </a:solidFill>
                  </a:ln>
                </a:endParaRPr>
              </a:p>
            </p:txBody>
          </p:sp>
        </p:grpSp>
        <p:grpSp>
          <p:nvGrpSpPr>
            <p:cNvPr id="278578" name="Group 50"/>
            <p:cNvGrpSpPr>
              <a:grpSpLocks/>
            </p:cNvGrpSpPr>
            <p:nvPr/>
          </p:nvGrpSpPr>
          <p:grpSpPr bwMode="auto">
            <a:xfrm>
              <a:off x="1344" y="3168"/>
              <a:ext cx="148" cy="112"/>
              <a:chOff x="1168" y="2792"/>
              <a:chExt cx="148" cy="112"/>
            </a:xfrm>
          </p:grpSpPr>
          <p:sp>
            <p:nvSpPr>
              <p:cNvPr id="278579" name="Freeform 51"/>
              <p:cNvSpPr>
                <a:spLocks/>
              </p:cNvSpPr>
              <p:nvPr/>
            </p:nvSpPr>
            <p:spPr bwMode="auto">
              <a:xfrm>
                <a:off x="1168" y="2792"/>
                <a:ext cx="128" cy="88"/>
              </a:xfrm>
              <a:custGeom>
                <a:avLst/>
                <a:gdLst>
                  <a:gd name="T0" fmla="*/ 128 w 128"/>
                  <a:gd name="T1" fmla="*/ 0 h 88"/>
                  <a:gd name="T2" fmla="*/ 0 w 128"/>
                  <a:gd name="T3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8" h="88">
                    <a:moveTo>
                      <a:pt x="128" y="0"/>
                    </a:moveTo>
                    <a:lnTo>
                      <a:pt x="0" y="88"/>
                    </a:lnTo>
                  </a:path>
                </a:pathLst>
              </a:custGeom>
              <a:noFill/>
              <a:ln w="19050" cmpd="sng">
                <a:solidFill>
                  <a:schemeClr val="bg1">
                    <a:lumMod val="95000"/>
                    <a:lumOff val="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580" name="Freeform 52"/>
              <p:cNvSpPr>
                <a:spLocks/>
              </p:cNvSpPr>
              <p:nvPr/>
            </p:nvSpPr>
            <p:spPr bwMode="auto">
              <a:xfrm>
                <a:off x="1196" y="2824"/>
                <a:ext cx="120" cy="80"/>
              </a:xfrm>
              <a:custGeom>
                <a:avLst/>
                <a:gdLst>
                  <a:gd name="T0" fmla="*/ 120 w 120"/>
                  <a:gd name="T1" fmla="*/ 0 h 80"/>
                  <a:gd name="T2" fmla="*/ 0 w 120"/>
                  <a:gd name="T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0" h="80">
                    <a:moveTo>
                      <a:pt x="120" y="0"/>
                    </a:moveTo>
                    <a:lnTo>
                      <a:pt x="0" y="80"/>
                    </a:lnTo>
                  </a:path>
                </a:pathLst>
              </a:custGeom>
              <a:noFill/>
              <a:ln w="19050" cmpd="sng">
                <a:solidFill>
                  <a:schemeClr val="bg1">
                    <a:lumMod val="95000"/>
                    <a:lumOff val="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bg1"/>
                    </a:solidFill>
                  </a:ln>
                </a:endParaRPr>
              </a:p>
            </p:txBody>
          </p:sp>
        </p:grpSp>
        <p:grpSp>
          <p:nvGrpSpPr>
            <p:cNvPr id="278581" name="Group 53"/>
            <p:cNvGrpSpPr>
              <a:grpSpLocks/>
            </p:cNvGrpSpPr>
            <p:nvPr/>
          </p:nvGrpSpPr>
          <p:grpSpPr bwMode="auto">
            <a:xfrm rot="-480747">
              <a:off x="1728" y="3017"/>
              <a:ext cx="100" cy="96"/>
              <a:chOff x="1168" y="2792"/>
              <a:chExt cx="148" cy="112"/>
            </a:xfrm>
          </p:grpSpPr>
          <p:sp>
            <p:nvSpPr>
              <p:cNvPr id="278582" name="Freeform 54"/>
              <p:cNvSpPr>
                <a:spLocks/>
              </p:cNvSpPr>
              <p:nvPr/>
            </p:nvSpPr>
            <p:spPr bwMode="auto">
              <a:xfrm>
                <a:off x="1168" y="2792"/>
                <a:ext cx="128" cy="88"/>
              </a:xfrm>
              <a:custGeom>
                <a:avLst/>
                <a:gdLst>
                  <a:gd name="T0" fmla="*/ 128 w 128"/>
                  <a:gd name="T1" fmla="*/ 0 h 88"/>
                  <a:gd name="T2" fmla="*/ 0 w 128"/>
                  <a:gd name="T3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8" h="88">
                    <a:moveTo>
                      <a:pt x="128" y="0"/>
                    </a:moveTo>
                    <a:lnTo>
                      <a:pt x="0" y="88"/>
                    </a:lnTo>
                  </a:path>
                </a:pathLst>
              </a:custGeom>
              <a:noFill/>
              <a:ln w="19050" cmpd="sng">
                <a:solidFill>
                  <a:schemeClr val="bg1">
                    <a:lumMod val="95000"/>
                    <a:lumOff val="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bg1"/>
                    </a:solidFill>
                  </a:ln>
                </a:endParaRPr>
              </a:p>
            </p:txBody>
          </p:sp>
          <p:sp>
            <p:nvSpPr>
              <p:cNvPr id="278583" name="Freeform 55"/>
              <p:cNvSpPr>
                <a:spLocks/>
              </p:cNvSpPr>
              <p:nvPr/>
            </p:nvSpPr>
            <p:spPr bwMode="auto">
              <a:xfrm>
                <a:off x="1196" y="2824"/>
                <a:ext cx="120" cy="80"/>
              </a:xfrm>
              <a:custGeom>
                <a:avLst/>
                <a:gdLst>
                  <a:gd name="T0" fmla="*/ 120 w 120"/>
                  <a:gd name="T1" fmla="*/ 0 h 80"/>
                  <a:gd name="T2" fmla="*/ 0 w 120"/>
                  <a:gd name="T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0" h="80">
                    <a:moveTo>
                      <a:pt x="120" y="0"/>
                    </a:moveTo>
                    <a:lnTo>
                      <a:pt x="0" y="80"/>
                    </a:lnTo>
                  </a:path>
                </a:pathLst>
              </a:custGeom>
              <a:noFill/>
              <a:ln w="19050" cmpd="sng">
                <a:solidFill>
                  <a:schemeClr val="bg1">
                    <a:lumMod val="95000"/>
                    <a:lumOff val="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78584" name="Group 56"/>
            <p:cNvGrpSpPr>
              <a:grpSpLocks/>
            </p:cNvGrpSpPr>
            <p:nvPr/>
          </p:nvGrpSpPr>
          <p:grpSpPr bwMode="auto">
            <a:xfrm rot="-1048487">
              <a:off x="1484" y="2825"/>
              <a:ext cx="100" cy="96"/>
              <a:chOff x="1168" y="2792"/>
              <a:chExt cx="148" cy="112"/>
            </a:xfrm>
          </p:grpSpPr>
          <p:sp>
            <p:nvSpPr>
              <p:cNvPr id="278585" name="Freeform 57"/>
              <p:cNvSpPr>
                <a:spLocks/>
              </p:cNvSpPr>
              <p:nvPr/>
            </p:nvSpPr>
            <p:spPr bwMode="auto">
              <a:xfrm>
                <a:off x="1168" y="2792"/>
                <a:ext cx="128" cy="88"/>
              </a:xfrm>
              <a:custGeom>
                <a:avLst/>
                <a:gdLst>
                  <a:gd name="T0" fmla="*/ 128 w 128"/>
                  <a:gd name="T1" fmla="*/ 0 h 88"/>
                  <a:gd name="T2" fmla="*/ 0 w 128"/>
                  <a:gd name="T3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8" h="88">
                    <a:moveTo>
                      <a:pt x="128" y="0"/>
                    </a:moveTo>
                    <a:lnTo>
                      <a:pt x="0" y="88"/>
                    </a:lnTo>
                  </a:path>
                </a:pathLst>
              </a:custGeom>
              <a:noFill/>
              <a:ln w="19050" cmpd="sng">
                <a:solidFill>
                  <a:schemeClr val="bg1">
                    <a:lumMod val="95000"/>
                    <a:lumOff val="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586" name="Freeform 58"/>
              <p:cNvSpPr>
                <a:spLocks/>
              </p:cNvSpPr>
              <p:nvPr/>
            </p:nvSpPr>
            <p:spPr bwMode="auto">
              <a:xfrm>
                <a:off x="1196" y="2824"/>
                <a:ext cx="120" cy="80"/>
              </a:xfrm>
              <a:custGeom>
                <a:avLst/>
                <a:gdLst>
                  <a:gd name="T0" fmla="*/ 120 w 120"/>
                  <a:gd name="T1" fmla="*/ 0 h 80"/>
                  <a:gd name="T2" fmla="*/ 0 w 120"/>
                  <a:gd name="T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0" h="80">
                    <a:moveTo>
                      <a:pt x="120" y="0"/>
                    </a:moveTo>
                    <a:lnTo>
                      <a:pt x="0" y="80"/>
                    </a:lnTo>
                  </a:path>
                </a:pathLst>
              </a:custGeom>
              <a:noFill/>
              <a:ln w="19050" cmpd="sng">
                <a:solidFill>
                  <a:schemeClr val="bg1">
                    <a:lumMod val="95000"/>
                    <a:lumOff val="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bg1"/>
                    </a:solidFill>
                  </a:ln>
                </a:endParaRPr>
              </a:p>
            </p:txBody>
          </p:sp>
        </p:grpSp>
        <p:grpSp>
          <p:nvGrpSpPr>
            <p:cNvPr id="278587" name="Group 59"/>
            <p:cNvGrpSpPr>
              <a:grpSpLocks/>
            </p:cNvGrpSpPr>
            <p:nvPr/>
          </p:nvGrpSpPr>
          <p:grpSpPr bwMode="auto">
            <a:xfrm rot="2224384">
              <a:off x="912" y="1968"/>
              <a:ext cx="100" cy="112"/>
              <a:chOff x="1168" y="2792"/>
              <a:chExt cx="148" cy="112"/>
            </a:xfrm>
          </p:grpSpPr>
          <p:sp>
            <p:nvSpPr>
              <p:cNvPr id="278588" name="Freeform 60"/>
              <p:cNvSpPr>
                <a:spLocks/>
              </p:cNvSpPr>
              <p:nvPr/>
            </p:nvSpPr>
            <p:spPr bwMode="auto">
              <a:xfrm>
                <a:off x="1168" y="2792"/>
                <a:ext cx="128" cy="88"/>
              </a:xfrm>
              <a:custGeom>
                <a:avLst/>
                <a:gdLst>
                  <a:gd name="T0" fmla="*/ 128 w 128"/>
                  <a:gd name="T1" fmla="*/ 0 h 88"/>
                  <a:gd name="T2" fmla="*/ 0 w 128"/>
                  <a:gd name="T3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8" h="88">
                    <a:moveTo>
                      <a:pt x="128" y="0"/>
                    </a:moveTo>
                    <a:lnTo>
                      <a:pt x="0" y="88"/>
                    </a:lnTo>
                  </a:path>
                </a:pathLst>
              </a:custGeom>
              <a:noFill/>
              <a:ln w="19050" cmpd="sng">
                <a:solidFill>
                  <a:schemeClr val="bg1">
                    <a:lumMod val="95000"/>
                    <a:lumOff val="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bg1"/>
                    </a:solidFill>
                  </a:ln>
                </a:endParaRPr>
              </a:p>
            </p:txBody>
          </p:sp>
          <p:sp>
            <p:nvSpPr>
              <p:cNvPr id="278589" name="Freeform 61"/>
              <p:cNvSpPr>
                <a:spLocks/>
              </p:cNvSpPr>
              <p:nvPr/>
            </p:nvSpPr>
            <p:spPr bwMode="auto">
              <a:xfrm>
                <a:off x="1196" y="2824"/>
                <a:ext cx="120" cy="80"/>
              </a:xfrm>
              <a:custGeom>
                <a:avLst/>
                <a:gdLst>
                  <a:gd name="T0" fmla="*/ 120 w 120"/>
                  <a:gd name="T1" fmla="*/ 0 h 80"/>
                  <a:gd name="T2" fmla="*/ 0 w 120"/>
                  <a:gd name="T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0" h="80">
                    <a:moveTo>
                      <a:pt x="120" y="0"/>
                    </a:moveTo>
                    <a:lnTo>
                      <a:pt x="0" y="80"/>
                    </a:lnTo>
                  </a:path>
                </a:pathLst>
              </a:custGeom>
              <a:noFill/>
              <a:ln w="19050" cmpd="sng">
                <a:solidFill>
                  <a:schemeClr val="bg1">
                    <a:lumMod val="95000"/>
                    <a:lumOff val="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78590" name="Group 62"/>
            <p:cNvGrpSpPr>
              <a:grpSpLocks/>
            </p:cNvGrpSpPr>
            <p:nvPr/>
          </p:nvGrpSpPr>
          <p:grpSpPr bwMode="auto">
            <a:xfrm rot="2224384">
              <a:off x="1008" y="2304"/>
              <a:ext cx="100" cy="112"/>
              <a:chOff x="1168" y="2792"/>
              <a:chExt cx="148" cy="112"/>
            </a:xfrm>
          </p:grpSpPr>
          <p:sp>
            <p:nvSpPr>
              <p:cNvPr id="278591" name="Freeform 63"/>
              <p:cNvSpPr>
                <a:spLocks/>
              </p:cNvSpPr>
              <p:nvPr/>
            </p:nvSpPr>
            <p:spPr bwMode="auto">
              <a:xfrm>
                <a:off x="1168" y="2792"/>
                <a:ext cx="128" cy="88"/>
              </a:xfrm>
              <a:custGeom>
                <a:avLst/>
                <a:gdLst>
                  <a:gd name="T0" fmla="*/ 128 w 128"/>
                  <a:gd name="T1" fmla="*/ 0 h 88"/>
                  <a:gd name="T2" fmla="*/ 0 w 128"/>
                  <a:gd name="T3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8" h="88">
                    <a:moveTo>
                      <a:pt x="128" y="0"/>
                    </a:moveTo>
                    <a:lnTo>
                      <a:pt x="0" y="88"/>
                    </a:lnTo>
                  </a:path>
                </a:pathLst>
              </a:custGeom>
              <a:noFill/>
              <a:ln w="19050" cmpd="sng">
                <a:solidFill>
                  <a:schemeClr val="bg1">
                    <a:lumMod val="95000"/>
                    <a:lumOff val="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592" name="Freeform 64"/>
              <p:cNvSpPr>
                <a:spLocks/>
              </p:cNvSpPr>
              <p:nvPr/>
            </p:nvSpPr>
            <p:spPr bwMode="auto">
              <a:xfrm>
                <a:off x="1196" y="2824"/>
                <a:ext cx="120" cy="80"/>
              </a:xfrm>
              <a:custGeom>
                <a:avLst/>
                <a:gdLst>
                  <a:gd name="T0" fmla="*/ 120 w 120"/>
                  <a:gd name="T1" fmla="*/ 0 h 80"/>
                  <a:gd name="T2" fmla="*/ 0 w 120"/>
                  <a:gd name="T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0" h="80">
                    <a:moveTo>
                      <a:pt x="120" y="0"/>
                    </a:moveTo>
                    <a:lnTo>
                      <a:pt x="0" y="80"/>
                    </a:lnTo>
                  </a:path>
                </a:pathLst>
              </a:custGeom>
              <a:noFill/>
              <a:ln w="19050" cmpd="sng">
                <a:solidFill>
                  <a:schemeClr val="bg1">
                    <a:lumMod val="95000"/>
                    <a:lumOff val="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bg1"/>
                    </a:solidFill>
                  </a:ln>
                </a:endParaRPr>
              </a:p>
            </p:txBody>
          </p:sp>
        </p:grpSp>
        <p:sp>
          <p:nvSpPr>
            <p:cNvPr id="278593" name="Freeform 65"/>
            <p:cNvSpPr>
              <a:spLocks/>
            </p:cNvSpPr>
            <p:nvPr/>
          </p:nvSpPr>
          <p:spPr bwMode="auto">
            <a:xfrm>
              <a:off x="768" y="2016"/>
              <a:ext cx="60" cy="48"/>
            </a:xfrm>
            <a:custGeom>
              <a:avLst/>
              <a:gdLst>
                <a:gd name="T0" fmla="*/ 0 w 60"/>
                <a:gd name="T1" fmla="*/ 0 h 48"/>
                <a:gd name="T2" fmla="*/ 60 w 60"/>
                <a:gd name="T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0" h="48">
                  <a:moveTo>
                    <a:pt x="0" y="0"/>
                  </a:moveTo>
                  <a:lnTo>
                    <a:pt x="60" y="48"/>
                  </a:lnTo>
                </a:path>
              </a:pathLst>
            </a:custGeom>
            <a:noFill/>
            <a:ln w="19050" cmpd="sng">
              <a:solidFill>
                <a:schemeClr val="bg1">
                  <a:lumMod val="95000"/>
                  <a:lumOff val="5000"/>
                </a:schemeClr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278594" name="Freeform 66"/>
            <p:cNvSpPr>
              <a:spLocks/>
            </p:cNvSpPr>
            <p:nvPr/>
          </p:nvSpPr>
          <p:spPr bwMode="auto">
            <a:xfrm>
              <a:off x="624" y="2352"/>
              <a:ext cx="60" cy="48"/>
            </a:xfrm>
            <a:custGeom>
              <a:avLst/>
              <a:gdLst>
                <a:gd name="T0" fmla="*/ 0 w 60"/>
                <a:gd name="T1" fmla="*/ 0 h 48"/>
                <a:gd name="T2" fmla="*/ 60 w 60"/>
                <a:gd name="T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0" h="48">
                  <a:moveTo>
                    <a:pt x="0" y="0"/>
                  </a:moveTo>
                  <a:lnTo>
                    <a:pt x="60" y="48"/>
                  </a:lnTo>
                </a:path>
              </a:pathLst>
            </a:custGeom>
            <a:noFill/>
            <a:ln w="19050" cmpd="sng">
              <a:solidFill>
                <a:schemeClr val="bg1">
                  <a:lumMod val="95000"/>
                  <a:lumOff val="5000"/>
                </a:schemeClr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grpSp>
          <p:nvGrpSpPr>
            <p:cNvPr id="278595" name="Group 67"/>
            <p:cNvGrpSpPr>
              <a:grpSpLocks/>
            </p:cNvGrpSpPr>
            <p:nvPr/>
          </p:nvGrpSpPr>
          <p:grpSpPr bwMode="auto">
            <a:xfrm rot="-2199227">
              <a:off x="1488" y="2352"/>
              <a:ext cx="100" cy="96"/>
              <a:chOff x="1168" y="2792"/>
              <a:chExt cx="148" cy="112"/>
            </a:xfrm>
          </p:grpSpPr>
          <p:sp>
            <p:nvSpPr>
              <p:cNvPr id="278596" name="Freeform 68"/>
              <p:cNvSpPr>
                <a:spLocks/>
              </p:cNvSpPr>
              <p:nvPr/>
            </p:nvSpPr>
            <p:spPr bwMode="auto">
              <a:xfrm>
                <a:off x="1168" y="2792"/>
                <a:ext cx="128" cy="88"/>
              </a:xfrm>
              <a:custGeom>
                <a:avLst/>
                <a:gdLst>
                  <a:gd name="T0" fmla="*/ 128 w 128"/>
                  <a:gd name="T1" fmla="*/ 0 h 88"/>
                  <a:gd name="T2" fmla="*/ 0 w 128"/>
                  <a:gd name="T3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8" h="88">
                    <a:moveTo>
                      <a:pt x="128" y="0"/>
                    </a:moveTo>
                    <a:lnTo>
                      <a:pt x="0" y="88"/>
                    </a:lnTo>
                  </a:path>
                </a:pathLst>
              </a:custGeom>
              <a:noFill/>
              <a:ln w="19050" cmpd="sng">
                <a:solidFill>
                  <a:schemeClr val="bg1">
                    <a:lumMod val="95000"/>
                    <a:lumOff val="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597" name="Freeform 69"/>
              <p:cNvSpPr>
                <a:spLocks/>
              </p:cNvSpPr>
              <p:nvPr/>
            </p:nvSpPr>
            <p:spPr bwMode="auto">
              <a:xfrm>
                <a:off x="1196" y="2824"/>
                <a:ext cx="120" cy="80"/>
              </a:xfrm>
              <a:custGeom>
                <a:avLst/>
                <a:gdLst>
                  <a:gd name="T0" fmla="*/ 120 w 120"/>
                  <a:gd name="T1" fmla="*/ 0 h 80"/>
                  <a:gd name="T2" fmla="*/ 0 w 120"/>
                  <a:gd name="T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0" h="80">
                    <a:moveTo>
                      <a:pt x="120" y="0"/>
                    </a:moveTo>
                    <a:lnTo>
                      <a:pt x="0" y="80"/>
                    </a:lnTo>
                  </a:path>
                </a:pathLst>
              </a:custGeom>
              <a:noFill/>
              <a:ln w="19050" cmpd="sng">
                <a:solidFill>
                  <a:schemeClr val="bg1">
                    <a:lumMod val="95000"/>
                    <a:lumOff val="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bg1"/>
                    </a:solidFill>
                  </a:ln>
                </a:endParaRPr>
              </a:p>
            </p:txBody>
          </p:sp>
        </p:grpSp>
        <p:grpSp>
          <p:nvGrpSpPr>
            <p:cNvPr id="278598" name="Group 70"/>
            <p:cNvGrpSpPr>
              <a:grpSpLocks/>
            </p:cNvGrpSpPr>
            <p:nvPr/>
          </p:nvGrpSpPr>
          <p:grpSpPr bwMode="auto">
            <a:xfrm rot="-2199227">
              <a:off x="1920" y="2448"/>
              <a:ext cx="100" cy="96"/>
              <a:chOff x="1168" y="2792"/>
              <a:chExt cx="148" cy="112"/>
            </a:xfrm>
          </p:grpSpPr>
          <p:sp>
            <p:nvSpPr>
              <p:cNvPr id="278599" name="Freeform 71"/>
              <p:cNvSpPr>
                <a:spLocks/>
              </p:cNvSpPr>
              <p:nvPr/>
            </p:nvSpPr>
            <p:spPr bwMode="auto">
              <a:xfrm>
                <a:off x="1168" y="2792"/>
                <a:ext cx="128" cy="88"/>
              </a:xfrm>
              <a:custGeom>
                <a:avLst/>
                <a:gdLst>
                  <a:gd name="T0" fmla="*/ 128 w 128"/>
                  <a:gd name="T1" fmla="*/ 0 h 88"/>
                  <a:gd name="T2" fmla="*/ 0 w 128"/>
                  <a:gd name="T3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8" h="88">
                    <a:moveTo>
                      <a:pt x="128" y="0"/>
                    </a:moveTo>
                    <a:lnTo>
                      <a:pt x="0" y="88"/>
                    </a:lnTo>
                  </a:path>
                </a:pathLst>
              </a:custGeom>
              <a:noFill/>
              <a:ln w="19050" cmpd="sng">
                <a:solidFill>
                  <a:schemeClr val="bg1">
                    <a:lumMod val="95000"/>
                    <a:lumOff val="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600" name="Freeform 72"/>
              <p:cNvSpPr>
                <a:spLocks/>
              </p:cNvSpPr>
              <p:nvPr/>
            </p:nvSpPr>
            <p:spPr bwMode="auto">
              <a:xfrm>
                <a:off x="1196" y="2824"/>
                <a:ext cx="120" cy="80"/>
              </a:xfrm>
              <a:custGeom>
                <a:avLst/>
                <a:gdLst>
                  <a:gd name="T0" fmla="*/ 120 w 120"/>
                  <a:gd name="T1" fmla="*/ 0 h 80"/>
                  <a:gd name="T2" fmla="*/ 0 w 120"/>
                  <a:gd name="T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0" h="80">
                    <a:moveTo>
                      <a:pt x="120" y="0"/>
                    </a:moveTo>
                    <a:lnTo>
                      <a:pt x="0" y="80"/>
                    </a:lnTo>
                  </a:path>
                </a:pathLst>
              </a:custGeom>
              <a:noFill/>
              <a:ln w="19050" cmpd="sng">
                <a:solidFill>
                  <a:schemeClr val="bg1">
                    <a:lumMod val="95000"/>
                    <a:lumOff val="5000"/>
                  </a:schemeClr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78607" name="Group 79"/>
          <p:cNvGrpSpPr>
            <a:grpSpLocks/>
          </p:cNvGrpSpPr>
          <p:nvPr/>
        </p:nvGrpSpPr>
        <p:grpSpPr bwMode="auto">
          <a:xfrm>
            <a:off x="4953000" y="2438400"/>
            <a:ext cx="3886200" cy="3810000"/>
            <a:chOff x="3120" y="1536"/>
            <a:chExt cx="2256" cy="2256"/>
          </a:xfrm>
        </p:grpSpPr>
        <p:sp>
          <p:nvSpPr>
            <p:cNvPr id="278547" name="AutoShape 19"/>
            <p:cNvSpPr>
              <a:spLocks noChangeArrowheads="1"/>
            </p:cNvSpPr>
            <p:nvPr/>
          </p:nvSpPr>
          <p:spPr bwMode="auto">
            <a:xfrm rot="-1914257">
              <a:off x="3120" y="2448"/>
              <a:ext cx="1824" cy="480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8551" name="Freeform 23"/>
            <p:cNvSpPr>
              <a:spLocks/>
            </p:cNvSpPr>
            <p:nvPr/>
          </p:nvSpPr>
          <p:spPr bwMode="auto">
            <a:xfrm>
              <a:off x="3912" y="2490"/>
              <a:ext cx="248" cy="400"/>
            </a:xfrm>
            <a:custGeom>
              <a:avLst/>
              <a:gdLst>
                <a:gd name="T0" fmla="*/ 0 w 248"/>
                <a:gd name="T1" fmla="*/ 0 h 400"/>
                <a:gd name="T2" fmla="*/ 248 w 248"/>
                <a:gd name="T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8" h="400">
                  <a:moveTo>
                    <a:pt x="0" y="0"/>
                  </a:moveTo>
                  <a:lnTo>
                    <a:pt x="248" y="400"/>
                  </a:lnTo>
                </a:path>
              </a:pathLst>
            </a:custGeom>
            <a:noFill/>
            <a:ln w="317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8549" name="AutoShape 21"/>
            <p:cNvSpPr>
              <a:spLocks noChangeArrowheads="1"/>
            </p:cNvSpPr>
            <p:nvPr/>
          </p:nvSpPr>
          <p:spPr bwMode="auto">
            <a:xfrm rot="-3196841">
              <a:off x="3888" y="1440"/>
              <a:ext cx="720" cy="912"/>
            </a:xfrm>
            <a:prstGeom prst="rtTriangle">
              <a:avLst/>
            </a:prstGeom>
            <a:solidFill>
              <a:srgbClr val="FFFF00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8552" name="Freeform 24"/>
            <p:cNvSpPr>
              <a:spLocks/>
            </p:cNvSpPr>
            <p:nvPr/>
          </p:nvSpPr>
          <p:spPr bwMode="auto">
            <a:xfrm>
              <a:off x="4060" y="1886"/>
              <a:ext cx="768" cy="308"/>
            </a:xfrm>
            <a:custGeom>
              <a:avLst/>
              <a:gdLst>
                <a:gd name="T0" fmla="*/ 768 w 768"/>
                <a:gd name="T1" fmla="*/ 0 h 308"/>
                <a:gd name="T2" fmla="*/ 0 w 768"/>
                <a:gd name="T3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8" h="308">
                  <a:moveTo>
                    <a:pt x="768" y="0"/>
                  </a:moveTo>
                  <a:lnTo>
                    <a:pt x="0" y="308"/>
                  </a:lnTo>
                </a:path>
              </a:pathLst>
            </a:custGeom>
            <a:noFill/>
            <a:ln w="317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8548" name="AutoShape 20"/>
            <p:cNvSpPr>
              <a:spLocks noChangeArrowheads="1"/>
            </p:cNvSpPr>
            <p:nvPr/>
          </p:nvSpPr>
          <p:spPr bwMode="auto">
            <a:xfrm rot="1722005">
              <a:off x="3696" y="2976"/>
              <a:ext cx="528" cy="816"/>
            </a:xfrm>
            <a:prstGeom prst="triangle">
              <a:avLst>
                <a:gd name="adj" fmla="val 64773"/>
              </a:avLst>
            </a:prstGeom>
            <a:solidFill>
              <a:srgbClr val="FFFF00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8553" name="Freeform 25"/>
            <p:cNvSpPr>
              <a:spLocks/>
            </p:cNvSpPr>
            <p:nvPr/>
          </p:nvSpPr>
          <p:spPr bwMode="auto">
            <a:xfrm>
              <a:off x="3868" y="3342"/>
              <a:ext cx="204" cy="276"/>
            </a:xfrm>
            <a:custGeom>
              <a:avLst/>
              <a:gdLst>
                <a:gd name="T0" fmla="*/ 204 w 204"/>
                <a:gd name="T1" fmla="*/ 276 h 276"/>
                <a:gd name="T2" fmla="*/ 0 w 204"/>
                <a:gd name="T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4" h="276">
                  <a:moveTo>
                    <a:pt x="204" y="276"/>
                  </a:moveTo>
                  <a:lnTo>
                    <a:pt x="0" y="0"/>
                  </a:lnTo>
                </a:path>
              </a:pathLst>
            </a:custGeom>
            <a:noFill/>
            <a:ln w="317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8550" name="AutoShape 22"/>
            <p:cNvSpPr>
              <a:spLocks noChangeArrowheads="1"/>
            </p:cNvSpPr>
            <p:nvPr/>
          </p:nvSpPr>
          <p:spPr bwMode="auto">
            <a:xfrm>
              <a:off x="4272" y="2544"/>
              <a:ext cx="1104" cy="768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8554" name="Freeform 26"/>
            <p:cNvSpPr>
              <a:spLocks/>
            </p:cNvSpPr>
            <p:nvPr/>
          </p:nvSpPr>
          <p:spPr bwMode="auto">
            <a:xfrm>
              <a:off x="4768" y="2584"/>
              <a:ext cx="64" cy="720"/>
            </a:xfrm>
            <a:custGeom>
              <a:avLst/>
              <a:gdLst>
                <a:gd name="T0" fmla="*/ 64 w 64"/>
                <a:gd name="T1" fmla="*/ 0 h 720"/>
                <a:gd name="T2" fmla="*/ 0 w 64"/>
                <a:gd name="T3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4" h="720">
                  <a:moveTo>
                    <a:pt x="64" y="0"/>
                  </a:moveTo>
                  <a:lnTo>
                    <a:pt x="0" y="720"/>
                  </a:lnTo>
                </a:path>
              </a:pathLst>
            </a:custGeom>
            <a:noFill/>
            <a:ln w="317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8566" name="Line 38"/>
            <p:cNvSpPr>
              <a:spLocks noChangeShapeType="1"/>
            </p:cNvSpPr>
            <p:nvPr/>
          </p:nvSpPr>
          <p:spPr bwMode="auto">
            <a:xfrm>
              <a:off x="4560" y="3216"/>
              <a:ext cx="0" cy="144"/>
            </a:xfrm>
            <a:prstGeom prst="line">
              <a:avLst/>
            </a:prstGeom>
            <a:noFill/>
            <a:ln w="19050">
              <a:solidFill>
                <a:schemeClr val="bg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8567" name="Line 39"/>
            <p:cNvSpPr>
              <a:spLocks noChangeShapeType="1"/>
            </p:cNvSpPr>
            <p:nvPr/>
          </p:nvSpPr>
          <p:spPr bwMode="auto">
            <a:xfrm>
              <a:off x="5040" y="3216"/>
              <a:ext cx="0" cy="144"/>
            </a:xfrm>
            <a:prstGeom prst="line">
              <a:avLst/>
            </a:prstGeom>
            <a:noFill/>
            <a:ln w="19050">
              <a:solidFill>
                <a:schemeClr val="bg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8601" name="Freeform 73"/>
            <p:cNvSpPr>
              <a:spLocks/>
            </p:cNvSpPr>
            <p:nvPr/>
          </p:nvSpPr>
          <p:spPr bwMode="auto">
            <a:xfrm>
              <a:off x="4601" y="1882"/>
              <a:ext cx="35" cy="88"/>
            </a:xfrm>
            <a:custGeom>
              <a:avLst/>
              <a:gdLst>
                <a:gd name="T0" fmla="*/ 15 w 35"/>
                <a:gd name="T1" fmla="*/ 0 h 88"/>
                <a:gd name="T2" fmla="*/ 3 w 35"/>
                <a:gd name="T3" fmla="*/ 48 h 88"/>
                <a:gd name="T4" fmla="*/ 35 w 35"/>
                <a:gd name="T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88">
                  <a:moveTo>
                    <a:pt x="15" y="0"/>
                  </a:moveTo>
                  <a:cubicBezTo>
                    <a:pt x="13" y="8"/>
                    <a:pt x="0" y="33"/>
                    <a:pt x="3" y="48"/>
                  </a:cubicBezTo>
                  <a:cubicBezTo>
                    <a:pt x="6" y="63"/>
                    <a:pt x="28" y="80"/>
                    <a:pt x="35" y="88"/>
                  </a:cubicBezTo>
                </a:path>
              </a:pathLst>
            </a:custGeom>
            <a:noFill/>
            <a:ln w="9525">
              <a:solidFill>
                <a:schemeClr val="bg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8602" name="Freeform 74"/>
            <p:cNvSpPr>
              <a:spLocks/>
            </p:cNvSpPr>
            <p:nvPr/>
          </p:nvSpPr>
          <p:spPr bwMode="auto">
            <a:xfrm>
              <a:off x="4644" y="1966"/>
              <a:ext cx="65" cy="77"/>
            </a:xfrm>
            <a:custGeom>
              <a:avLst/>
              <a:gdLst>
                <a:gd name="T0" fmla="*/ 0 w 65"/>
                <a:gd name="T1" fmla="*/ 0 h 77"/>
                <a:gd name="T2" fmla="*/ 18 w 65"/>
                <a:gd name="T3" fmla="*/ 56 h 77"/>
                <a:gd name="T4" fmla="*/ 65 w 65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77">
                  <a:moveTo>
                    <a:pt x="0" y="0"/>
                  </a:moveTo>
                  <a:cubicBezTo>
                    <a:pt x="2" y="9"/>
                    <a:pt x="7" y="43"/>
                    <a:pt x="18" y="56"/>
                  </a:cubicBezTo>
                  <a:cubicBezTo>
                    <a:pt x="29" y="69"/>
                    <a:pt x="55" y="73"/>
                    <a:pt x="65" y="77"/>
                  </a:cubicBezTo>
                </a:path>
              </a:pathLst>
            </a:custGeom>
            <a:noFill/>
            <a:ln w="9525">
              <a:solidFill>
                <a:schemeClr val="bg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8603" name="Freeform 75"/>
            <p:cNvSpPr>
              <a:spLocks/>
            </p:cNvSpPr>
            <p:nvPr/>
          </p:nvSpPr>
          <p:spPr bwMode="auto">
            <a:xfrm>
              <a:off x="4112" y="2746"/>
              <a:ext cx="144" cy="84"/>
            </a:xfrm>
            <a:custGeom>
              <a:avLst/>
              <a:gdLst>
                <a:gd name="T0" fmla="*/ 0 w 144"/>
                <a:gd name="T1" fmla="*/ 56 h 84"/>
                <a:gd name="T2" fmla="*/ 88 w 144"/>
                <a:gd name="T3" fmla="*/ 0 h 84"/>
                <a:gd name="T4" fmla="*/ 144 w 144"/>
                <a:gd name="T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84">
                  <a:moveTo>
                    <a:pt x="0" y="56"/>
                  </a:moveTo>
                  <a:lnTo>
                    <a:pt x="88" y="0"/>
                  </a:lnTo>
                  <a:lnTo>
                    <a:pt x="144" y="84"/>
                  </a:lnTo>
                </a:path>
              </a:pathLst>
            </a:custGeom>
            <a:noFill/>
            <a:ln w="9525">
              <a:solidFill>
                <a:schemeClr val="bg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8604" name="Freeform 76"/>
            <p:cNvSpPr>
              <a:spLocks/>
            </p:cNvSpPr>
            <p:nvPr/>
          </p:nvSpPr>
          <p:spPr bwMode="auto">
            <a:xfrm>
              <a:off x="3808" y="3402"/>
              <a:ext cx="120" cy="76"/>
            </a:xfrm>
            <a:custGeom>
              <a:avLst/>
              <a:gdLst>
                <a:gd name="T0" fmla="*/ 0 w 120"/>
                <a:gd name="T1" fmla="*/ 0 h 76"/>
                <a:gd name="T2" fmla="*/ 60 w 120"/>
                <a:gd name="T3" fmla="*/ 76 h 76"/>
                <a:gd name="T4" fmla="*/ 120 w 120"/>
                <a:gd name="T5" fmla="*/ 2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76">
                  <a:moveTo>
                    <a:pt x="0" y="0"/>
                  </a:moveTo>
                  <a:lnTo>
                    <a:pt x="60" y="76"/>
                  </a:lnTo>
                  <a:lnTo>
                    <a:pt x="120" y="2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8605" name="Freeform 77"/>
            <p:cNvSpPr>
              <a:spLocks/>
            </p:cNvSpPr>
            <p:nvPr/>
          </p:nvSpPr>
          <p:spPr bwMode="auto">
            <a:xfrm>
              <a:off x="4012" y="3182"/>
              <a:ext cx="60" cy="68"/>
            </a:xfrm>
            <a:custGeom>
              <a:avLst/>
              <a:gdLst>
                <a:gd name="T0" fmla="*/ 0 w 60"/>
                <a:gd name="T1" fmla="*/ 0 h 68"/>
                <a:gd name="T2" fmla="*/ 60 w 60"/>
                <a:gd name="T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0" h="68">
                  <a:moveTo>
                    <a:pt x="0" y="0"/>
                  </a:moveTo>
                  <a:lnTo>
                    <a:pt x="60" y="68"/>
                  </a:lnTo>
                </a:path>
              </a:pathLst>
            </a:custGeom>
            <a:noFill/>
            <a:ln w="19050" cmpd="sng">
              <a:solidFill>
                <a:schemeClr val="bg1">
                  <a:lumMod val="95000"/>
                  <a:lumOff val="5000"/>
                </a:schemeClr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8606" name="Freeform 78"/>
            <p:cNvSpPr>
              <a:spLocks/>
            </p:cNvSpPr>
            <p:nvPr/>
          </p:nvSpPr>
          <p:spPr bwMode="auto">
            <a:xfrm>
              <a:off x="3648" y="3456"/>
              <a:ext cx="60" cy="68"/>
            </a:xfrm>
            <a:custGeom>
              <a:avLst/>
              <a:gdLst>
                <a:gd name="T0" fmla="*/ 0 w 60"/>
                <a:gd name="T1" fmla="*/ 0 h 68"/>
                <a:gd name="T2" fmla="*/ 60 w 60"/>
                <a:gd name="T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0" h="68">
                  <a:moveTo>
                    <a:pt x="0" y="0"/>
                  </a:moveTo>
                  <a:lnTo>
                    <a:pt x="60" y="68"/>
                  </a:lnTo>
                </a:path>
              </a:pathLst>
            </a:custGeom>
            <a:noFill/>
            <a:ln w="19050" cmpd="sng">
              <a:solidFill>
                <a:schemeClr val="bg1">
                  <a:lumMod val="95000"/>
                  <a:lumOff val="5000"/>
                </a:schemeClr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8609" name="Text Box 81"/>
          <p:cNvSpPr txBox="1">
            <a:spLocks noChangeArrowheads="1"/>
          </p:cNvSpPr>
          <p:nvPr/>
        </p:nvSpPr>
        <p:spPr bwMode="auto">
          <a:xfrm>
            <a:off x="228600" y="152400"/>
            <a:ext cx="89154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3200" dirty="0">
                <a:latin typeface="Arial Black" panose="020B0A04020102020204" pitchFamily="34" charset="0"/>
              </a:rPr>
              <a:t>Каким образом эти треугольники поделили на две группы</a:t>
            </a:r>
            <a:r>
              <a:rPr lang="ru-RU" altLang="ru-RU" sz="3200" dirty="0" smtClean="0">
                <a:latin typeface="Arial Black" panose="020B0A04020102020204" pitchFamily="34" charset="0"/>
              </a:rPr>
              <a:t>?                               </a:t>
            </a:r>
            <a:endParaRPr lang="ru-RU" altLang="ru-RU" sz="3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92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Freeform 2"/>
          <p:cNvSpPr>
            <a:spLocks/>
          </p:cNvSpPr>
          <p:nvPr/>
        </p:nvSpPr>
        <p:spPr bwMode="auto">
          <a:xfrm>
            <a:off x="1143000" y="1752600"/>
            <a:ext cx="5334000" cy="3048000"/>
          </a:xfrm>
          <a:custGeom>
            <a:avLst/>
            <a:gdLst>
              <a:gd name="T0" fmla="*/ 0 w 3360"/>
              <a:gd name="T1" fmla="*/ 1920 h 1920"/>
              <a:gd name="T2" fmla="*/ 1920 w 3360"/>
              <a:gd name="T3" fmla="*/ 0 h 1920"/>
              <a:gd name="T4" fmla="*/ 3360 w 3360"/>
              <a:gd name="T5" fmla="*/ 1680 h 1920"/>
              <a:gd name="T6" fmla="*/ 0 w 3360"/>
              <a:gd name="T7" fmla="*/ 1920 h 1920"/>
              <a:gd name="T8" fmla="*/ 0 w 3360"/>
              <a:gd name="T9" fmla="*/ 1920 h 1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0" h="1920">
                <a:moveTo>
                  <a:pt x="0" y="1920"/>
                </a:moveTo>
                <a:lnTo>
                  <a:pt x="1920" y="0"/>
                </a:lnTo>
                <a:lnTo>
                  <a:pt x="3360" y="1680"/>
                </a:lnTo>
                <a:lnTo>
                  <a:pt x="0" y="1920"/>
                </a:lnTo>
                <a:lnTo>
                  <a:pt x="0" y="1920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5460" name="Freeform 4"/>
          <p:cNvSpPr>
            <a:spLocks/>
          </p:cNvSpPr>
          <p:nvPr/>
        </p:nvSpPr>
        <p:spPr bwMode="auto">
          <a:xfrm>
            <a:off x="2679700" y="3238500"/>
            <a:ext cx="1168400" cy="1371600"/>
          </a:xfrm>
          <a:custGeom>
            <a:avLst/>
            <a:gdLst>
              <a:gd name="T0" fmla="*/ 736 w 736"/>
              <a:gd name="T1" fmla="*/ 864 h 864"/>
              <a:gd name="T2" fmla="*/ 0 w 736"/>
              <a:gd name="T3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36" h="864">
                <a:moveTo>
                  <a:pt x="736" y="864"/>
                </a:moveTo>
                <a:lnTo>
                  <a:pt x="0" y="0"/>
                </a:lnTo>
              </a:path>
            </a:pathLst>
          </a:custGeom>
          <a:noFill/>
          <a:ln w="28575" cmpd="sng">
            <a:solidFill>
              <a:srgbClr val="008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5461" name="Freeform 5"/>
          <p:cNvSpPr>
            <a:spLocks/>
          </p:cNvSpPr>
          <p:nvPr/>
        </p:nvSpPr>
        <p:spPr bwMode="auto">
          <a:xfrm>
            <a:off x="3848100" y="3060700"/>
            <a:ext cx="1473200" cy="1549400"/>
          </a:xfrm>
          <a:custGeom>
            <a:avLst/>
            <a:gdLst>
              <a:gd name="T0" fmla="*/ 928 w 928"/>
              <a:gd name="T1" fmla="*/ 0 h 976"/>
              <a:gd name="T2" fmla="*/ 0 w 928"/>
              <a:gd name="T3" fmla="*/ 976 h 9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28" h="976">
                <a:moveTo>
                  <a:pt x="928" y="0"/>
                </a:moveTo>
                <a:lnTo>
                  <a:pt x="0" y="976"/>
                </a:lnTo>
              </a:path>
            </a:pathLst>
          </a:custGeom>
          <a:noFill/>
          <a:ln w="28575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5462" name="Text Box 6"/>
          <p:cNvSpPr txBox="1">
            <a:spLocks noChangeArrowheads="1"/>
          </p:cNvSpPr>
          <p:nvPr/>
        </p:nvSpPr>
        <p:spPr bwMode="auto">
          <a:xfrm>
            <a:off x="533400" y="46482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А</a:t>
            </a:r>
          </a:p>
        </p:txBody>
      </p:sp>
      <p:sp>
        <p:nvSpPr>
          <p:cNvPr id="275463" name="Text Box 7"/>
          <p:cNvSpPr txBox="1">
            <a:spLocks noChangeArrowheads="1"/>
          </p:cNvSpPr>
          <p:nvPr/>
        </p:nvSpPr>
        <p:spPr bwMode="auto">
          <a:xfrm>
            <a:off x="3886200" y="1295400"/>
            <a:ext cx="60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/>
              <a:t>С</a:t>
            </a:r>
          </a:p>
        </p:txBody>
      </p:sp>
      <p:sp>
        <p:nvSpPr>
          <p:cNvPr id="275464" name="Text Box 8"/>
          <p:cNvSpPr txBox="1">
            <a:spLocks noChangeArrowheads="1"/>
          </p:cNvSpPr>
          <p:nvPr/>
        </p:nvSpPr>
        <p:spPr bwMode="auto">
          <a:xfrm>
            <a:off x="6477000" y="41910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В</a:t>
            </a:r>
          </a:p>
        </p:txBody>
      </p:sp>
      <p:sp>
        <p:nvSpPr>
          <p:cNvPr id="275465" name="Freeform 9"/>
          <p:cNvSpPr>
            <a:spLocks/>
          </p:cNvSpPr>
          <p:nvPr/>
        </p:nvSpPr>
        <p:spPr bwMode="auto">
          <a:xfrm>
            <a:off x="2705100" y="3086100"/>
            <a:ext cx="2565400" cy="127000"/>
          </a:xfrm>
          <a:custGeom>
            <a:avLst/>
            <a:gdLst>
              <a:gd name="T0" fmla="*/ 0 w 1616"/>
              <a:gd name="T1" fmla="*/ 80 h 80"/>
              <a:gd name="T2" fmla="*/ 1616 w 1616"/>
              <a:gd name="T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16" h="80">
                <a:moveTo>
                  <a:pt x="0" y="80"/>
                </a:moveTo>
                <a:lnTo>
                  <a:pt x="1616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5466" name="Freeform 10"/>
          <p:cNvSpPr>
            <a:spLocks/>
          </p:cNvSpPr>
          <p:nvPr/>
        </p:nvSpPr>
        <p:spPr bwMode="auto">
          <a:xfrm>
            <a:off x="3352800" y="2438400"/>
            <a:ext cx="177800" cy="165100"/>
          </a:xfrm>
          <a:custGeom>
            <a:avLst/>
            <a:gdLst>
              <a:gd name="T0" fmla="*/ 0 w 112"/>
              <a:gd name="T1" fmla="*/ 0 h 104"/>
              <a:gd name="T2" fmla="*/ 112 w 112"/>
              <a:gd name="T3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5467" name="Freeform 11"/>
          <p:cNvSpPr>
            <a:spLocks/>
          </p:cNvSpPr>
          <p:nvPr/>
        </p:nvSpPr>
        <p:spPr bwMode="auto">
          <a:xfrm>
            <a:off x="1905000" y="3810000"/>
            <a:ext cx="177800" cy="165100"/>
          </a:xfrm>
          <a:custGeom>
            <a:avLst/>
            <a:gdLst>
              <a:gd name="T0" fmla="*/ 0 w 112"/>
              <a:gd name="T1" fmla="*/ 0 h 104"/>
              <a:gd name="T2" fmla="*/ 112 w 112"/>
              <a:gd name="T3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75468" name="Group 12"/>
          <p:cNvGrpSpPr>
            <a:grpSpLocks/>
          </p:cNvGrpSpPr>
          <p:nvPr/>
        </p:nvGrpSpPr>
        <p:grpSpPr bwMode="auto">
          <a:xfrm>
            <a:off x="4724400" y="2438400"/>
            <a:ext cx="1066800" cy="1295400"/>
            <a:chOff x="2592" y="1440"/>
            <a:chExt cx="672" cy="816"/>
          </a:xfrm>
        </p:grpSpPr>
        <p:sp>
          <p:nvSpPr>
            <p:cNvPr id="275469" name="Oval 13"/>
            <p:cNvSpPr>
              <a:spLocks noChangeArrowheads="1"/>
            </p:cNvSpPr>
            <p:nvPr/>
          </p:nvSpPr>
          <p:spPr bwMode="auto">
            <a:xfrm>
              <a:off x="2928" y="182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75470" name="Group 14"/>
            <p:cNvGrpSpPr>
              <a:grpSpLocks/>
            </p:cNvGrpSpPr>
            <p:nvPr/>
          </p:nvGrpSpPr>
          <p:grpSpPr bwMode="auto">
            <a:xfrm>
              <a:off x="2592" y="1440"/>
              <a:ext cx="144" cy="144"/>
              <a:chOff x="2592" y="1440"/>
              <a:chExt cx="144" cy="144"/>
            </a:xfrm>
          </p:grpSpPr>
          <p:sp>
            <p:nvSpPr>
              <p:cNvPr id="275471" name="Freeform 15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472" name="Freeform 16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75473" name="Group 17"/>
            <p:cNvGrpSpPr>
              <a:grpSpLocks/>
            </p:cNvGrpSpPr>
            <p:nvPr/>
          </p:nvGrpSpPr>
          <p:grpSpPr bwMode="auto">
            <a:xfrm>
              <a:off x="3120" y="2112"/>
              <a:ext cx="144" cy="144"/>
              <a:chOff x="2592" y="1440"/>
              <a:chExt cx="144" cy="144"/>
            </a:xfrm>
          </p:grpSpPr>
          <p:sp>
            <p:nvSpPr>
              <p:cNvPr id="275474" name="Freeform 18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475" name="Freeform 19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75476" name="Oval 20"/>
          <p:cNvSpPr>
            <a:spLocks noChangeArrowheads="1"/>
          </p:cNvSpPr>
          <p:nvPr/>
        </p:nvSpPr>
        <p:spPr bwMode="auto">
          <a:xfrm flipH="1">
            <a:off x="3810000" y="4572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75477" name="Group 21"/>
          <p:cNvGrpSpPr>
            <a:grpSpLocks/>
          </p:cNvGrpSpPr>
          <p:nvPr/>
        </p:nvGrpSpPr>
        <p:grpSpPr bwMode="auto">
          <a:xfrm flipH="1">
            <a:off x="5232400" y="4419600"/>
            <a:ext cx="177800" cy="190500"/>
            <a:chOff x="1768" y="2256"/>
            <a:chExt cx="112" cy="120"/>
          </a:xfrm>
        </p:grpSpPr>
        <p:sp>
          <p:nvSpPr>
            <p:cNvPr id="275478" name="Freeform 22"/>
            <p:cNvSpPr>
              <a:spLocks/>
            </p:cNvSpPr>
            <p:nvPr/>
          </p:nvSpPr>
          <p:spPr bwMode="auto">
            <a:xfrm>
              <a:off x="1768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5479" name="Freeform 23"/>
            <p:cNvSpPr>
              <a:spLocks/>
            </p:cNvSpPr>
            <p:nvPr/>
          </p:nvSpPr>
          <p:spPr bwMode="auto">
            <a:xfrm>
              <a:off x="1872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5480" name="Freeform 24"/>
            <p:cNvSpPr>
              <a:spLocks/>
            </p:cNvSpPr>
            <p:nvPr/>
          </p:nvSpPr>
          <p:spPr bwMode="auto">
            <a:xfrm>
              <a:off x="1824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5481" name="Group 25"/>
          <p:cNvGrpSpPr>
            <a:grpSpLocks/>
          </p:cNvGrpSpPr>
          <p:nvPr/>
        </p:nvGrpSpPr>
        <p:grpSpPr bwMode="auto">
          <a:xfrm flipH="1">
            <a:off x="2514600" y="4610100"/>
            <a:ext cx="177800" cy="190500"/>
            <a:chOff x="1768" y="2256"/>
            <a:chExt cx="112" cy="120"/>
          </a:xfrm>
        </p:grpSpPr>
        <p:sp>
          <p:nvSpPr>
            <p:cNvPr id="275482" name="Freeform 26"/>
            <p:cNvSpPr>
              <a:spLocks/>
            </p:cNvSpPr>
            <p:nvPr/>
          </p:nvSpPr>
          <p:spPr bwMode="auto">
            <a:xfrm>
              <a:off x="1768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5483" name="Freeform 27"/>
            <p:cNvSpPr>
              <a:spLocks/>
            </p:cNvSpPr>
            <p:nvPr/>
          </p:nvSpPr>
          <p:spPr bwMode="auto">
            <a:xfrm>
              <a:off x="1872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5484" name="Freeform 28"/>
            <p:cNvSpPr>
              <a:spLocks/>
            </p:cNvSpPr>
            <p:nvPr/>
          </p:nvSpPr>
          <p:spPr bwMode="auto">
            <a:xfrm>
              <a:off x="1824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5485" name="Oval 29"/>
          <p:cNvSpPr>
            <a:spLocks noChangeArrowheads="1"/>
          </p:cNvSpPr>
          <p:nvPr/>
        </p:nvSpPr>
        <p:spPr bwMode="auto">
          <a:xfrm>
            <a:off x="2667000" y="3200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5486" name="Rectangle 30"/>
          <p:cNvSpPr>
            <a:spLocks noChangeArrowheads="1"/>
          </p:cNvSpPr>
          <p:nvPr/>
        </p:nvSpPr>
        <p:spPr bwMode="auto">
          <a:xfrm>
            <a:off x="4572000" y="3810000"/>
            <a:ext cx="800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/>
              <a:t>7 см</a:t>
            </a:r>
          </a:p>
        </p:txBody>
      </p:sp>
      <p:sp>
        <p:nvSpPr>
          <p:cNvPr id="275487" name="Text Box 31"/>
          <p:cNvSpPr txBox="1">
            <a:spLocks noChangeArrowheads="1"/>
          </p:cNvSpPr>
          <p:nvPr/>
        </p:nvSpPr>
        <p:spPr bwMode="auto">
          <a:xfrm>
            <a:off x="2286000" y="2895600"/>
            <a:ext cx="4016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</a:t>
            </a:r>
            <a:endParaRPr lang="ru-RU" alt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5488" name="Text Box 32"/>
          <p:cNvSpPr txBox="1">
            <a:spLocks noChangeArrowheads="1"/>
          </p:cNvSpPr>
          <p:nvPr/>
        </p:nvSpPr>
        <p:spPr bwMode="auto">
          <a:xfrm>
            <a:off x="5334000" y="28194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endParaRPr lang="ru-RU" alt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5489" name="Text Box 33"/>
          <p:cNvSpPr txBox="1">
            <a:spLocks noChangeArrowheads="1"/>
          </p:cNvSpPr>
          <p:nvPr/>
        </p:nvSpPr>
        <p:spPr bwMode="auto">
          <a:xfrm>
            <a:off x="3657600" y="4572000"/>
            <a:ext cx="460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endParaRPr lang="ru-RU" alt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5490" name="Rectangle 34"/>
          <p:cNvSpPr>
            <a:spLocks noChangeArrowheads="1"/>
          </p:cNvSpPr>
          <p:nvPr/>
        </p:nvSpPr>
        <p:spPr bwMode="auto">
          <a:xfrm>
            <a:off x="4572000" y="3810000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14</a:t>
            </a:r>
          </a:p>
        </p:txBody>
      </p:sp>
      <p:sp>
        <p:nvSpPr>
          <p:cNvPr id="275491" name="Text Box 35"/>
          <p:cNvSpPr txBox="1">
            <a:spLocks noChangeArrowheads="1"/>
          </p:cNvSpPr>
          <p:nvPr/>
        </p:nvSpPr>
        <p:spPr bwMode="auto">
          <a:xfrm>
            <a:off x="1524000" y="457200"/>
            <a:ext cx="586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/>
              <a:t>Найдите стороны треугольника АВС.</a:t>
            </a:r>
          </a:p>
        </p:txBody>
      </p:sp>
      <p:sp>
        <p:nvSpPr>
          <p:cNvPr id="275492" name="Freeform 36"/>
          <p:cNvSpPr>
            <a:spLocks/>
          </p:cNvSpPr>
          <p:nvPr/>
        </p:nvSpPr>
        <p:spPr bwMode="auto">
          <a:xfrm>
            <a:off x="1066800" y="1752600"/>
            <a:ext cx="3124200" cy="3048000"/>
          </a:xfrm>
          <a:custGeom>
            <a:avLst/>
            <a:gdLst>
              <a:gd name="T0" fmla="*/ 0 w 1968"/>
              <a:gd name="T1" fmla="*/ 1920 h 1920"/>
              <a:gd name="T2" fmla="*/ 912 w 1968"/>
              <a:gd name="T3" fmla="*/ 672 h 1920"/>
              <a:gd name="T4" fmla="*/ 1968 w 1968"/>
              <a:gd name="T5" fmla="*/ 0 h 1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68" h="1920">
                <a:moveTo>
                  <a:pt x="0" y="1920"/>
                </a:moveTo>
                <a:cubicBezTo>
                  <a:pt x="292" y="1456"/>
                  <a:pt x="584" y="992"/>
                  <a:pt x="912" y="672"/>
                </a:cubicBezTo>
                <a:cubicBezTo>
                  <a:pt x="1240" y="352"/>
                  <a:pt x="1604" y="176"/>
                  <a:pt x="1968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5493" name="Rectangle 37"/>
          <p:cNvSpPr>
            <a:spLocks noChangeArrowheads="1"/>
          </p:cNvSpPr>
          <p:nvPr/>
        </p:nvSpPr>
        <p:spPr bwMode="auto">
          <a:xfrm>
            <a:off x="3733800" y="2743200"/>
            <a:ext cx="800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/>
              <a:t>8 см</a:t>
            </a:r>
          </a:p>
        </p:txBody>
      </p:sp>
      <p:sp>
        <p:nvSpPr>
          <p:cNvPr id="275494" name="Rectangle 38"/>
          <p:cNvSpPr>
            <a:spLocks noChangeArrowheads="1"/>
          </p:cNvSpPr>
          <p:nvPr/>
        </p:nvSpPr>
        <p:spPr bwMode="auto">
          <a:xfrm>
            <a:off x="2438400" y="3886200"/>
            <a:ext cx="969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/>
              <a:t>5,5см</a:t>
            </a:r>
          </a:p>
        </p:txBody>
      </p:sp>
      <p:sp>
        <p:nvSpPr>
          <p:cNvPr id="275495" name="Rectangle 39"/>
          <p:cNvSpPr>
            <a:spLocks noChangeArrowheads="1"/>
          </p:cNvSpPr>
          <p:nvPr/>
        </p:nvSpPr>
        <p:spPr bwMode="auto">
          <a:xfrm>
            <a:off x="3733800" y="2590800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16</a:t>
            </a:r>
          </a:p>
        </p:txBody>
      </p:sp>
      <p:sp>
        <p:nvSpPr>
          <p:cNvPr id="275496" name="Rectangle 40"/>
          <p:cNvSpPr>
            <a:spLocks noChangeArrowheads="1"/>
          </p:cNvSpPr>
          <p:nvPr/>
        </p:nvSpPr>
        <p:spPr bwMode="auto">
          <a:xfrm>
            <a:off x="2438400" y="3886200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11</a:t>
            </a:r>
          </a:p>
        </p:txBody>
      </p:sp>
      <p:sp>
        <p:nvSpPr>
          <p:cNvPr id="275497" name="Freeform 41"/>
          <p:cNvSpPr>
            <a:spLocks/>
          </p:cNvSpPr>
          <p:nvPr/>
        </p:nvSpPr>
        <p:spPr bwMode="auto">
          <a:xfrm>
            <a:off x="1247775" y="4495800"/>
            <a:ext cx="5191125" cy="742950"/>
          </a:xfrm>
          <a:custGeom>
            <a:avLst/>
            <a:gdLst>
              <a:gd name="T0" fmla="*/ 3270 w 3270"/>
              <a:gd name="T1" fmla="*/ 0 h 468"/>
              <a:gd name="T2" fmla="*/ 1702 w 3270"/>
              <a:gd name="T3" fmla="*/ 432 h 468"/>
              <a:gd name="T4" fmla="*/ 0 w 3270"/>
              <a:gd name="T5" fmla="*/ 215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70" h="468">
                <a:moveTo>
                  <a:pt x="3270" y="0"/>
                </a:moveTo>
                <a:cubicBezTo>
                  <a:pt x="3014" y="69"/>
                  <a:pt x="2247" y="396"/>
                  <a:pt x="1702" y="432"/>
                </a:cubicBezTo>
                <a:cubicBezTo>
                  <a:pt x="1157" y="468"/>
                  <a:pt x="355" y="260"/>
                  <a:pt x="0" y="21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5498" name="Freeform 42"/>
          <p:cNvSpPr>
            <a:spLocks/>
          </p:cNvSpPr>
          <p:nvPr/>
        </p:nvSpPr>
        <p:spPr bwMode="auto">
          <a:xfrm>
            <a:off x="4254500" y="1727200"/>
            <a:ext cx="2159000" cy="2616200"/>
          </a:xfrm>
          <a:custGeom>
            <a:avLst/>
            <a:gdLst>
              <a:gd name="T0" fmla="*/ 0 w 1360"/>
              <a:gd name="T1" fmla="*/ 0 h 1648"/>
              <a:gd name="T2" fmla="*/ 880 w 1360"/>
              <a:gd name="T3" fmla="*/ 704 h 1648"/>
              <a:gd name="T4" fmla="*/ 1360 w 1360"/>
              <a:gd name="T5" fmla="*/ 1648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60" h="1648">
                <a:moveTo>
                  <a:pt x="0" y="0"/>
                </a:moveTo>
                <a:cubicBezTo>
                  <a:pt x="147" y="120"/>
                  <a:pt x="653" y="430"/>
                  <a:pt x="880" y="704"/>
                </a:cubicBezTo>
                <a:cubicBezTo>
                  <a:pt x="1107" y="978"/>
                  <a:pt x="1260" y="1451"/>
                  <a:pt x="1360" y="164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60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5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111E-6 L -0.28698 -0.17778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5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58" y="-888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5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5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11111E-6 L 0.00469 0.4111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75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2055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5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5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022E-16 L 0.36302 -0.21111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75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42" y="-1055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5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90" grpId="0"/>
      <p:bldP spid="275490" grpId="1"/>
      <p:bldP spid="275492" grpId="0" animBg="1"/>
      <p:bldP spid="275495" grpId="0"/>
      <p:bldP spid="275495" grpId="1"/>
      <p:bldP spid="275496" grpId="0"/>
      <p:bldP spid="275496" grpId="1"/>
      <p:bldP spid="275497" grpId="0" animBg="1"/>
      <p:bldP spid="27549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864911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254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9" name="Freeform 39"/>
          <p:cNvSpPr>
            <a:spLocks/>
          </p:cNvSpPr>
          <p:nvPr/>
        </p:nvSpPr>
        <p:spPr bwMode="auto">
          <a:xfrm>
            <a:off x="2717800" y="2133600"/>
            <a:ext cx="2590800" cy="1447800"/>
          </a:xfrm>
          <a:custGeom>
            <a:avLst/>
            <a:gdLst>
              <a:gd name="T0" fmla="*/ 0 w 1632"/>
              <a:gd name="T1" fmla="*/ 912 h 912"/>
              <a:gd name="T2" fmla="*/ 1632 w 1632"/>
              <a:gd name="T3" fmla="*/ 832 h 912"/>
              <a:gd name="T4" fmla="*/ 1632 w 1632"/>
              <a:gd name="T5" fmla="*/ 832 h 912"/>
              <a:gd name="T6" fmla="*/ 928 w 1632"/>
              <a:gd name="T7" fmla="*/ 0 h 912"/>
              <a:gd name="T8" fmla="*/ 0 w 1632"/>
              <a:gd name="T9" fmla="*/ 912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2" h="912">
                <a:moveTo>
                  <a:pt x="0" y="912"/>
                </a:moveTo>
                <a:lnTo>
                  <a:pt x="1632" y="832"/>
                </a:lnTo>
                <a:lnTo>
                  <a:pt x="1632" y="832"/>
                </a:lnTo>
                <a:lnTo>
                  <a:pt x="928" y="0"/>
                </a:lnTo>
                <a:lnTo>
                  <a:pt x="0" y="912"/>
                </a:lnTo>
                <a:close/>
              </a:path>
            </a:pathLst>
          </a:custGeom>
          <a:solidFill>
            <a:srgbClr val="FF00FF">
              <a:alpha val="38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80" name="Freeform 40"/>
          <p:cNvSpPr>
            <a:spLocks/>
          </p:cNvSpPr>
          <p:nvPr/>
        </p:nvSpPr>
        <p:spPr bwMode="auto">
          <a:xfrm>
            <a:off x="1092200" y="2143125"/>
            <a:ext cx="5384800" cy="3038475"/>
          </a:xfrm>
          <a:custGeom>
            <a:avLst/>
            <a:gdLst>
              <a:gd name="T0" fmla="*/ 0 w 3392"/>
              <a:gd name="T1" fmla="*/ 1914 h 1914"/>
              <a:gd name="T2" fmla="*/ 3392 w 3392"/>
              <a:gd name="T3" fmla="*/ 1674 h 1914"/>
              <a:gd name="T4" fmla="*/ 1968 w 3392"/>
              <a:gd name="T5" fmla="*/ 10 h 1914"/>
              <a:gd name="T6" fmla="*/ 1949 w 3392"/>
              <a:gd name="T7" fmla="*/ 0 h 1914"/>
              <a:gd name="T8" fmla="*/ 965 w 3392"/>
              <a:gd name="T9" fmla="*/ 966 h 1914"/>
              <a:gd name="T10" fmla="*/ 0 w 3392"/>
              <a:gd name="T11" fmla="*/ 1914 h 1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92" h="1914">
                <a:moveTo>
                  <a:pt x="0" y="1914"/>
                </a:moveTo>
                <a:lnTo>
                  <a:pt x="3392" y="1674"/>
                </a:lnTo>
                <a:lnTo>
                  <a:pt x="1968" y="10"/>
                </a:lnTo>
                <a:lnTo>
                  <a:pt x="1949" y="0"/>
                </a:lnTo>
                <a:lnTo>
                  <a:pt x="965" y="966"/>
                </a:lnTo>
                <a:lnTo>
                  <a:pt x="0" y="1914"/>
                </a:lnTo>
                <a:close/>
              </a:path>
            </a:pathLst>
          </a:custGeom>
          <a:solidFill>
            <a:srgbClr val="FFFF00">
              <a:alpha val="38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44" name="Text Box 4"/>
          <p:cNvSpPr txBox="1">
            <a:spLocks noChangeArrowheads="1"/>
          </p:cNvSpPr>
          <p:nvPr/>
        </p:nvSpPr>
        <p:spPr bwMode="auto">
          <a:xfrm>
            <a:off x="533400" y="50292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В</a:t>
            </a:r>
          </a:p>
        </p:txBody>
      </p:sp>
      <p:sp>
        <p:nvSpPr>
          <p:cNvPr id="266245" name="Text Box 5"/>
          <p:cNvSpPr txBox="1">
            <a:spLocks noChangeArrowheads="1"/>
          </p:cNvSpPr>
          <p:nvPr/>
        </p:nvSpPr>
        <p:spPr bwMode="auto">
          <a:xfrm>
            <a:off x="3886200" y="1676400"/>
            <a:ext cx="60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/>
              <a:t>А</a:t>
            </a:r>
          </a:p>
        </p:txBody>
      </p:sp>
      <p:sp>
        <p:nvSpPr>
          <p:cNvPr id="266246" name="Text Box 6"/>
          <p:cNvSpPr txBox="1">
            <a:spLocks noChangeArrowheads="1"/>
          </p:cNvSpPr>
          <p:nvPr/>
        </p:nvSpPr>
        <p:spPr bwMode="auto">
          <a:xfrm>
            <a:off x="6477000" y="4572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С</a:t>
            </a:r>
          </a:p>
        </p:txBody>
      </p:sp>
      <p:sp>
        <p:nvSpPr>
          <p:cNvPr id="266247" name="Text Box 7"/>
          <p:cNvSpPr txBox="1">
            <a:spLocks noChangeArrowheads="1"/>
          </p:cNvSpPr>
          <p:nvPr/>
        </p:nvSpPr>
        <p:spPr bwMode="auto">
          <a:xfrm>
            <a:off x="76200" y="168275"/>
            <a:ext cx="9144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№</a:t>
            </a:r>
            <a:r>
              <a:rPr lang="en-US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566.  </a:t>
            </a:r>
            <a:r>
              <a:rPr lang="ru-RU" altLang="ru-RU" sz="2400"/>
              <a:t>Точки Р и</a:t>
            </a:r>
            <a:r>
              <a:rPr lang="en-US" altLang="ru-RU" sz="2400"/>
              <a:t> Q </a:t>
            </a:r>
            <a:r>
              <a:rPr lang="ru-RU" altLang="ru-RU" sz="2400"/>
              <a:t>– середины сторон АВ и АС треугольника АВС. Найдите периметр треугольника АВС, если периметр АР</a:t>
            </a:r>
            <a:r>
              <a:rPr lang="en-US" altLang="ru-RU" sz="2400"/>
              <a:t>Q </a:t>
            </a:r>
            <a:r>
              <a:rPr lang="ru-RU" altLang="ru-RU" sz="2400"/>
              <a:t> равен 21 см.</a:t>
            </a:r>
          </a:p>
        </p:txBody>
      </p:sp>
      <p:sp>
        <p:nvSpPr>
          <p:cNvPr id="266248" name="Freeform 8"/>
          <p:cNvSpPr>
            <a:spLocks/>
          </p:cNvSpPr>
          <p:nvPr/>
        </p:nvSpPr>
        <p:spPr bwMode="auto">
          <a:xfrm>
            <a:off x="2705100" y="3467100"/>
            <a:ext cx="2565400" cy="127000"/>
          </a:xfrm>
          <a:custGeom>
            <a:avLst/>
            <a:gdLst>
              <a:gd name="T0" fmla="*/ 0 w 1616"/>
              <a:gd name="T1" fmla="*/ 80 h 80"/>
              <a:gd name="T2" fmla="*/ 1616 w 1616"/>
              <a:gd name="T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16" h="80">
                <a:moveTo>
                  <a:pt x="0" y="80"/>
                </a:moveTo>
                <a:lnTo>
                  <a:pt x="1616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49" name="Freeform 9"/>
          <p:cNvSpPr>
            <a:spLocks/>
          </p:cNvSpPr>
          <p:nvPr/>
        </p:nvSpPr>
        <p:spPr bwMode="auto">
          <a:xfrm>
            <a:off x="3352800" y="2819400"/>
            <a:ext cx="177800" cy="165100"/>
          </a:xfrm>
          <a:custGeom>
            <a:avLst/>
            <a:gdLst>
              <a:gd name="T0" fmla="*/ 0 w 112"/>
              <a:gd name="T1" fmla="*/ 0 h 104"/>
              <a:gd name="T2" fmla="*/ 112 w 112"/>
              <a:gd name="T3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50" name="Freeform 10"/>
          <p:cNvSpPr>
            <a:spLocks/>
          </p:cNvSpPr>
          <p:nvPr/>
        </p:nvSpPr>
        <p:spPr bwMode="auto">
          <a:xfrm>
            <a:off x="1905000" y="4191000"/>
            <a:ext cx="177800" cy="165100"/>
          </a:xfrm>
          <a:custGeom>
            <a:avLst/>
            <a:gdLst>
              <a:gd name="T0" fmla="*/ 0 w 112"/>
              <a:gd name="T1" fmla="*/ 0 h 104"/>
              <a:gd name="T2" fmla="*/ 112 w 112"/>
              <a:gd name="T3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66251" name="Group 11"/>
          <p:cNvGrpSpPr>
            <a:grpSpLocks/>
          </p:cNvGrpSpPr>
          <p:nvPr/>
        </p:nvGrpSpPr>
        <p:grpSpPr bwMode="auto">
          <a:xfrm>
            <a:off x="4724400" y="2819400"/>
            <a:ext cx="1066800" cy="1295400"/>
            <a:chOff x="2592" y="1440"/>
            <a:chExt cx="672" cy="816"/>
          </a:xfrm>
        </p:grpSpPr>
        <p:sp>
          <p:nvSpPr>
            <p:cNvPr id="266252" name="Oval 12"/>
            <p:cNvSpPr>
              <a:spLocks noChangeArrowheads="1"/>
            </p:cNvSpPr>
            <p:nvPr/>
          </p:nvSpPr>
          <p:spPr bwMode="auto">
            <a:xfrm>
              <a:off x="2928" y="182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66253" name="Group 13"/>
            <p:cNvGrpSpPr>
              <a:grpSpLocks/>
            </p:cNvGrpSpPr>
            <p:nvPr/>
          </p:nvGrpSpPr>
          <p:grpSpPr bwMode="auto">
            <a:xfrm>
              <a:off x="2592" y="1440"/>
              <a:ext cx="144" cy="144"/>
              <a:chOff x="2592" y="1440"/>
              <a:chExt cx="144" cy="144"/>
            </a:xfrm>
          </p:grpSpPr>
          <p:sp>
            <p:nvSpPr>
              <p:cNvPr id="266254" name="Freeform 14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255" name="Freeform 15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66256" name="Group 16"/>
            <p:cNvGrpSpPr>
              <a:grpSpLocks/>
            </p:cNvGrpSpPr>
            <p:nvPr/>
          </p:nvGrpSpPr>
          <p:grpSpPr bwMode="auto">
            <a:xfrm>
              <a:off x="3120" y="2112"/>
              <a:ext cx="144" cy="144"/>
              <a:chOff x="2592" y="1440"/>
              <a:chExt cx="144" cy="144"/>
            </a:xfrm>
          </p:grpSpPr>
          <p:sp>
            <p:nvSpPr>
              <p:cNvPr id="266257" name="Freeform 17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258" name="Freeform 18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66259" name="Freeform 19"/>
          <p:cNvSpPr>
            <a:spLocks/>
          </p:cNvSpPr>
          <p:nvPr/>
        </p:nvSpPr>
        <p:spPr bwMode="auto">
          <a:xfrm>
            <a:off x="1079500" y="2133600"/>
            <a:ext cx="5397500" cy="3060700"/>
          </a:xfrm>
          <a:custGeom>
            <a:avLst/>
            <a:gdLst>
              <a:gd name="T0" fmla="*/ 0 w 3400"/>
              <a:gd name="T1" fmla="*/ 1928 h 1928"/>
              <a:gd name="T2" fmla="*/ 1960 w 3400"/>
              <a:gd name="T3" fmla="*/ 0 h 1928"/>
              <a:gd name="T4" fmla="*/ 3400 w 3400"/>
              <a:gd name="T5" fmla="*/ 1680 h 1928"/>
              <a:gd name="T6" fmla="*/ 16 w 3400"/>
              <a:gd name="T7" fmla="*/ 1928 h 1928"/>
              <a:gd name="T8" fmla="*/ 0 w 3400"/>
              <a:gd name="T9" fmla="*/ 1928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00" h="1928">
                <a:moveTo>
                  <a:pt x="0" y="1928"/>
                </a:moveTo>
                <a:lnTo>
                  <a:pt x="1960" y="0"/>
                </a:lnTo>
                <a:lnTo>
                  <a:pt x="3400" y="1680"/>
                </a:lnTo>
                <a:lnTo>
                  <a:pt x="16" y="1928"/>
                </a:lnTo>
                <a:lnTo>
                  <a:pt x="0" y="1928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69" name="Oval 29"/>
          <p:cNvSpPr>
            <a:spLocks noChangeArrowheads="1"/>
          </p:cNvSpPr>
          <p:nvPr/>
        </p:nvSpPr>
        <p:spPr bwMode="auto">
          <a:xfrm>
            <a:off x="2667000" y="3581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272" name="Rectangle 32"/>
          <p:cNvSpPr>
            <a:spLocks noChangeArrowheads="1"/>
          </p:cNvSpPr>
          <p:nvPr/>
        </p:nvSpPr>
        <p:spPr bwMode="auto">
          <a:xfrm>
            <a:off x="3505200" y="2743200"/>
            <a:ext cx="1300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</a:t>
            </a:r>
            <a:r>
              <a:rPr lang="en-US" alt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=21</a:t>
            </a:r>
            <a:r>
              <a:rPr lang="ru-RU" alt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см</a:t>
            </a:r>
          </a:p>
        </p:txBody>
      </p:sp>
      <p:sp>
        <p:nvSpPr>
          <p:cNvPr id="266273" name="Text Box 33"/>
          <p:cNvSpPr txBox="1">
            <a:spLocks noChangeArrowheads="1"/>
          </p:cNvSpPr>
          <p:nvPr/>
        </p:nvSpPr>
        <p:spPr bwMode="auto">
          <a:xfrm>
            <a:off x="2286000" y="32766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</a:t>
            </a:r>
          </a:p>
        </p:txBody>
      </p:sp>
      <p:sp>
        <p:nvSpPr>
          <p:cNvPr id="266274" name="Text Box 34"/>
          <p:cNvSpPr txBox="1">
            <a:spLocks noChangeArrowheads="1"/>
          </p:cNvSpPr>
          <p:nvPr/>
        </p:nvSpPr>
        <p:spPr bwMode="auto">
          <a:xfrm>
            <a:off x="5410200" y="3124200"/>
            <a:ext cx="460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</a:t>
            </a:r>
            <a:endParaRPr lang="ru-RU" alt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105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9" grpId="0" animBg="1"/>
      <p:bldP spid="26628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3" name="Freeform 43"/>
          <p:cNvSpPr>
            <a:spLocks/>
          </p:cNvSpPr>
          <p:nvPr/>
        </p:nvSpPr>
        <p:spPr bwMode="auto">
          <a:xfrm>
            <a:off x="2681288" y="3098800"/>
            <a:ext cx="2614612" cy="1498600"/>
          </a:xfrm>
          <a:custGeom>
            <a:avLst/>
            <a:gdLst>
              <a:gd name="T0" fmla="*/ 0 w 1647"/>
              <a:gd name="T1" fmla="*/ 88 h 944"/>
              <a:gd name="T2" fmla="*/ 18 w 1647"/>
              <a:gd name="T3" fmla="*/ 82 h 944"/>
              <a:gd name="T4" fmla="*/ 1647 w 1647"/>
              <a:gd name="T5" fmla="*/ 0 h 944"/>
              <a:gd name="T6" fmla="*/ 1631 w 1647"/>
              <a:gd name="T7" fmla="*/ 16 h 944"/>
              <a:gd name="T8" fmla="*/ 735 w 1647"/>
              <a:gd name="T9" fmla="*/ 944 h 944"/>
              <a:gd name="T10" fmla="*/ 0 w 1647"/>
              <a:gd name="T11" fmla="*/ 88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47" h="944">
                <a:moveTo>
                  <a:pt x="0" y="88"/>
                </a:moveTo>
                <a:lnTo>
                  <a:pt x="18" y="82"/>
                </a:lnTo>
                <a:lnTo>
                  <a:pt x="1647" y="0"/>
                </a:lnTo>
                <a:lnTo>
                  <a:pt x="1631" y="16"/>
                </a:lnTo>
                <a:lnTo>
                  <a:pt x="735" y="944"/>
                </a:lnTo>
                <a:lnTo>
                  <a:pt x="0" y="88"/>
                </a:lnTo>
                <a:close/>
              </a:path>
            </a:pathLst>
          </a:custGeom>
          <a:solidFill>
            <a:srgbClr val="FF00FF">
              <a:alpha val="38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524" name="Freeform 44"/>
          <p:cNvSpPr>
            <a:spLocks/>
          </p:cNvSpPr>
          <p:nvPr/>
        </p:nvSpPr>
        <p:spPr bwMode="auto">
          <a:xfrm>
            <a:off x="1162050" y="1752600"/>
            <a:ext cx="5295900" cy="3038475"/>
          </a:xfrm>
          <a:custGeom>
            <a:avLst/>
            <a:gdLst>
              <a:gd name="T0" fmla="*/ 0 w 3336"/>
              <a:gd name="T1" fmla="*/ 1914 h 1914"/>
              <a:gd name="T2" fmla="*/ 3336 w 3336"/>
              <a:gd name="T3" fmla="*/ 1674 h 1914"/>
              <a:gd name="T4" fmla="*/ 1924 w 3336"/>
              <a:gd name="T5" fmla="*/ 32 h 1914"/>
              <a:gd name="T6" fmla="*/ 1908 w 3336"/>
              <a:gd name="T7" fmla="*/ 0 h 1914"/>
              <a:gd name="T8" fmla="*/ 885 w 3336"/>
              <a:gd name="T9" fmla="*/ 1026 h 1914"/>
              <a:gd name="T10" fmla="*/ 0 w 3336"/>
              <a:gd name="T11" fmla="*/ 1914 h 1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36" h="1914">
                <a:moveTo>
                  <a:pt x="0" y="1914"/>
                </a:moveTo>
                <a:lnTo>
                  <a:pt x="3336" y="1674"/>
                </a:lnTo>
                <a:lnTo>
                  <a:pt x="1924" y="32"/>
                </a:lnTo>
                <a:lnTo>
                  <a:pt x="1908" y="0"/>
                </a:lnTo>
                <a:lnTo>
                  <a:pt x="885" y="1026"/>
                </a:lnTo>
                <a:lnTo>
                  <a:pt x="0" y="1914"/>
                </a:lnTo>
                <a:close/>
              </a:path>
            </a:pathLst>
          </a:custGeom>
          <a:solidFill>
            <a:srgbClr val="FFFF00">
              <a:alpha val="38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482" name="Freeform 2"/>
          <p:cNvSpPr>
            <a:spLocks/>
          </p:cNvSpPr>
          <p:nvPr/>
        </p:nvSpPr>
        <p:spPr bwMode="auto">
          <a:xfrm>
            <a:off x="1143000" y="1752600"/>
            <a:ext cx="5334000" cy="3048000"/>
          </a:xfrm>
          <a:custGeom>
            <a:avLst/>
            <a:gdLst>
              <a:gd name="T0" fmla="*/ 0 w 3360"/>
              <a:gd name="T1" fmla="*/ 1920 h 1920"/>
              <a:gd name="T2" fmla="*/ 1920 w 3360"/>
              <a:gd name="T3" fmla="*/ 0 h 1920"/>
              <a:gd name="T4" fmla="*/ 3360 w 3360"/>
              <a:gd name="T5" fmla="*/ 1680 h 1920"/>
              <a:gd name="T6" fmla="*/ 0 w 3360"/>
              <a:gd name="T7" fmla="*/ 1920 h 1920"/>
              <a:gd name="T8" fmla="*/ 0 w 3360"/>
              <a:gd name="T9" fmla="*/ 1920 h 1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0" h="1920">
                <a:moveTo>
                  <a:pt x="0" y="1920"/>
                </a:moveTo>
                <a:lnTo>
                  <a:pt x="1920" y="0"/>
                </a:lnTo>
                <a:lnTo>
                  <a:pt x="3360" y="1680"/>
                </a:lnTo>
                <a:lnTo>
                  <a:pt x="0" y="1920"/>
                </a:lnTo>
                <a:lnTo>
                  <a:pt x="0" y="1920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483" name="Freeform 3"/>
          <p:cNvSpPr>
            <a:spLocks/>
          </p:cNvSpPr>
          <p:nvPr/>
        </p:nvSpPr>
        <p:spPr bwMode="auto">
          <a:xfrm>
            <a:off x="2679700" y="3238500"/>
            <a:ext cx="1168400" cy="1371600"/>
          </a:xfrm>
          <a:custGeom>
            <a:avLst/>
            <a:gdLst>
              <a:gd name="T0" fmla="*/ 736 w 736"/>
              <a:gd name="T1" fmla="*/ 864 h 864"/>
              <a:gd name="T2" fmla="*/ 0 w 736"/>
              <a:gd name="T3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36" h="864">
                <a:moveTo>
                  <a:pt x="736" y="864"/>
                </a:moveTo>
                <a:lnTo>
                  <a:pt x="0" y="0"/>
                </a:lnTo>
              </a:path>
            </a:pathLst>
          </a:custGeom>
          <a:noFill/>
          <a:ln w="28575" cmpd="sng">
            <a:solidFill>
              <a:srgbClr val="008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484" name="Freeform 4"/>
          <p:cNvSpPr>
            <a:spLocks/>
          </p:cNvSpPr>
          <p:nvPr/>
        </p:nvSpPr>
        <p:spPr bwMode="auto">
          <a:xfrm>
            <a:off x="3848100" y="3060700"/>
            <a:ext cx="1473200" cy="1549400"/>
          </a:xfrm>
          <a:custGeom>
            <a:avLst/>
            <a:gdLst>
              <a:gd name="T0" fmla="*/ 928 w 928"/>
              <a:gd name="T1" fmla="*/ 0 h 976"/>
              <a:gd name="T2" fmla="*/ 0 w 928"/>
              <a:gd name="T3" fmla="*/ 976 h 9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28" h="976">
                <a:moveTo>
                  <a:pt x="928" y="0"/>
                </a:moveTo>
                <a:lnTo>
                  <a:pt x="0" y="976"/>
                </a:lnTo>
              </a:path>
            </a:pathLst>
          </a:custGeom>
          <a:noFill/>
          <a:ln w="28575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485" name="Text Box 5"/>
          <p:cNvSpPr txBox="1">
            <a:spLocks noChangeArrowheads="1"/>
          </p:cNvSpPr>
          <p:nvPr/>
        </p:nvSpPr>
        <p:spPr bwMode="auto">
          <a:xfrm>
            <a:off x="533400" y="46482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А</a:t>
            </a:r>
          </a:p>
        </p:txBody>
      </p:sp>
      <p:sp>
        <p:nvSpPr>
          <p:cNvPr id="276486" name="Text Box 6"/>
          <p:cNvSpPr txBox="1">
            <a:spLocks noChangeArrowheads="1"/>
          </p:cNvSpPr>
          <p:nvPr/>
        </p:nvSpPr>
        <p:spPr bwMode="auto">
          <a:xfrm>
            <a:off x="3886200" y="1295400"/>
            <a:ext cx="60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/>
              <a:t>С</a:t>
            </a:r>
          </a:p>
        </p:txBody>
      </p:sp>
      <p:sp>
        <p:nvSpPr>
          <p:cNvPr id="276487" name="Text Box 7"/>
          <p:cNvSpPr txBox="1">
            <a:spLocks noChangeArrowheads="1"/>
          </p:cNvSpPr>
          <p:nvPr/>
        </p:nvSpPr>
        <p:spPr bwMode="auto">
          <a:xfrm>
            <a:off x="6477000" y="41910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В</a:t>
            </a:r>
          </a:p>
        </p:txBody>
      </p:sp>
      <p:sp>
        <p:nvSpPr>
          <p:cNvPr id="276488" name="Freeform 8"/>
          <p:cNvSpPr>
            <a:spLocks/>
          </p:cNvSpPr>
          <p:nvPr/>
        </p:nvSpPr>
        <p:spPr bwMode="auto">
          <a:xfrm>
            <a:off x="2705100" y="3086100"/>
            <a:ext cx="2565400" cy="127000"/>
          </a:xfrm>
          <a:custGeom>
            <a:avLst/>
            <a:gdLst>
              <a:gd name="T0" fmla="*/ 0 w 1616"/>
              <a:gd name="T1" fmla="*/ 80 h 80"/>
              <a:gd name="T2" fmla="*/ 1616 w 1616"/>
              <a:gd name="T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16" h="80">
                <a:moveTo>
                  <a:pt x="0" y="80"/>
                </a:moveTo>
                <a:lnTo>
                  <a:pt x="1616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489" name="Freeform 9"/>
          <p:cNvSpPr>
            <a:spLocks/>
          </p:cNvSpPr>
          <p:nvPr/>
        </p:nvSpPr>
        <p:spPr bwMode="auto">
          <a:xfrm>
            <a:off x="3352800" y="2438400"/>
            <a:ext cx="177800" cy="165100"/>
          </a:xfrm>
          <a:custGeom>
            <a:avLst/>
            <a:gdLst>
              <a:gd name="T0" fmla="*/ 0 w 112"/>
              <a:gd name="T1" fmla="*/ 0 h 104"/>
              <a:gd name="T2" fmla="*/ 112 w 112"/>
              <a:gd name="T3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490" name="Freeform 10"/>
          <p:cNvSpPr>
            <a:spLocks/>
          </p:cNvSpPr>
          <p:nvPr/>
        </p:nvSpPr>
        <p:spPr bwMode="auto">
          <a:xfrm>
            <a:off x="1905000" y="3810000"/>
            <a:ext cx="177800" cy="165100"/>
          </a:xfrm>
          <a:custGeom>
            <a:avLst/>
            <a:gdLst>
              <a:gd name="T0" fmla="*/ 0 w 112"/>
              <a:gd name="T1" fmla="*/ 0 h 104"/>
              <a:gd name="T2" fmla="*/ 112 w 112"/>
              <a:gd name="T3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76491" name="Group 11"/>
          <p:cNvGrpSpPr>
            <a:grpSpLocks/>
          </p:cNvGrpSpPr>
          <p:nvPr/>
        </p:nvGrpSpPr>
        <p:grpSpPr bwMode="auto">
          <a:xfrm>
            <a:off x="4724400" y="2438400"/>
            <a:ext cx="1066800" cy="1295400"/>
            <a:chOff x="2592" y="1440"/>
            <a:chExt cx="672" cy="816"/>
          </a:xfrm>
        </p:grpSpPr>
        <p:sp>
          <p:nvSpPr>
            <p:cNvPr id="276492" name="Oval 12"/>
            <p:cNvSpPr>
              <a:spLocks noChangeArrowheads="1"/>
            </p:cNvSpPr>
            <p:nvPr/>
          </p:nvSpPr>
          <p:spPr bwMode="auto">
            <a:xfrm>
              <a:off x="2928" y="182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76493" name="Group 13"/>
            <p:cNvGrpSpPr>
              <a:grpSpLocks/>
            </p:cNvGrpSpPr>
            <p:nvPr/>
          </p:nvGrpSpPr>
          <p:grpSpPr bwMode="auto">
            <a:xfrm>
              <a:off x="2592" y="1440"/>
              <a:ext cx="144" cy="144"/>
              <a:chOff x="2592" y="1440"/>
              <a:chExt cx="144" cy="144"/>
            </a:xfrm>
          </p:grpSpPr>
          <p:sp>
            <p:nvSpPr>
              <p:cNvPr id="276494" name="Freeform 14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495" name="Freeform 15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76496" name="Group 16"/>
            <p:cNvGrpSpPr>
              <a:grpSpLocks/>
            </p:cNvGrpSpPr>
            <p:nvPr/>
          </p:nvGrpSpPr>
          <p:grpSpPr bwMode="auto">
            <a:xfrm>
              <a:off x="3120" y="2112"/>
              <a:ext cx="144" cy="144"/>
              <a:chOff x="2592" y="1440"/>
              <a:chExt cx="144" cy="144"/>
            </a:xfrm>
          </p:grpSpPr>
          <p:sp>
            <p:nvSpPr>
              <p:cNvPr id="276497" name="Freeform 17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498" name="Freeform 18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76499" name="Oval 19"/>
          <p:cNvSpPr>
            <a:spLocks noChangeArrowheads="1"/>
          </p:cNvSpPr>
          <p:nvPr/>
        </p:nvSpPr>
        <p:spPr bwMode="auto">
          <a:xfrm flipH="1">
            <a:off x="3810000" y="4572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76500" name="Group 20"/>
          <p:cNvGrpSpPr>
            <a:grpSpLocks/>
          </p:cNvGrpSpPr>
          <p:nvPr/>
        </p:nvGrpSpPr>
        <p:grpSpPr bwMode="auto">
          <a:xfrm flipH="1">
            <a:off x="5232400" y="4419600"/>
            <a:ext cx="177800" cy="190500"/>
            <a:chOff x="1768" y="2256"/>
            <a:chExt cx="112" cy="120"/>
          </a:xfrm>
        </p:grpSpPr>
        <p:sp>
          <p:nvSpPr>
            <p:cNvPr id="276501" name="Freeform 21"/>
            <p:cNvSpPr>
              <a:spLocks/>
            </p:cNvSpPr>
            <p:nvPr/>
          </p:nvSpPr>
          <p:spPr bwMode="auto">
            <a:xfrm>
              <a:off x="1768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502" name="Freeform 22"/>
            <p:cNvSpPr>
              <a:spLocks/>
            </p:cNvSpPr>
            <p:nvPr/>
          </p:nvSpPr>
          <p:spPr bwMode="auto">
            <a:xfrm>
              <a:off x="1872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503" name="Freeform 23"/>
            <p:cNvSpPr>
              <a:spLocks/>
            </p:cNvSpPr>
            <p:nvPr/>
          </p:nvSpPr>
          <p:spPr bwMode="auto">
            <a:xfrm>
              <a:off x="1824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6504" name="Group 24"/>
          <p:cNvGrpSpPr>
            <a:grpSpLocks/>
          </p:cNvGrpSpPr>
          <p:nvPr/>
        </p:nvGrpSpPr>
        <p:grpSpPr bwMode="auto">
          <a:xfrm flipH="1">
            <a:off x="2514600" y="4610100"/>
            <a:ext cx="177800" cy="190500"/>
            <a:chOff x="1768" y="2256"/>
            <a:chExt cx="112" cy="120"/>
          </a:xfrm>
        </p:grpSpPr>
        <p:sp>
          <p:nvSpPr>
            <p:cNvPr id="276505" name="Freeform 25"/>
            <p:cNvSpPr>
              <a:spLocks/>
            </p:cNvSpPr>
            <p:nvPr/>
          </p:nvSpPr>
          <p:spPr bwMode="auto">
            <a:xfrm>
              <a:off x="1768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506" name="Freeform 26"/>
            <p:cNvSpPr>
              <a:spLocks/>
            </p:cNvSpPr>
            <p:nvPr/>
          </p:nvSpPr>
          <p:spPr bwMode="auto">
            <a:xfrm>
              <a:off x="1872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507" name="Freeform 27"/>
            <p:cNvSpPr>
              <a:spLocks/>
            </p:cNvSpPr>
            <p:nvPr/>
          </p:nvSpPr>
          <p:spPr bwMode="auto">
            <a:xfrm>
              <a:off x="1824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6508" name="Oval 28"/>
          <p:cNvSpPr>
            <a:spLocks noChangeArrowheads="1"/>
          </p:cNvSpPr>
          <p:nvPr/>
        </p:nvSpPr>
        <p:spPr bwMode="auto">
          <a:xfrm>
            <a:off x="2667000" y="3200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510" name="Text Box 30"/>
          <p:cNvSpPr txBox="1">
            <a:spLocks noChangeArrowheads="1"/>
          </p:cNvSpPr>
          <p:nvPr/>
        </p:nvSpPr>
        <p:spPr bwMode="auto">
          <a:xfrm>
            <a:off x="2286000" y="2895600"/>
            <a:ext cx="4016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</a:t>
            </a:r>
            <a:endParaRPr lang="ru-RU" alt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511" name="Text Box 31"/>
          <p:cNvSpPr txBox="1">
            <a:spLocks noChangeArrowheads="1"/>
          </p:cNvSpPr>
          <p:nvPr/>
        </p:nvSpPr>
        <p:spPr bwMode="auto">
          <a:xfrm>
            <a:off x="5334000" y="28194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endParaRPr lang="ru-RU" alt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512" name="Text Box 32"/>
          <p:cNvSpPr txBox="1">
            <a:spLocks noChangeArrowheads="1"/>
          </p:cNvSpPr>
          <p:nvPr/>
        </p:nvSpPr>
        <p:spPr bwMode="auto">
          <a:xfrm>
            <a:off x="3657600" y="4572000"/>
            <a:ext cx="460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endParaRPr lang="ru-RU" alt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514" name="Text Box 34"/>
          <p:cNvSpPr txBox="1">
            <a:spLocks noChangeArrowheads="1"/>
          </p:cNvSpPr>
          <p:nvPr/>
        </p:nvSpPr>
        <p:spPr bwMode="auto">
          <a:xfrm>
            <a:off x="990600" y="304800"/>
            <a:ext cx="7620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/>
              <a:t>Найдите периметр треугольника АВС, если периметр треугольника О</a:t>
            </a:r>
            <a:r>
              <a:rPr lang="en-US" altLang="ru-RU" sz="2400"/>
              <a:t>FN</a:t>
            </a:r>
            <a:r>
              <a:rPr lang="ru-RU" altLang="ru-RU" sz="2400"/>
              <a:t> равен 23 см.</a:t>
            </a:r>
          </a:p>
        </p:txBody>
      </p:sp>
      <p:sp>
        <p:nvSpPr>
          <p:cNvPr id="276522" name="Rectangle 42"/>
          <p:cNvSpPr>
            <a:spLocks noChangeArrowheads="1"/>
          </p:cNvSpPr>
          <p:nvPr/>
        </p:nvSpPr>
        <p:spPr bwMode="auto">
          <a:xfrm>
            <a:off x="3352800" y="3429000"/>
            <a:ext cx="1300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</a:t>
            </a:r>
            <a:r>
              <a:rPr lang="en-US" alt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=2</a:t>
            </a:r>
            <a:r>
              <a:rPr lang="ru-RU" alt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3см</a:t>
            </a:r>
          </a:p>
        </p:txBody>
      </p:sp>
    </p:spTree>
    <p:extLst>
      <p:ext uri="{BB962C8B-B14F-4D97-AF65-F5344CB8AC3E}">
        <p14:creationId xmlns:p14="http://schemas.microsoft.com/office/powerpoint/2010/main" val="4942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3" grpId="0" animBg="1"/>
      <p:bldP spid="2765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Freeform 2"/>
          <p:cNvSpPr>
            <a:spLocks/>
          </p:cNvSpPr>
          <p:nvPr/>
        </p:nvSpPr>
        <p:spPr bwMode="auto">
          <a:xfrm>
            <a:off x="1082675" y="1589088"/>
            <a:ext cx="4305300" cy="3327400"/>
          </a:xfrm>
          <a:custGeom>
            <a:avLst/>
            <a:gdLst>
              <a:gd name="T0" fmla="*/ 0 w 2712"/>
              <a:gd name="T1" fmla="*/ 2072 h 2096"/>
              <a:gd name="T2" fmla="*/ 8 w 2712"/>
              <a:gd name="T3" fmla="*/ 0 h 2096"/>
              <a:gd name="T4" fmla="*/ 2712 w 2712"/>
              <a:gd name="T5" fmla="*/ 2096 h 2096"/>
              <a:gd name="T6" fmla="*/ 2704 w 2712"/>
              <a:gd name="T7" fmla="*/ 2088 h 2096"/>
              <a:gd name="T8" fmla="*/ 0 w 2712"/>
              <a:gd name="T9" fmla="*/ 2072 h 2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12" h="2096">
                <a:moveTo>
                  <a:pt x="0" y="2072"/>
                </a:moveTo>
                <a:lnTo>
                  <a:pt x="8" y="0"/>
                </a:lnTo>
                <a:lnTo>
                  <a:pt x="2712" y="2096"/>
                </a:lnTo>
                <a:lnTo>
                  <a:pt x="2704" y="2088"/>
                </a:lnTo>
                <a:lnTo>
                  <a:pt x="0" y="207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0580" name="Rectangle 4"/>
          <p:cNvSpPr>
            <a:spLocks noChangeArrowheads="1"/>
          </p:cNvSpPr>
          <p:nvPr/>
        </p:nvSpPr>
        <p:spPr bwMode="auto">
          <a:xfrm>
            <a:off x="3048000" y="228600"/>
            <a:ext cx="58674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2400"/>
              <a:t>Найдите х, у, Р</a:t>
            </a:r>
            <a:r>
              <a:rPr lang="ru-RU" altLang="ru-RU" sz="2400" baseline="-25000"/>
              <a:t>АВС</a:t>
            </a:r>
            <a:r>
              <a:rPr lang="ru-RU" altLang="ru-RU" sz="2400"/>
              <a:t>.       </a:t>
            </a:r>
          </a:p>
        </p:txBody>
      </p:sp>
      <p:sp>
        <p:nvSpPr>
          <p:cNvPr id="280581" name="Rectangle 5"/>
          <p:cNvSpPr>
            <a:spLocks noChangeArrowheads="1"/>
          </p:cNvSpPr>
          <p:nvPr/>
        </p:nvSpPr>
        <p:spPr bwMode="auto">
          <a:xfrm>
            <a:off x="152400" y="228600"/>
            <a:ext cx="20574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Блиц-опрос</a:t>
            </a:r>
          </a:p>
        </p:txBody>
      </p:sp>
      <p:sp>
        <p:nvSpPr>
          <p:cNvPr id="280582" name="Text Box 6"/>
          <p:cNvSpPr txBox="1">
            <a:spLocks noChangeArrowheads="1"/>
          </p:cNvSpPr>
          <p:nvPr/>
        </p:nvSpPr>
        <p:spPr bwMode="auto">
          <a:xfrm>
            <a:off x="854075" y="48148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/>
              <a:t>А</a:t>
            </a:r>
          </a:p>
        </p:txBody>
      </p:sp>
      <p:sp>
        <p:nvSpPr>
          <p:cNvPr id="280583" name="Text Box 7"/>
          <p:cNvSpPr txBox="1">
            <a:spLocks noChangeArrowheads="1"/>
          </p:cNvSpPr>
          <p:nvPr/>
        </p:nvSpPr>
        <p:spPr bwMode="auto">
          <a:xfrm>
            <a:off x="625475" y="13096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/>
              <a:t>В</a:t>
            </a:r>
          </a:p>
        </p:txBody>
      </p:sp>
      <p:sp>
        <p:nvSpPr>
          <p:cNvPr id="280584" name="Text Box 8"/>
          <p:cNvSpPr txBox="1">
            <a:spLocks noChangeArrowheads="1"/>
          </p:cNvSpPr>
          <p:nvPr/>
        </p:nvSpPr>
        <p:spPr bwMode="auto">
          <a:xfrm>
            <a:off x="5349875" y="48910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/>
              <a:t>С</a:t>
            </a:r>
          </a:p>
        </p:txBody>
      </p:sp>
      <p:sp>
        <p:nvSpPr>
          <p:cNvPr id="280588" name="Text Box 12"/>
          <p:cNvSpPr txBox="1">
            <a:spLocks noChangeArrowheads="1"/>
          </p:cNvSpPr>
          <p:nvPr/>
        </p:nvSpPr>
        <p:spPr bwMode="auto">
          <a:xfrm>
            <a:off x="2225675" y="1857375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endParaRPr lang="ru-RU" altLang="ru-RU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0589" name="Text Box 13"/>
          <p:cNvSpPr txBox="1">
            <a:spLocks noChangeArrowheads="1"/>
          </p:cNvSpPr>
          <p:nvPr/>
        </p:nvSpPr>
        <p:spPr bwMode="auto">
          <a:xfrm>
            <a:off x="1997075" y="3214688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</a:t>
            </a:r>
          </a:p>
        </p:txBody>
      </p:sp>
      <p:sp>
        <p:nvSpPr>
          <p:cNvPr id="280592" name="Freeform 16"/>
          <p:cNvSpPr>
            <a:spLocks/>
          </p:cNvSpPr>
          <p:nvPr/>
        </p:nvSpPr>
        <p:spPr bwMode="auto">
          <a:xfrm flipH="1">
            <a:off x="1066800" y="4648200"/>
            <a:ext cx="228600" cy="228600"/>
          </a:xfrm>
          <a:custGeom>
            <a:avLst/>
            <a:gdLst>
              <a:gd name="T0" fmla="*/ 144 w 144"/>
              <a:gd name="T1" fmla="*/ 0 h 144"/>
              <a:gd name="T2" fmla="*/ 0 w 144"/>
              <a:gd name="T3" fmla="*/ 0 h 144"/>
              <a:gd name="T4" fmla="*/ 0 w 144"/>
              <a:gd name="T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144">
                <a:moveTo>
                  <a:pt x="144" y="0"/>
                </a:moveTo>
                <a:lnTo>
                  <a:pt x="0" y="0"/>
                </a:lnTo>
                <a:lnTo>
                  <a:pt x="0" y="144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0593" name="Text Box 17"/>
          <p:cNvSpPr txBox="1">
            <a:spLocks noChangeArrowheads="1"/>
          </p:cNvSpPr>
          <p:nvPr/>
        </p:nvSpPr>
        <p:spPr bwMode="auto">
          <a:xfrm>
            <a:off x="549275" y="2300288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  <p:sp>
        <p:nvSpPr>
          <p:cNvPr id="280597" name="Freeform 21"/>
          <p:cNvSpPr>
            <a:spLocks/>
          </p:cNvSpPr>
          <p:nvPr/>
        </p:nvSpPr>
        <p:spPr bwMode="auto">
          <a:xfrm>
            <a:off x="1082675" y="3289300"/>
            <a:ext cx="2197100" cy="1588"/>
          </a:xfrm>
          <a:custGeom>
            <a:avLst/>
            <a:gdLst>
              <a:gd name="T0" fmla="*/ 0 w 1384"/>
              <a:gd name="T1" fmla="*/ 0 h 1"/>
              <a:gd name="T2" fmla="*/ 1384 w 1384"/>
              <a:gd name="T3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84" h="1">
                <a:moveTo>
                  <a:pt x="0" y="0"/>
                </a:moveTo>
                <a:lnTo>
                  <a:pt x="1384" y="1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0598" name="Text Box 22"/>
          <p:cNvSpPr txBox="1">
            <a:spLocks noChangeArrowheads="1"/>
          </p:cNvSpPr>
          <p:nvPr/>
        </p:nvSpPr>
        <p:spPr bwMode="auto">
          <a:xfrm>
            <a:off x="625475" y="2986088"/>
            <a:ext cx="4810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/>
              <a:t>М</a:t>
            </a:r>
          </a:p>
        </p:txBody>
      </p:sp>
      <p:sp>
        <p:nvSpPr>
          <p:cNvPr id="280599" name="Text Box 23"/>
          <p:cNvSpPr txBox="1">
            <a:spLocks noChangeArrowheads="1"/>
          </p:cNvSpPr>
          <p:nvPr/>
        </p:nvSpPr>
        <p:spPr bwMode="auto">
          <a:xfrm>
            <a:off x="3444875" y="29098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/>
              <a:t>N</a:t>
            </a:r>
            <a:endParaRPr lang="ru-RU" altLang="ru-RU" sz="2800" b="1"/>
          </a:p>
        </p:txBody>
      </p:sp>
      <p:sp>
        <p:nvSpPr>
          <p:cNvPr id="280600" name="Line 24"/>
          <p:cNvSpPr>
            <a:spLocks noChangeShapeType="1"/>
          </p:cNvSpPr>
          <p:nvPr/>
        </p:nvSpPr>
        <p:spPr bwMode="auto">
          <a:xfrm>
            <a:off x="930275" y="2452688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0601" name="Line 25"/>
          <p:cNvSpPr>
            <a:spLocks noChangeShapeType="1"/>
          </p:cNvSpPr>
          <p:nvPr/>
        </p:nvSpPr>
        <p:spPr bwMode="auto">
          <a:xfrm>
            <a:off x="930275" y="4129088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80604" name="Group 28"/>
          <p:cNvGrpSpPr>
            <a:grpSpLocks/>
          </p:cNvGrpSpPr>
          <p:nvPr/>
        </p:nvGrpSpPr>
        <p:grpSpPr bwMode="auto">
          <a:xfrm>
            <a:off x="2073275" y="2300288"/>
            <a:ext cx="206375" cy="209550"/>
            <a:chOff x="1248" y="1248"/>
            <a:chExt cx="130" cy="132"/>
          </a:xfrm>
        </p:grpSpPr>
        <p:sp>
          <p:nvSpPr>
            <p:cNvPr id="280602" name="Line 26"/>
            <p:cNvSpPr>
              <a:spLocks noChangeShapeType="1"/>
            </p:cNvSpPr>
            <p:nvPr/>
          </p:nvSpPr>
          <p:spPr bwMode="auto">
            <a:xfrm flipV="1">
              <a:off x="1248" y="1248"/>
              <a:ext cx="96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0603" name="Freeform 27"/>
            <p:cNvSpPr>
              <a:spLocks/>
            </p:cNvSpPr>
            <p:nvPr/>
          </p:nvSpPr>
          <p:spPr bwMode="auto">
            <a:xfrm>
              <a:off x="1274" y="1268"/>
              <a:ext cx="104" cy="112"/>
            </a:xfrm>
            <a:custGeom>
              <a:avLst/>
              <a:gdLst>
                <a:gd name="T0" fmla="*/ 0 w 104"/>
                <a:gd name="T1" fmla="*/ 112 h 112"/>
                <a:gd name="T2" fmla="*/ 104 w 104"/>
                <a:gd name="T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4" h="112">
                  <a:moveTo>
                    <a:pt x="0" y="112"/>
                  </a:moveTo>
                  <a:lnTo>
                    <a:pt x="104" y="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80605" name="Group 29"/>
          <p:cNvGrpSpPr>
            <a:grpSpLocks/>
          </p:cNvGrpSpPr>
          <p:nvPr/>
        </p:nvGrpSpPr>
        <p:grpSpPr bwMode="auto">
          <a:xfrm>
            <a:off x="4130675" y="3900488"/>
            <a:ext cx="206375" cy="209550"/>
            <a:chOff x="1248" y="1248"/>
            <a:chExt cx="130" cy="132"/>
          </a:xfrm>
        </p:grpSpPr>
        <p:sp>
          <p:nvSpPr>
            <p:cNvPr id="280606" name="Line 30"/>
            <p:cNvSpPr>
              <a:spLocks noChangeShapeType="1"/>
            </p:cNvSpPr>
            <p:nvPr/>
          </p:nvSpPr>
          <p:spPr bwMode="auto">
            <a:xfrm flipV="1">
              <a:off x="1248" y="1248"/>
              <a:ext cx="96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0607" name="Freeform 31"/>
            <p:cNvSpPr>
              <a:spLocks/>
            </p:cNvSpPr>
            <p:nvPr/>
          </p:nvSpPr>
          <p:spPr bwMode="auto">
            <a:xfrm>
              <a:off x="1274" y="1268"/>
              <a:ext cx="104" cy="112"/>
            </a:xfrm>
            <a:custGeom>
              <a:avLst/>
              <a:gdLst>
                <a:gd name="T0" fmla="*/ 0 w 104"/>
                <a:gd name="T1" fmla="*/ 112 h 112"/>
                <a:gd name="T2" fmla="*/ 104 w 104"/>
                <a:gd name="T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4" h="112">
                  <a:moveTo>
                    <a:pt x="0" y="112"/>
                  </a:moveTo>
                  <a:lnTo>
                    <a:pt x="104" y="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0608" name="Text Box 32"/>
          <p:cNvSpPr txBox="1">
            <a:spLocks noChangeArrowheads="1"/>
          </p:cNvSpPr>
          <p:nvPr/>
        </p:nvSpPr>
        <p:spPr bwMode="auto">
          <a:xfrm>
            <a:off x="2911475" y="4814888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  <a:endParaRPr lang="ru-RU" altLang="ru-RU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0609" name="Freeform 33"/>
          <p:cNvSpPr>
            <a:spLocks/>
          </p:cNvSpPr>
          <p:nvPr/>
        </p:nvSpPr>
        <p:spPr bwMode="auto">
          <a:xfrm flipH="1">
            <a:off x="1066800" y="3048000"/>
            <a:ext cx="228600" cy="228600"/>
          </a:xfrm>
          <a:custGeom>
            <a:avLst/>
            <a:gdLst>
              <a:gd name="T0" fmla="*/ 144 w 144"/>
              <a:gd name="T1" fmla="*/ 0 h 144"/>
              <a:gd name="T2" fmla="*/ 0 w 144"/>
              <a:gd name="T3" fmla="*/ 0 h 144"/>
              <a:gd name="T4" fmla="*/ 0 w 144"/>
              <a:gd name="T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144">
                <a:moveTo>
                  <a:pt x="144" y="0"/>
                </a:moveTo>
                <a:lnTo>
                  <a:pt x="0" y="0"/>
                </a:lnTo>
                <a:lnTo>
                  <a:pt x="0" y="144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0610" name="Text Box 34"/>
          <p:cNvSpPr txBox="1">
            <a:spLocks noChangeArrowheads="1"/>
          </p:cNvSpPr>
          <p:nvPr/>
        </p:nvSpPr>
        <p:spPr bwMode="auto">
          <a:xfrm>
            <a:off x="2286000" y="1843088"/>
            <a:ext cx="581025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  <a:endParaRPr lang="ru-RU" altLang="ru-RU" sz="28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0612" name="Text Box 36"/>
          <p:cNvSpPr txBox="1">
            <a:spLocks noChangeArrowheads="1"/>
          </p:cNvSpPr>
          <p:nvPr/>
        </p:nvSpPr>
        <p:spPr bwMode="auto">
          <a:xfrm>
            <a:off x="533400" y="2300288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  <p:sp>
        <p:nvSpPr>
          <p:cNvPr id="280613" name="Text Box 37"/>
          <p:cNvSpPr txBox="1">
            <a:spLocks noChangeArrowheads="1"/>
          </p:cNvSpPr>
          <p:nvPr/>
        </p:nvSpPr>
        <p:spPr bwMode="auto">
          <a:xfrm>
            <a:off x="2819400" y="4953000"/>
            <a:ext cx="581025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16</a:t>
            </a:r>
            <a:endParaRPr lang="ru-RU" altLang="ru-RU" sz="28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1093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0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0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80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0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0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0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06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06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06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06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06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06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06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06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0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0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0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06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06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06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06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06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06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06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06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609" grpId="0" animBg="1"/>
      <p:bldP spid="280610" grpId="0" animBg="1"/>
      <p:bldP spid="2806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316" name="Freeform 28"/>
          <p:cNvSpPr>
            <a:spLocks/>
          </p:cNvSpPr>
          <p:nvPr/>
        </p:nvSpPr>
        <p:spPr bwMode="auto">
          <a:xfrm>
            <a:off x="1066800" y="2133600"/>
            <a:ext cx="4976813" cy="3448050"/>
          </a:xfrm>
          <a:custGeom>
            <a:avLst/>
            <a:gdLst>
              <a:gd name="T0" fmla="*/ 3135 w 3135"/>
              <a:gd name="T1" fmla="*/ 0 h 2172"/>
              <a:gd name="T2" fmla="*/ 0 w 3135"/>
              <a:gd name="T3" fmla="*/ 1920 h 2172"/>
              <a:gd name="T4" fmla="*/ 1809 w 3135"/>
              <a:gd name="T5" fmla="*/ 2172 h 2172"/>
              <a:gd name="T6" fmla="*/ 3135 w 3135"/>
              <a:gd name="T7" fmla="*/ 0 h 2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5" h="2172">
                <a:moveTo>
                  <a:pt x="3135" y="0"/>
                </a:moveTo>
                <a:lnTo>
                  <a:pt x="0" y="1920"/>
                </a:lnTo>
                <a:lnTo>
                  <a:pt x="1809" y="2172"/>
                </a:lnTo>
                <a:lnTo>
                  <a:pt x="3135" y="0"/>
                </a:lnTo>
                <a:close/>
              </a:path>
            </a:pathLst>
          </a:custGeom>
          <a:solidFill>
            <a:srgbClr val="00FFFF">
              <a:alpha val="38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8314" name="Freeform 26"/>
          <p:cNvSpPr>
            <a:spLocks/>
          </p:cNvSpPr>
          <p:nvPr/>
        </p:nvSpPr>
        <p:spPr bwMode="auto">
          <a:xfrm>
            <a:off x="1066800" y="1422400"/>
            <a:ext cx="4953000" cy="3759200"/>
          </a:xfrm>
          <a:custGeom>
            <a:avLst/>
            <a:gdLst>
              <a:gd name="T0" fmla="*/ 0 w 3120"/>
              <a:gd name="T1" fmla="*/ 2368 h 2368"/>
              <a:gd name="T2" fmla="*/ 3120 w 3120"/>
              <a:gd name="T3" fmla="*/ 448 h 2368"/>
              <a:gd name="T4" fmla="*/ 1056 w 3120"/>
              <a:gd name="T5" fmla="*/ 0 h 2368"/>
              <a:gd name="T6" fmla="*/ 0 w 3120"/>
              <a:gd name="T7" fmla="*/ 2368 h 2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0" h="2368">
                <a:moveTo>
                  <a:pt x="0" y="2368"/>
                </a:moveTo>
                <a:lnTo>
                  <a:pt x="3120" y="448"/>
                </a:lnTo>
                <a:lnTo>
                  <a:pt x="1056" y="0"/>
                </a:lnTo>
                <a:lnTo>
                  <a:pt x="0" y="2368"/>
                </a:lnTo>
                <a:close/>
              </a:path>
            </a:pathLst>
          </a:custGeom>
          <a:solidFill>
            <a:srgbClr val="FFFF00">
              <a:alpha val="38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8290" name="Text Box 2"/>
          <p:cNvSpPr txBox="1">
            <a:spLocks noChangeArrowheads="1"/>
          </p:cNvSpPr>
          <p:nvPr/>
        </p:nvSpPr>
        <p:spPr bwMode="auto">
          <a:xfrm>
            <a:off x="533400" y="50292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В</a:t>
            </a:r>
          </a:p>
        </p:txBody>
      </p:sp>
      <p:sp>
        <p:nvSpPr>
          <p:cNvPr id="268291" name="Text Box 3"/>
          <p:cNvSpPr txBox="1">
            <a:spLocks noChangeArrowheads="1"/>
          </p:cNvSpPr>
          <p:nvPr/>
        </p:nvSpPr>
        <p:spPr bwMode="auto">
          <a:xfrm>
            <a:off x="2209800" y="1066800"/>
            <a:ext cx="60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/>
              <a:t>А</a:t>
            </a:r>
          </a:p>
        </p:txBody>
      </p:sp>
      <p:sp>
        <p:nvSpPr>
          <p:cNvPr id="268292" name="Text Box 4"/>
          <p:cNvSpPr txBox="1">
            <a:spLocks noChangeArrowheads="1"/>
          </p:cNvSpPr>
          <p:nvPr/>
        </p:nvSpPr>
        <p:spPr bwMode="auto">
          <a:xfrm>
            <a:off x="6096000" y="1828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/>
              <a:t>D</a:t>
            </a:r>
            <a:endParaRPr lang="ru-RU" altLang="ru-RU" sz="2800"/>
          </a:p>
        </p:txBody>
      </p:sp>
      <p:sp>
        <p:nvSpPr>
          <p:cNvPr id="268293" name="Text Box 5"/>
          <p:cNvSpPr txBox="1">
            <a:spLocks noChangeArrowheads="1"/>
          </p:cNvSpPr>
          <p:nvPr/>
        </p:nvSpPr>
        <p:spPr bwMode="auto">
          <a:xfrm>
            <a:off x="76200" y="168275"/>
            <a:ext cx="9144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№</a:t>
            </a:r>
            <a:r>
              <a:rPr lang="en-US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567.  </a:t>
            </a:r>
            <a:r>
              <a:rPr lang="ru-RU" altLang="ru-RU" sz="2400"/>
              <a:t>Докажите, что середины сторон произвольного четырехугольника являются вершинами параллелограмма.</a:t>
            </a:r>
          </a:p>
        </p:txBody>
      </p:sp>
      <p:sp>
        <p:nvSpPr>
          <p:cNvPr id="268294" name="Freeform 6"/>
          <p:cNvSpPr>
            <a:spLocks/>
          </p:cNvSpPr>
          <p:nvPr/>
        </p:nvSpPr>
        <p:spPr bwMode="auto">
          <a:xfrm>
            <a:off x="1955800" y="1778000"/>
            <a:ext cx="2971800" cy="3606800"/>
          </a:xfrm>
          <a:custGeom>
            <a:avLst/>
            <a:gdLst>
              <a:gd name="T0" fmla="*/ 1872 w 1872"/>
              <a:gd name="T1" fmla="*/ 1376 h 2272"/>
              <a:gd name="T2" fmla="*/ 400 w 1872"/>
              <a:gd name="T3" fmla="*/ 2272 h 2272"/>
              <a:gd name="T4" fmla="*/ 0 w 1872"/>
              <a:gd name="T5" fmla="*/ 896 h 2272"/>
              <a:gd name="T6" fmla="*/ 1504 w 1872"/>
              <a:gd name="T7" fmla="*/ 0 h 2272"/>
              <a:gd name="T8" fmla="*/ 1856 w 1872"/>
              <a:gd name="T9" fmla="*/ 1376 h 2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2" h="2272">
                <a:moveTo>
                  <a:pt x="1872" y="1376"/>
                </a:moveTo>
                <a:lnTo>
                  <a:pt x="400" y="2272"/>
                </a:lnTo>
                <a:lnTo>
                  <a:pt x="0" y="896"/>
                </a:lnTo>
                <a:lnTo>
                  <a:pt x="1504" y="0"/>
                </a:lnTo>
                <a:lnTo>
                  <a:pt x="1856" y="1376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8305" name="Freeform 17"/>
          <p:cNvSpPr>
            <a:spLocks/>
          </p:cNvSpPr>
          <p:nvPr/>
        </p:nvSpPr>
        <p:spPr bwMode="auto">
          <a:xfrm>
            <a:off x="1079500" y="1422400"/>
            <a:ext cx="4965700" cy="4165600"/>
          </a:xfrm>
          <a:custGeom>
            <a:avLst/>
            <a:gdLst>
              <a:gd name="T0" fmla="*/ 0 w 3128"/>
              <a:gd name="T1" fmla="*/ 2376 h 2624"/>
              <a:gd name="T2" fmla="*/ 1048 w 3128"/>
              <a:gd name="T3" fmla="*/ 0 h 2624"/>
              <a:gd name="T4" fmla="*/ 3128 w 3128"/>
              <a:gd name="T5" fmla="*/ 448 h 2624"/>
              <a:gd name="T6" fmla="*/ 1800 w 3128"/>
              <a:gd name="T7" fmla="*/ 2624 h 2624"/>
              <a:gd name="T8" fmla="*/ 16 w 3128"/>
              <a:gd name="T9" fmla="*/ 2376 h 2624"/>
              <a:gd name="T10" fmla="*/ 0 w 3128"/>
              <a:gd name="T11" fmla="*/ 2376 h 2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28" h="2624">
                <a:moveTo>
                  <a:pt x="0" y="2376"/>
                </a:moveTo>
                <a:lnTo>
                  <a:pt x="1048" y="0"/>
                </a:lnTo>
                <a:lnTo>
                  <a:pt x="3128" y="448"/>
                </a:lnTo>
                <a:lnTo>
                  <a:pt x="1800" y="2624"/>
                </a:lnTo>
                <a:lnTo>
                  <a:pt x="16" y="2376"/>
                </a:lnTo>
                <a:lnTo>
                  <a:pt x="0" y="2376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68352" name="Group 64"/>
          <p:cNvGrpSpPr>
            <a:grpSpLocks/>
          </p:cNvGrpSpPr>
          <p:nvPr/>
        </p:nvGrpSpPr>
        <p:grpSpPr bwMode="auto">
          <a:xfrm>
            <a:off x="1371600" y="2133600"/>
            <a:ext cx="1092200" cy="2146300"/>
            <a:chOff x="864" y="1344"/>
            <a:chExt cx="688" cy="1352"/>
          </a:xfrm>
        </p:grpSpPr>
        <p:sp>
          <p:nvSpPr>
            <p:cNvPr id="268295" name="Freeform 7"/>
            <p:cNvSpPr>
              <a:spLocks/>
            </p:cNvSpPr>
            <p:nvPr/>
          </p:nvSpPr>
          <p:spPr bwMode="auto">
            <a:xfrm>
              <a:off x="1440" y="1344"/>
              <a:ext cx="112" cy="104"/>
            </a:xfrm>
            <a:custGeom>
              <a:avLst/>
              <a:gdLst>
                <a:gd name="T0" fmla="*/ 0 w 112"/>
                <a:gd name="T1" fmla="*/ 0 h 104"/>
                <a:gd name="T2" fmla="*/ 112 w 112"/>
                <a:gd name="T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2" h="104">
                  <a:moveTo>
                    <a:pt x="0" y="0"/>
                  </a:moveTo>
                  <a:lnTo>
                    <a:pt x="112" y="10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8296" name="Freeform 8"/>
            <p:cNvSpPr>
              <a:spLocks/>
            </p:cNvSpPr>
            <p:nvPr/>
          </p:nvSpPr>
          <p:spPr bwMode="auto">
            <a:xfrm>
              <a:off x="864" y="2592"/>
              <a:ext cx="112" cy="104"/>
            </a:xfrm>
            <a:custGeom>
              <a:avLst/>
              <a:gdLst>
                <a:gd name="T0" fmla="*/ 0 w 112"/>
                <a:gd name="T1" fmla="*/ 0 h 104"/>
                <a:gd name="T2" fmla="*/ 112 w 112"/>
                <a:gd name="T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2" h="104">
                  <a:moveTo>
                    <a:pt x="0" y="0"/>
                  </a:moveTo>
                  <a:lnTo>
                    <a:pt x="112" y="10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8308" name="Text Box 20"/>
            <p:cNvSpPr txBox="1">
              <a:spLocks noChangeArrowheads="1"/>
            </p:cNvSpPr>
            <p:nvPr/>
          </p:nvSpPr>
          <p:spPr bwMode="auto">
            <a:xfrm>
              <a:off x="912" y="1824"/>
              <a:ext cx="26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Р</a:t>
              </a:r>
            </a:p>
          </p:txBody>
        </p:sp>
      </p:grpSp>
      <p:sp>
        <p:nvSpPr>
          <p:cNvPr id="268310" name="Text Box 22"/>
          <p:cNvSpPr txBox="1">
            <a:spLocks noChangeArrowheads="1"/>
          </p:cNvSpPr>
          <p:nvPr/>
        </p:nvSpPr>
        <p:spPr bwMode="auto">
          <a:xfrm>
            <a:off x="3962400" y="54864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С</a:t>
            </a:r>
          </a:p>
        </p:txBody>
      </p:sp>
      <p:sp>
        <p:nvSpPr>
          <p:cNvPr id="268313" name="Line 25"/>
          <p:cNvSpPr>
            <a:spLocks noChangeShapeType="1"/>
          </p:cNvSpPr>
          <p:nvPr/>
        </p:nvSpPr>
        <p:spPr bwMode="auto">
          <a:xfrm flipV="1">
            <a:off x="1066800" y="2133600"/>
            <a:ext cx="4953000" cy="3048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8315" name="Freeform 27"/>
          <p:cNvSpPr>
            <a:spLocks/>
          </p:cNvSpPr>
          <p:nvPr/>
        </p:nvSpPr>
        <p:spPr bwMode="auto">
          <a:xfrm>
            <a:off x="1981200" y="1778000"/>
            <a:ext cx="2362200" cy="1422400"/>
          </a:xfrm>
          <a:custGeom>
            <a:avLst/>
            <a:gdLst>
              <a:gd name="T0" fmla="*/ 1488 w 1488"/>
              <a:gd name="T1" fmla="*/ 0 h 896"/>
              <a:gd name="T2" fmla="*/ 0 w 1488"/>
              <a:gd name="T3" fmla="*/ 896 h 89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488" h="896">
                <a:moveTo>
                  <a:pt x="1488" y="0"/>
                </a:moveTo>
                <a:lnTo>
                  <a:pt x="0" y="896"/>
                </a:lnTo>
              </a:path>
            </a:pathLst>
          </a:custGeom>
          <a:noFill/>
          <a:ln w="38100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8317" name="Freeform 29"/>
          <p:cNvSpPr>
            <a:spLocks/>
          </p:cNvSpPr>
          <p:nvPr/>
        </p:nvSpPr>
        <p:spPr bwMode="auto">
          <a:xfrm>
            <a:off x="2590800" y="3987800"/>
            <a:ext cx="2324100" cy="1397000"/>
          </a:xfrm>
          <a:custGeom>
            <a:avLst/>
            <a:gdLst>
              <a:gd name="T0" fmla="*/ 1464 w 1464"/>
              <a:gd name="T1" fmla="*/ 0 h 880"/>
              <a:gd name="T2" fmla="*/ 0 w 1464"/>
              <a:gd name="T3" fmla="*/ 880 h 8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464" h="880">
                <a:moveTo>
                  <a:pt x="1464" y="0"/>
                </a:moveTo>
                <a:lnTo>
                  <a:pt x="0" y="880"/>
                </a:lnTo>
              </a:path>
            </a:pathLst>
          </a:custGeom>
          <a:noFill/>
          <a:ln w="38100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68353" name="Group 65"/>
          <p:cNvGrpSpPr>
            <a:grpSpLocks/>
          </p:cNvGrpSpPr>
          <p:nvPr/>
        </p:nvGrpSpPr>
        <p:grpSpPr bwMode="auto">
          <a:xfrm>
            <a:off x="3505200" y="1219200"/>
            <a:ext cx="1714500" cy="825500"/>
            <a:chOff x="2208" y="768"/>
            <a:chExt cx="1080" cy="520"/>
          </a:xfrm>
        </p:grpSpPr>
        <p:sp>
          <p:nvSpPr>
            <p:cNvPr id="268309" name="Text Box 21"/>
            <p:cNvSpPr txBox="1">
              <a:spLocks noChangeArrowheads="1"/>
            </p:cNvSpPr>
            <p:nvPr/>
          </p:nvSpPr>
          <p:spPr bwMode="auto">
            <a:xfrm>
              <a:off x="2688" y="768"/>
              <a:ext cx="29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Q</a:t>
              </a:r>
              <a:endParaRPr lang="ru-RU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268320" name="Group 32"/>
            <p:cNvGrpSpPr>
              <a:grpSpLocks/>
            </p:cNvGrpSpPr>
            <p:nvPr/>
          </p:nvGrpSpPr>
          <p:grpSpPr bwMode="auto">
            <a:xfrm>
              <a:off x="3168" y="1104"/>
              <a:ext cx="120" cy="184"/>
              <a:chOff x="3168" y="1104"/>
              <a:chExt cx="120" cy="184"/>
            </a:xfrm>
          </p:grpSpPr>
          <p:sp>
            <p:nvSpPr>
              <p:cNvPr id="268318" name="Freeform 30"/>
              <p:cNvSpPr>
                <a:spLocks/>
              </p:cNvSpPr>
              <p:nvPr/>
            </p:nvSpPr>
            <p:spPr bwMode="auto">
              <a:xfrm>
                <a:off x="3168" y="1104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319" name="Freeform 31"/>
              <p:cNvSpPr>
                <a:spLocks/>
              </p:cNvSpPr>
              <p:nvPr/>
            </p:nvSpPr>
            <p:spPr bwMode="auto">
              <a:xfrm>
                <a:off x="3216" y="1104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68321" name="Group 33"/>
            <p:cNvGrpSpPr>
              <a:grpSpLocks/>
            </p:cNvGrpSpPr>
            <p:nvPr/>
          </p:nvGrpSpPr>
          <p:grpSpPr bwMode="auto">
            <a:xfrm>
              <a:off x="2208" y="912"/>
              <a:ext cx="120" cy="184"/>
              <a:chOff x="3168" y="1104"/>
              <a:chExt cx="120" cy="184"/>
            </a:xfrm>
          </p:grpSpPr>
          <p:sp>
            <p:nvSpPr>
              <p:cNvPr id="268322" name="Freeform 34"/>
              <p:cNvSpPr>
                <a:spLocks/>
              </p:cNvSpPr>
              <p:nvPr/>
            </p:nvSpPr>
            <p:spPr bwMode="auto">
              <a:xfrm>
                <a:off x="3168" y="1104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323" name="Freeform 35"/>
              <p:cNvSpPr>
                <a:spLocks/>
              </p:cNvSpPr>
              <p:nvPr/>
            </p:nvSpPr>
            <p:spPr bwMode="auto">
              <a:xfrm>
                <a:off x="3216" y="1104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68355" name="Group 67"/>
          <p:cNvGrpSpPr>
            <a:grpSpLocks/>
          </p:cNvGrpSpPr>
          <p:nvPr/>
        </p:nvGrpSpPr>
        <p:grpSpPr bwMode="auto">
          <a:xfrm>
            <a:off x="1676400" y="5181600"/>
            <a:ext cx="1866900" cy="671513"/>
            <a:chOff x="1056" y="3264"/>
            <a:chExt cx="1176" cy="423"/>
          </a:xfrm>
        </p:grpSpPr>
        <p:sp>
          <p:nvSpPr>
            <p:cNvPr id="268312" name="Text Box 24"/>
            <p:cNvSpPr txBox="1">
              <a:spLocks noChangeArrowheads="1"/>
            </p:cNvSpPr>
            <p:nvPr/>
          </p:nvSpPr>
          <p:spPr bwMode="auto">
            <a:xfrm>
              <a:off x="1440" y="3360"/>
              <a:ext cx="26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</a:t>
              </a:r>
              <a:endParaRPr lang="ru-RU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268330" name="Group 42"/>
            <p:cNvGrpSpPr>
              <a:grpSpLocks/>
            </p:cNvGrpSpPr>
            <p:nvPr/>
          </p:nvGrpSpPr>
          <p:grpSpPr bwMode="auto">
            <a:xfrm>
              <a:off x="2016" y="3360"/>
              <a:ext cx="216" cy="184"/>
              <a:chOff x="2016" y="3360"/>
              <a:chExt cx="216" cy="184"/>
            </a:xfrm>
          </p:grpSpPr>
          <p:grpSp>
            <p:nvGrpSpPr>
              <p:cNvPr id="268324" name="Group 36"/>
              <p:cNvGrpSpPr>
                <a:grpSpLocks/>
              </p:cNvGrpSpPr>
              <p:nvPr/>
            </p:nvGrpSpPr>
            <p:grpSpPr bwMode="auto">
              <a:xfrm>
                <a:off x="2016" y="3360"/>
                <a:ext cx="120" cy="184"/>
                <a:chOff x="3168" y="1104"/>
                <a:chExt cx="120" cy="184"/>
              </a:xfrm>
            </p:grpSpPr>
            <p:sp>
              <p:nvSpPr>
                <p:cNvPr id="268325" name="Freeform 37"/>
                <p:cNvSpPr>
                  <a:spLocks/>
                </p:cNvSpPr>
                <p:nvPr/>
              </p:nvSpPr>
              <p:spPr bwMode="auto">
                <a:xfrm>
                  <a:off x="3168" y="1104"/>
                  <a:ext cx="72" cy="184"/>
                </a:xfrm>
                <a:custGeom>
                  <a:avLst/>
                  <a:gdLst>
                    <a:gd name="T0" fmla="*/ 72 w 72"/>
                    <a:gd name="T1" fmla="*/ 0 h 184"/>
                    <a:gd name="T2" fmla="*/ 0 w 72"/>
                    <a:gd name="T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2" h="184">
                      <a:moveTo>
                        <a:pt x="72" y="0"/>
                      </a:moveTo>
                      <a:lnTo>
                        <a:pt x="0" y="184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8326" name="Freeform 38"/>
                <p:cNvSpPr>
                  <a:spLocks/>
                </p:cNvSpPr>
                <p:nvPr/>
              </p:nvSpPr>
              <p:spPr bwMode="auto">
                <a:xfrm>
                  <a:off x="3216" y="1104"/>
                  <a:ext cx="72" cy="184"/>
                </a:xfrm>
                <a:custGeom>
                  <a:avLst/>
                  <a:gdLst>
                    <a:gd name="T0" fmla="*/ 72 w 72"/>
                    <a:gd name="T1" fmla="*/ 0 h 184"/>
                    <a:gd name="T2" fmla="*/ 0 w 72"/>
                    <a:gd name="T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2" h="184">
                      <a:moveTo>
                        <a:pt x="72" y="0"/>
                      </a:moveTo>
                      <a:lnTo>
                        <a:pt x="0" y="184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68327" name="Group 39"/>
              <p:cNvGrpSpPr>
                <a:grpSpLocks/>
              </p:cNvGrpSpPr>
              <p:nvPr/>
            </p:nvGrpSpPr>
            <p:grpSpPr bwMode="auto">
              <a:xfrm>
                <a:off x="2112" y="3360"/>
                <a:ext cx="120" cy="184"/>
                <a:chOff x="3168" y="1104"/>
                <a:chExt cx="120" cy="184"/>
              </a:xfrm>
            </p:grpSpPr>
            <p:sp>
              <p:nvSpPr>
                <p:cNvPr id="268328" name="Freeform 40"/>
                <p:cNvSpPr>
                  <a:spLocks/>
                </p:cNvSpPr>
                <p:nvPr/>
              </p:nvSpPr>
              <p:spPr bwMode="auto">
                <a:xfrm>
                  <a:off x="3168" y="1104"/>
                  <a:ext cx="72" cy="184"/>
                </a:xfrm>
                <a:custGeom>
                  <a:avLst/>
                  <a:gdLst>
                    <a:gd name="T0" fmla="*/ 72 w 72"/>
                    <a:gd name="T1" fmla="*/ 0 h 184"/>
                    <a:gd name="T2" fmla="*/ 0 w 72"/>
                    <a:gd name="T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2" h="184">
                      <a:moveTo>
                        <a:pt x="72" y="0"/>
                      </a:moveTo>
                      <a:lnTo>
                        <a:pt x="0" y="184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8329" name="Freeform 41"/>
                <p:cNvSpPr>
                  <a:spLocks/>
                </p:cNvSpPr>
                <p:nvPr/>
              </p:nvSpPr>
              <p:spPr bwMode="auto">
                <a:xfrm>
                  <a:off x="3216" y="1104"/>
                  <a:ext cx="72" cy="184"/>
                </a:xfrm>
                <a:custGeom>
                  <a:avLst/>
                  <a:gdLst>
                    <a:gd name="T0" fmla="*/ 72 w 72"/>
                    <a:gd name="T1" fmla="*/ 0 h 184"/>
                    <a:gd name="T2" fmla="*/ 0 w 72"/>
                    <a:gd name="T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2" h="184">
                      <a:moveTo>
                        <a:pt x="72" y="0"/>
                      </a:moveTo>
                      <a:lnTo>
                        <a:pt x="0" y="184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68331" name="Group 43"/>
            <p:cNvGrpSpPr>
              <a:grpSpLocks/>
            </p:cNvGrpSpPr>
            <p:nvPr/>
          </p:nvGrpSpPr>
          <p:grpSpPr bwMode="auto">
            <a:xfrm>
              <a:off x="1056" y="3264"/>
              <a:ext cx="216" cy="184"/>
              <a:chOff x="2016" y="3360"/>
              <a:chExt cx="216" cy="184"/>
            </a:xfrm>
          </p:grpSpPr>
          <p:grpSp>
            <p:nvGrpSpPr>
              <p:cNvPr id="268332" name="Group 44"/>
              <p:cNvGrpSpPr>
                <a:grpSpLocks/>
              </p:cNvGrpSpPr>
              <p:nvPr/>
            </p:nvGrpSpPr>
            <p:grpSpPr bwMode="auto">
              <a:xfrm>
                <a:off x="2016" y="3360"/>
                <a:ext cx="120" cy="184"/>
                <a:chOff x="3168" y="1104"/>
                <a:chExt cx="120" cy="184"/>
              </a:xfrm>
            </p:grpSpPr>
            <p:sp>
              <p:nvSpPr>
                <p:cNvPr id="268333" name="Freeform 45"/>
                <p:cNvSpPr>
                  <a:spLocks/>
                </p:cNvSpPr>
                <p:nvPr/>
              </p:nvSpPr>
              <p:spPr bwMode="auto">
                <a:xfrm>
                  <a:off x="3168" y="1104"/>
                  <a:ext cx="72" cy="184"/>
                </a:xfrm>
                <a:custGeom>
                  <a:avLst/>
                  <a:gdLst>
                    <a:gd name="T0" fmla="*/ 72 w 72"/>
                    <a:gd name="T1" fmla="*/ 0 h 184"/>
                    <a:gd name="T2" fmla="*/ 0 w 72"/>
                    <a:gd name="T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2" h="184">
                      <a:moveTo>
                        <a:pt x="72" y="0"/>
                      </a:moveTo>
                      <a:lnTo>
                        <a:pt x="0" y="184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8334" name="Freeform 46"/>
                <p:cNvSpPr>
                  <a:spLocks/>
                </p:cNvSpPr>
                <p:nvPr/>
              </p:nvSpPr>
              <p:spPr bwMode="auto">
                <a:xfrm>
                  <a:off x="3216" y="1104"/>
                  <a:ext cx="72" cy="184"/>
                </a:xfrm>
                <a:custGeom>
                  <a:avLst/>
                  <a:gdLst>
                    <a:gd name="T0" fmla="*/ 72 w 72"/>
                    <a:gd name="T1" fmla="*/ 0 h 184"/>
                    <a:gd name="T2" fmla="*/ 0 w 72"/>
                    <a:gd name="T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2" h="184">
                      <a:moveTo>
                        <a:pt x="72" y="0"/>
                      </a:moveTo>
                      <a:lnTo>
                        <a:pt x="0" y="184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68335" name="Group 47"/>
              <p:cNvGrpSpPr>
                <a:grpSpLocks/>
              </p:cNvGrpSpPr>
              <p:nvPr/>
            </p:nvGrpSpPr>
            <p:grpSpPr bwMode="auto">
              <a:xfrm>
                <a:off x="2112" y="3360"/>
                <a:ext cx="120" cy="184"/>
                <a:chOff x="3168" y="1104"/>
                <a:chExt cx="120" cy="184"/>
              </a:xfrm>
            </p:grpSpPr>
            <p:sp>
              <p:nvSpPr>
                <p:cNvPr id="268336" name="Freeform 48"/>
                <p:cNvSpPr>
                  <a:spLocks/>
                </p:cNvSpPr>
                <p:nvPr/>
              </p:nvSpPr>
              <p:spPr bwMode="auto">
                <a:xfrm>
                  <a:off x="3168" y="1104"/>
                  <a:ext cx="72" cy="184"/>
                </a:xfrm>
                <a:custGeom>
                  <a:avLst/>
                  <a:gdLst>
                    <a:gd name="T0" fmla="*/ 72 w 72"/>
                    <a:gd name="T1" fmla="*/ 0 h 184"/>
                    <a:gd name="T2" fmla="*/ 0 w 72"/>
                    <a:gd name="T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2" h="184">
                      <a:moveTo>
                        <a:pt x="72" y="0"/>
                      </a:moveTo>
                      <a:lnTo>
                        <a:pt x="0" y="184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8337" name="Freeform 49"/>
                <p:cNvSpPr>
                  <a:spLocks/>
                </p:cNvSpPr>
                <p:nvPr/>
              </p:nvSpPr>
              <p:spPr bwMode="auto">
                <a:xfrm>
                  <a:off x="3216" y="1104"/>
                  <a:ext cx="72" cy="184"/>
                </a:xfrm>
                <a:custGeom>
                  <a:avLst/>
                  <a:gdLst>
                    <a:gd name="T0" fmla="*/ 72 w 72"/>
                    <a:gd name="T1" fmla="*/ 0 h 184"/>
                    <a:gd name="T2" fmla="*/ 0 w 72"/>
                    <a:gd name="T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2" h="184">
                      <a:moveTo>
                        <a:pt x="72" y="0"/>
                      </a:moveTo>
                      <a:lnTo>
                        <a:pt x="0" y="184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268354" name="Group 66"/>
          <p:cNvGrpSpPr>
            <a:grpSpLocks/>
          </p:cNvGrpSpPr>
          <p:nvPr/>
        </p:nvGrpSpPr>
        <p:grpSpPr bwMode="auto">
          <a:xfrm>
            <a:off x="4267200" y="2971800"/>
            <a:ext cx="1371600" cy="2019300"/>
            <a:chOff x="2688" y="1872"/>
            <a:chExt cx="864" cy="1272"/>
          </a:xfrm>
        </p:grpSpPr>
        <p:sp>
          <p:nvSpPr>
            <p:cNvPr id="268311" name="Text Box 23"/>
            <p:cNvSpPr txBox="1">
              <a:spLocks noChangeArrowheads="1"/>
            </p:cNvSpPr>
            <p:nvPr/>
          </p:nvSpPr>
          <p:spPr bwMode="auto">
            <a:xfrm>
              <a:off x="3072" y="2448"/>
              <a:ext cx="25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</a:t>
              </a:r>
              <a:endParaRPr lang="ru-RU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268347" name="Group 59"/>
            <p:cNvGrpSpPr>
              <a:grpSpLocks/>
            </p:cNvGrpSpPr>
            <p:nvPr/>
          </p:nvGrpSpPr>
          <p:grpSpPr bwMode="auto">
            <a:xfrm>
              <a:off x="3368" y="1872"/>
              <a:ext cx="184" cy="168"/>
              <a:chOff x="3360" y="1824"/>
              <a:chExt cx="184" cy="168"/>
            </a:xfrm>
          </p:grpSpPr>
          <p:sp>
            <p:nvSpPr>
              <p:cNvPr id="268342" name="Freeform 54"/>
              <p:cNvSpPr>
                <a:spLocks/>
              </p:cNvSpPr>
              <p:nvPr/>
            </p:nvSpPr>
            <p:spPr bwMode="auto">
              <a:xfrm rot="5400000" flipH="1" flipV="1">
                <a:off x="3416" y="1816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343" name="Freeform 55"/>
              <p:cNvSpPr>
                <a:spLocks/>
              </p:cNvSpPr>
              <p:nvPr/>
            </p:nvSpPr>
            <p:spPr bwMode="auto">
              <a:xfrm rot="5400000" flipH="1" flipV="1">
                <a:off x="3416" y="1768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346" name="Freeform 58"/>
              <p:cNvSpPr>
                <a:spLocks/>
              </p:cNvSpPr>
              <p:nvPr/>
            </p:nvSpPr>
            <p:spPr bwMode="auto">
              <a:xfrm rot="5400000" flipH="1" flipV="1">
                <a:off x="3416" y="1864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68348" name="Group 60"/>
            <p:cNvGrpSpPr>
              <a:grpSpLocks/>
            </p:cNvGrpSpPr>
            <p:nvPr/>
          </p:nvGrpSpPr>
          <p:grpSpPr bwMode="auto">
            <a:xfrm>
              <a:off x="2688" y="2976"/>
              <a:ext cx="184" cy="168"/>
              <a:chOff x="3360" y="1824"/>
              <a:chExt cx="184" cy="168"/>
            </a:xfrm>
          </p:grpSpPr>
          <p:sp>
            <p:nvSpPr>
              <p:cNvPr id="268349" name="Freeform 61"/>
              <p:cNvSpPr>
                <a:spLocks/>
              </p:cNvSpPr>
              <p:nvPr/>
            </p:nvSpPr>
            <p:spPr bwMode="auto">
              <a:xfrm rot="5400000" flipH="1" flipV="1">
                <a:off x="3416" y="1816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350" name="Freeform 62"/>
              <p:cNvSpPr>
                <a:spLocks/>
              </p:cNvSpPr>
              <p:nvPr/>
            </p:nvSpPr>
            <p:spPr bwMode="auto">
              <a:xfrm rot="5400000" flipH="1" flipV="1">
                <a:off x="3416" y="1768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351" name="Freeform 63"/>
              <p:cNvSpPr>
                <a:spLocks/>
              </p:cNvSpPr>
              <p:nvPr/>
            </p:nvSpPr>
            <p:spPr bwMode="auto">
              <a:xfrm rot="5400000" flipH="1" flipV="1">
                <a:off x="3416" y="1864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4489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8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8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8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8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83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83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83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83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83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83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83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83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8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8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8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83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83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83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83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83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83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83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83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8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8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8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83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83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83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83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83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83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83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83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8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8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8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83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83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83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83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83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83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83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83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68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8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8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8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83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8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83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8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83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8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83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83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68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5" presetID="35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500" fill="hold"/>
                                        <p:tgtEl>
                                          <p:spTgt spid="26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8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8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8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83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8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83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8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83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8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83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83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68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1" presetID="35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500" fill="hold"/>
                                        <p:tgtEl>
                                          <p:spTgt spid="268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316" grpId="0" animBg="1"/>
      <p:bldP spid="268314" grpId="0" animBg="1"/>
      <p:bldP spid="268294" grpId="0" animBg="1"/>
      <p:bldP spid="268313" grpId="0" animBg="1"/>
      <p:bldP spid="268315" grpId="0" animBg="1"/>
      <p:bldP spid="268315" grpId="1" animBg="1"/>
      <p:bldP spid="268317" grpId="0" animBg="1"/>
      <p:bldP spid="26831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5" name="Freeform 3"/>
          <p:cNvSpPr>
            <a:spLocks/>
          </p:cNvSpPr>
          <p:nvPr/>
        </p:nvSpPr>
        <p:spPr bwMode="auto">
          <a:xfrm>
            <a:off x="985838" y="1993900"/>
            <a:ext cx="5351462" cy="3492500"/>
          </a:xfrm>
          <a:custGeom>
            <a:avLst/>
            <a:gdLst>
              <a:gd name="T0" fmla="*/ 0 w 3371"/>
              <a:gd name="T1" fmla="*/ 2200 h 2200"/>
              <a:gd name="T2" fmla="*/ 3371 w 3371"/>
              <a:gd name="T3" fmla="*/ 0 h 2200"/>
              <a:gd name="T4" fmla="*/ 11 w 3371"/>
              <a:gd name="T5" fmla="*/ 0 h 2200"/>
              <a:gd name="T6" fmla="*/ 0 w 3371"/>
              <a:gd name="T7" fmla="*/ 2200 h 2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71" h="2200">
                <a:moveTo>
                  <a:pt x="0" y="2200"/>
                </a:moveTo>
                <a:lnTo>
                  <a:pt x="3371" y="0"/>
                </a:lnTo>
                <a:lnTo>
                  <a:pt x="11" y="0"/>
                </a:lnTo>
                <a:lnTo>
                  <a:pt x="0" y="2200"/>
                </a:lnTo>
                <a:close/>
              </a:path>
            </a:pathLst>
          </a:custGeom>
          <a:solidFill>
            <a:srgbClr val="FFFF00">
              <a:alpha val="38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9314" name="Freeform 2"/>
          <p:cNvSpPr>
            <a:spLocks/>
          </p:cNvSpPr>
          <p:nvPr/>
        </p:nvSpPr>
        <p:spPr bwMode="auto">
          <a:xfrm>
            <a:off x="1003300" y="1993900"/>
            <a:ext cx="5334000" cy="3505200"/>
          </a:xfrm>
          <a:custGeom>
            <a:avLst/>
            <a:gdLst>
              <a:gd name="T0" fmla="*/ 3360 w 3360"/>
              <a:gd name="T1" fmla="*/ 0 h 2208"/>
              <a:gd name="T2" fmla="*/ 0 w 3360"/>
              <a:gd name="T3" fmla="*/ 2192 h 2208"/>
              <a:gd name="T4" fmla="*/ 3344 w 3360"/>
              <a:gd name="T5" fmla="*/ 2208 h 2208"/>
              <a:gd name="T6" fmla="*/ 3360 w 3360"/>
              <a:gd name="T7" fmla="*/ 0 h 2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208">
                <a:moveTo>
                  <a:pt x="3360" y="0"/>
                </a:moveTo>
                <a:lnTo>
                  <a:pt x="0" y="2192"/>
                </a:lnTo>
                <a:lnTo>
                  <a:pt x="3344" y="2208"/>
                </a:lnTo>
                <a:lnTo>
                  <a:pt x="3360" y="0"/>
                </a:lnTo>
                <a:close/>
              </a:path>
            </a:pathLst>
          </a:custGeom>
          <a:solidFill>
            <a:srgbClr val="00FFFF">
              <a:alpha val="38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9316" name="Text Box 4"/>
          <p:cNvSpPr txBox="1">
            <a:spLocks noChangeArrowheads="1"/>
          </p:cNvSpPr>
          <p:nvPr/>
        </p:nvSpPr>
        <p:spPr bwMode="auto">
          <a:xfrm>
            <a:off x="609600" y="53340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В</a:t>
            </a:r>
          </a:p>
        </p:txBody>
      </p:sp>
      <p:sp>
        <p:nvSpPr>
          <p:cNvPr id="269317" name="Text Box 5"/>
          <p:cNvSpPr txBox="1">
            <a:spLocks noChangeArrowheads="1"/>
          </p:cNvSpPr>
          <p:nvPr/>
        </p:nvSpPr>
        <p:spPr bwMode="auto">
          <a:xfrm>
            <a:off x="533400" y="1676400"/>
            <a:ext cx="60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/>
              <a:t>А</a:t>
            </a:r>
          </a:p>
        </p:txBody>
      </p:sp>
      <p:sp>
        <p:nvSpPr>
          <p:cNvPr id="269318" name="Text Box 6"/>
          <p:cNvSpPr txBox="1">
            <a:spLocks noChangeArrowheads="1"/>
          </p:cNvSpPr>
          <p:nvPr/>
        </p:nvSpPr>
        <p:spPr bwMode="auto">
          <a:xfrm>
            <a:off x="6324600" y="16764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/>
              <a:t>D</a:t>
            </a:r>
            <a:endParaRPr lang="ru-RU" altLang="ru-RU" sz="2800"/>
          </a:p>
        </p:txBody>
      </p:sp>
      <p:sp>
        <p:nvSpPr>
          <p:cNvPr id="269319" name="Text Box 7"/>
          <p:cNvSpPr txBox="1">
            <a:spLocks noChangeArrowheads="1"/>
          </p:cNvSpPr>
          <p:nvPr/>
        </p:nvSpPr>
        <p:spPr bwMode="auto">
          <a:xfrm>
            <a:off x="76200" y="168275"/>
            <a:ext cx="9144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№</a:t>
            </a:r>
            <a:r>
              <a:rPr lang="en-US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56</a:t>
            </a:r>
            <a:r>
              <a:rPr lang="en-US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</a:t>
            </a:r>
            <a:r>
              <a:rPr lang="ru-RU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 </a:t>
            </a:r>
            <a:r>
              <a:rPr lang="ru-RU" altLang="ru-RU" sz="2400"/>
              <a:t>Докажите, что четырехугольник – ромб, если его вершинами являются середины сторон прямоугольника.</a:t>
            </a:r>
          </a:p>
        </p:txBody>
      </p:sp>
      <p:sp>
        <p:nvSpPr>
          <p:cNvPr id="269320" name="Freeform 8"/>
          <p:cNvSpPr>
            <a:spLocks/>
          </p:cNvSpPr>
          <p:nvPr/>
        </p:nvSpPr>
        <p:spPr bwMode="auto">
          <a:xfrm>
            <a:off x="985838" y="1985963"/>
            <a:ext cx="5351462" cy="3513137"/>
          </a:xfrm>
          <a:custGeom>
            <a:avLst/>
            <a:gdLst>
              <a:gd name="T0" fmla="*/ 3355 w 3371"/>
              <a:gd name="T1" fmla="*/ 1093 h 2213"/>
              <a:gd name="T2" fmla="*/ 1627 w 3371"/>
              <a:gd name="T3" fmla="*/ 2213 h 2213"/>
              <a:gd name="T4" fmla="*/ 0 w 3371"/>
              <a:gd name="T5" fmla="*/ 1077 h 2213"/>
              <a:gd name="T6" fmla="*/ 1734 w 3371"/>
              <a:gd name="T7" fmla="*/ 0 h 2213"/>
              <a:gd name="T8" fmla="*/ 3371 w 3371"/>
              <a:gd name="T9" fmla="*/ 1093 h 2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71" h="2213">
                <a:moveTo>
                  <a:pt x="3355" y="1093"/>
                </a:moveTo>
                <a:lnTo>
                  <a:pt x="1627" y="2213"/>
                </a:lnTo>
                <a:lnTo>
                  <a:pt x="0" y="1077"/>
                </a:lnTo>
                <a:lnTo>
                  <a:pt x="1734" y="0"/>
                </a:lnTo>
                <a:lnTo>
                  <a:pt x="3371" y="1093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9326" name="Text Box 14"/>
          <p:cNvSpPr txBox="1">
            <a:spLocks noChangeArrowheads="1"/>
          </p:cNvSpPr>
          <p:nvPr/>
        </p:nvSpPr>
        <p:spPr bwMode="auto">
          <a:xfrm>
            <a:off x="6324600" y="5410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С</a:t>
            </a:r>
          </a:p>
        </p:txBody>
      </p:sp>
      <p:sp>
        <p:nvSpPr>
          <p:cNvPr id="269327" name="Freeform 15"/>
          <p:cNvSpPr>
            <a:spLocks/>
          </p:cNvSpPr>
          <p:nvPr/>
        </p:nvSpPr>
        <p:spPr bwMode="auto">
          <a:xfrm>
            <a:off x="1003300" y="1993900"/>
            <a:ext cx="5308600" cy="3479800"/>
          </a:xfrm>
          <a:custGeom>
            <a:avLst/>
            <a:gdLst>
              <a:gd name="T0" fmla="*/ 0 w 3344"/>
              <a:gd name="T1" fmla="*/ 2192 h 2192"/>
              <a:gd name="T2" fmla="*/ 3344 w 3344"/>
              <a:gd name="T3" fmla="*/ 0 h 219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344" h="2192">
                <a:moveTo>
                  <a:pt x="0" y="2192"/>
                </a:moveTo>
                <a:lnTo>
                  <a:pt x="3344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9328" name="Freeform 16"/>
          <p:cNvSpPr>
            <a:spLocks/>
          </p:cNvSpPr>
          <p:nvPr/>
        </p:nvSpPr>
        <p:spPr bwMode="auto">
          <a:xfrm>
            <a:off x="1003300" y="1976438"/>
            <a:ext cx="2744788" cy="1719262"/>
          </a:xfrm>
          <a:custGeom>
            <a:avLst/>
            <a:gdLst>
              <a:gd name="T0" fmla="*/ 1729 w 1729"/>
              <a:gd name="T1" fmla="*/ 0 h 1083"/>
              <a:gd name="T2" fmla="*/ 0 w 1729"/>
              <a:gd name="T3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729" h="1083">
                <a:moveTo>
                  <a:pt x="1729" y="0"/>
                </a:moveTo>
                <a:lnTo>
                  <a:pt x="0" y="1083"/>
                </a:lnTo>
              </a:path>
            </a:pathLst>
          </a:custGeom>
          <a:noFill/>
          <a:ln w="38100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9329" name="Freeform 17"/>
          <p:cNvSpPr>
            <a:spLocks/>
          </p:cNvSpPr>
          <p:nvPr/>
        </p:nvSpPr>
        <p:spPr bwMode="auto">
          <a:xfrm>
            <a:off x="3568700" y="3733800"/>
            <a:ext cx="2717800" cy="1765300"/>
          </a:xfrm>
          <a:custGeom>
            <a:avLst/>
            <a:gdLst>
              <a:gd name="T0" fmla="*/ 1712 w 1712"/>
              <a:gd name="T1" fmla="*/ 0 h 1112"/>
              <a:gd name="T2" fmla="*/ 0 w 1712"/>
              <a:gd name="T3" fmla="*/ 1112 h 1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712" h="1112">
                <a:moveTo>
                  <a:pt x="1712" y="0"/>
                </a:moveTo>
                <a:lnTo>
                  <a:pt x="0" y="1112"/>
                </a:lnTo>
              </a:path>
            </a:pathLst>
          </a:custGeom>
          <a:noFill/>
          <a:ln w="38100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69368" name="Group 56"/>
          <p:cNvGrpSpPr>
            <a:grpSpLocks/>
          </p:cNvGrpSpPr>
          <p:nvPr/>
        </p:nvGrpSpPr>
        <p:grpSpPr bwMode="auto">
          <a:xfrm>
            <a:off x="2133600" y="1371600"/>
            <a:ext cx="3086100" cy="749300"/>
            <a:chOff x="1344" y="864"/>
            <a:chExt cx="1944" cy="472"/>
          </a:xfrm>
        </p:grpSpPr>
        <p:sp>
          <p:nvSpPr>
            <p:cNvPr id="269331" name="Text Box 19"/>
            <p:cNvSpPr txBox="1">
              <a:spLocks noChangeArrowheads="1"/>
            </p:cNvSpPr>
            <p:nvPr/>
          </p:nvSpPr>
          <p:spPr bwMode="auto">
            <a:xfrm>
              <a:off x="2256" y="864"/>
              <a:ext cx="29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Q</a:t>
              </a:r>
              <a:endParaRPr lang="ru-RU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269332" name="Group 20"/>
            <p:cNvGrpSpPr>
              <a:grpSpLocks/>
            </p:cNvGrpSpPr>
            <p:nvPr/>
          </p:nvGrpSpPr>
          <p:grpSpPr bwMode="auto">
            <a:xfrm>
              <a:off x="3168" y="1152"/>
              <a:ext cx="120" cy="184"/>
              <a:chOff x="3168" y="1104"/>
              <a:chExt cx="120" cy="184"/>
            </a:xfrm>
          </p:grpSpPr>
          <p:sp>
            <p:nvSpPr>
              <p:cNvPr id="269333" name="Freeform 21"/>
              <p:cNvSpPr>
                <a:spLocks/>
              </p:cNvSpPr>
              <p:nvPr/>
            </p:nvSpPr>
            <p:spPr bwMode="auto">
              <a:xfrm>
                <a:off x="3168" y="1104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334" name="Freeform 22"/>
              <p:cNvSpPr>
                <a:spLocks/>
              </p:cNvSpPr>
              <p:nvPr/>
            </p:nvSpPr>
            <p:spPr bwMode="auto">
              <a:xfrm>
                <a:off x="3216" y="1104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69335" name="Group 23"/>
            <p:cNvGrpSpPr>
              <a:grpSpLocks/>
            </p:cNvGrpSpPr>
            <p:nvPr/>
          </p:nvGrpSpPr>
          <p:grpSpPr bwMode="auto">
            <a:xfrm flipH="1">
              <a:off x="1344" y="1152"/>
              <a:ext cx="120" cy="184"/>
              <a:chOff x="3168" y="1104"/>
              <a:chExt cx="120" cy="184"/>
            </a:xfrm>
          </p:grpSpPr>
          <p:sp>
            <p:nvSpPr>
              <p:cNvPr id="269336" name="Freeform 24"/>
              <p:cNvSpPr>
                <a:spLocks/>
              </p:cNvSpPr>
              <p:nvPr/>
            </p:nvSpPr>
            <p:spPr bwMode="auto">
              <a:xfrm>
                <a:off x="3168" y="1104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337" name="Freeform 25"/>
              <p:cNvSpPr>
                <a:spLocks/>
              </p:cNvSpPr>
              <p:nvPr/>
            </p:nvSpPr>
            <p:spPr bwMode="auto">
              <a:xfrm>
                <a:off x="3216" y="1104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69364" name="Rectangle 52"/>
          <p:cNvSpPr>
            <a:spLocks noChangeArrowheads="1"/>
          </p:cNvSpPr>
          <p:nvPr/>
        </p:nvSpPr>
        <p:spPr bwMode="auto">
          <a:xfrm>
            <a:off x="990600" y="1981200"/>
            <a:ext cx="5334000" cy="3505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69366" name="Group 54"/>
          <p:cNvGrpSpPr>
            <a:grpSpLocks/>
          </p:cNvGrpSpPr>
          <p:nvPr/>
        </p:nvGrpSpPr>
        <p:grpSpPr bwMode="auto">
          <a:xfrm>
            <a:off x="533400" y="2794000"/>
            <a:ext cx="647700" cy="1866900"/>
            <a:chOff x="336" y="1760"/>
            <a:chExt cx="408" cy="1176"/>
          </a:xfrm>
        </p:grpSpPr>
        <p:sp>
          <p:nvSpPr>
            <p:cNvPr id="269323" name="Freeform 11"/>
            <p:cNvSpPr>
              <a:spLocks/>
            </p:cNvSpPr>
            <p:nvPr/>
          </p:nvSpPr>
          <p:spPr bwMode="auto">
            <a:xfrm>
              <a:off x="504" y="1760"/>
              <a:ext cx="216" cy="8"/>
            </a:xfrm>
            <a:custGeom>
              <a:avLst/>
              <a:gdLst>
                <a:gd name="T0" fmla="*/ 0 w 216"/>
                <a:gd name="T1" fmla="*/ 8 h 8"/>
                <a:gd name="T2" fmla="*/ 216 w 216"/>
                <a:gd name="T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6" h="8">
                  <a:moveTo>
                    <a:pt x="0" y="8"/>
                  </a:moveTo>
                  <a:lnTo>
                    <a:pt x="216" y="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9325" name="Text Box 13"/>
            <p:cNvSpPr txBox="1">
              <a:spLocks noChangeArrowheads="1"/>
            </p:cNvSpPr>
            <p:nvPr/>
          </p:nvSpPr>
          <p:spPr bwMode="auto">
            <a:xfrm>
              <a:off x="336" y="2160"/>
              <a:ext cx="26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Р</a:t>
              </a:r>
            </a:p>
          </p:txBody>
        </p:sp>
        <p:sp>
          <p:nvSpPr>
            <p:cNvPr id="269365" name="Freeform 53"/>
            <p:cNvSpPr>
              <a:spLocks/>
            </p:cNvSpPr>
            <p:nvPr/>
          </p:nvSpPr>
          <p:spPr bwMode="auto">
            <a:xfrm>
              <a:off x="528" y="2928"/>
              <a:ext cx="216" cy="8"/>
            </a:xfrm>
            <a:custGeom>
              <a:avLst/>
              <a:gdLst>
                <a:gd name="T0" fmla="*/ 0 w 216"/>
                <a:gd name="T1" fmla="*/ 8 h 8"/>
                <a:gd name="T2" fmla="*/ 216 w 216"/>
                <a:gd name="T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6" h="8">
                  <a:moveTo>
                    <a:pt x="0" y="8"/>
                  </a:moveTo>
                  <a:lnTo>
                    <a:pt x="216" y="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9374" name="Group 62"/>
          <p:cNvGrpSpPr>
            <a:grpSpLocks/>
          </p:cNvGrpSpPr>
          <p:nvPr/>
        </p:nvGrpSpPr>
        <p:grpSpPr bwMode="auto">
          <a:xfrm>
            <a:off x="6210300" y="2794000"/>
            <a:ext cx="592138" cy="1866900"/>
            <a:chOff x="3912" y="1760"/>
            <a:chExt cx="373" cy="1176"/>
          </a:xfrm>
        </p:grpSpPr>
        <p:sp>
          <p:nvSpPr>
            <p:cNvPr id="269355" name="Text Box 43"/>
            <p:cNvSpPr txBox="1">
              <a:spLocks noChangeArrowheads="1"/>
            </p:cNvSpPr>
            <p:nvPr/>
          </p:nvSpPr>
          <p:spPr bwMode="auto">
            <a:xfrm>
              <a:off x="4032" y="2208"/>
              <a:ext cx="25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</a:t>
              </a:r>
              <a:endParaRPr lang="ru-RU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69371" name="Freeform 59"/>
            <p:cNvSpPr>
              <a:spLocks/>
            </p:cNvSpPr>
            <p:nvPr/>
          </p:nvSpPr>
          <p:spPr bwMode="auto">
            <a:xfrm>
              <a:off x="3912" y="1760"/>
              <a:ext cx="216" cy="8"/>
            </a:xfrm>
            <a:custGeom>
              <a:avLst/>
              <a:gdLst>
                <a:gd name="T0" fmla="*/ 0 w 216"/>
                <a:gd name="T1" fmla="*/ 8 h 8"/>
                <a:gd name="T2" fmla="*/ 216 w 216"/>
                <a:gd name="T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6" h="8">
                  <a:moveTo>
                    <a:pt x="0" y="8"/>
                  </a:moveTo>
                  <a:lnTo>
                    <a:pt x="216" y="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9373" name="Freeform 61"/>
            <p:cNvSpPr>
              <a:spLocks/>
            </p:cNvSpPr>
            <p:nvPr/>
          </p:nvSpPr>
          <p:spPr bwMode="auto">
            <a:xfrm>
              <a:off x="3936" y="2928"/>
              <a:ext cx="216" cy="8"/>
            </a:xfrm>
            <a:custGeom>
              <a:avLst/>
              <a:gdLst>
                <a:gd name="T0" fmla="*/ 0 w 216"/>
                <a:gd name="T1" fmla="*/ 8 h 8"/>
                <a:gd name="T2" fmla="*/ 216 w 216"/>
                <a:gd name="T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6" h="8">
                  <a:moveTo>
                    <a:pt x="0" y="8"/>
                  </a:moveTo>
                  <a:lnTo>
                    <a:pt x="216" y="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9383" name="Group 71"/>
          <p:cNvGrpSpPr>
            <a:grpSpLocks/>
          </p:cNvGrpSpPr>
          <p:nvPr/>
        </p:nvGrpSpPr>
        <p:grpSpPr bwMode="auto">
          <a:xfrm>
            <a:off x="2209800" y="5334000"/>
            <a:ext cx="3086100" cy="595313"/>
            <a:chOff x="1392" y="3360"/>
            <a:chExt cx="1944" cy="375"/>
          </a:xfrm>
        </p:grpSpPr>
        <p:sp>
          <p:nvSpPr>
            <p:cNvPr id="269339" name="Text Box 27"/>
            <p:cNvSpPr txBox="1">
              <a:spLocks noChangeArrowheads="1"/>
            </p:cNvSpPr>
            <p:nvPr/>
          </p:nvSpPr>
          <p:spPr bwMode="auto">
            <a:xfrm>
              <a:off x="2112" y="3408"/>
              <a:ext cx="26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</a:t>
              </a:r>
              <a:endParaRPr lang="ru-RU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269377" name="Group 65"/>
            <p:cNvGrpSpPr>
              <a:grpSpLocks/>
            </p:cNvGrpSpPr>
            <p:nvPr/>
          </p:nvGrpSpPr>
          <p:grpSpPr bwMode="auto">
            <a:xfrm>
              <a:off x="3216" y="3360"/>
              <a:ext cx="120" cy="184"/>
              <a:chOff x="3168" y="1104"/>
              <a:chExt cx="120" cy="184"/>
            </a:xfrm>
          </p:grpSpPr>
          <p:sp>
            <p:nvSpPr>
              <p:cNvPr id="269378" name="Freeform 66"/>
              <p:cNvSpPr>
                <a:spLocks/>
              </p:cNvSpPr>
              <p:nvPr/>
            </p:nvSpPr>
            <p:spPr bwMode="auto">
              <a:xfrm>
                <a:off x="3168" y="1104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379" name="Freeform 67"/>
              <p:cNvSpPr>
                <a:spLocks/>
              </p:cNvSpPr>
              <p:nvPr/>
            </p:nvSpPr>
            <p:spPr bwMode="auto">
              <a:xfrm>
                <a:off x="3216" y="1104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69380" name="Group 68"/>
            <p:cNvGrpSpPr>
              <a:grpSpLocks/>
            </p:cNvGrpSpPr>
            <p:nvPr/>
          </p:nvGrpSpPr>
          <p:grpSpPr bwMode="auto">
            <a:xfrm flipH="1">
              <a:off x="1392" y="3360"/>
              <a:ext cx="120" cy="184"/>
              <a:chOff x="3168" y="1104"/>
              <a:chExt cx="120" cy="184"/>
            </a:xfrm>
          </p:grpSpPr>
          <p:sp>
            <p:nvSpPr>
              <p:cNvPr id="269381" name="Freeform 69"/>
              <p:cNvSpPr>
                <a:spLocks/>
              </p:cNvSpPr>
              <p:nvPr/>
            </p:nvSpPr>
            <p:spPr bwMode="auto">
              <a:xfrm>
                <a:off x="3168" y="1104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382" name="Freeform 70"/>
              <p:cNvSpPr>
                <a:spLocks/>
              </p:cNvSpPr>
              <p:nvPr/>
            </p:nvSpPr>
            <p:spPr bwMode="auto">
              <a:xfrm>
                <a:off x="3216" y="1104"/>
                <a:ext cx="72" cy="184"/>
              </a:xfrm>
              <a:custGeom>
                <a:avLst/>
                <a:gdLst>
                  <a:gd name="T0" fmla="*/ 72 w 72"/>
                  <a:gd name="T1" fmla="*/ 0 h 184"/>
                  <a:gd name="T2" fmla="*/ 0 w 72"/>
                  <a:gd name="T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2" h="184">
                    <a:moveTo>
                      <a:pt x="72" y="0"/>
                    </a:moveTo>
                    <a:lnTo>
                      <a:pt x="0" y="1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69389" name="Group 77"/>
          <p:cNvGrpSpPr>
            <a:grpSpLocks/>
          </p:cNvGrpSpPr>
          <p:nvPr/>
        </p:nvGrpSpPr>
        <p:grpSpPr bwMode="auto">
          <a:xfrm>
            <a:off x="990600" y="1981200"/>
            <a:ext cx="5334000" cy="3505200"/>
            <a:chOff x="624" y="1248"/>
            <a:chExt cx="3360" cy="2208"/>
          </a:xfrm>
        </p:grpSpPr>
        <p:sp>
          <p:nvSpPr>
            <p:cNvPr id="269384" name="Freeform 72"/>
            <p:cNvSpPr>
              <a:spLocks/>
            </p:cNvSpPr>
            <p:nvPr/>
          </p:nvSpPr>
          <p:spPr bwMode="auto">
            <a:xfrm>
              <a:off x="624" y="3216"/>
              <a:ext cx="240" cy="240"/>
            </a:xfrm>
            <a:custGeom>
              <a:avLst/>
              <a:gdLst>
                <a:gd name="T0" fmla="*/ 0 w 240"/>
                <a:gd name="T1" fmla="*/ 0 h 240"/>
                <a:gd name="T2" fmla="*/ 240 w 240"/>
                <a:gd name="T3" fmla="*/ 0 h 240"/>
                <a:gd name="T4" fmla="*/ 240 w 24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40">
                  <a:moveTo>
                    <a:pt x="0" y="0"/>
                  </a:moveTo>
                  <a:lnTo>
                    <a:pt x="240" y="0"/>
                  </a:lnTo>
                  <a:lnTo>
                    <a:pt x="240" y="24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9385" name="Freeform 73"/>
            <p:cNvSpPr>
              <a:spLocks/>
            </p:cNvSpPr>
            <p:nvPr/>
          </p:nvSpPr>
          <p:spPr bwMode="auto">
            <a:xfrm flipV="1">
              <a:off x="624" y="1248"/>
              <a:ext cx="240" cy="240"/>
            </a:xfrm>
            <a:custGeom>
              <a:avLst/>
              <a:gdLst>
                <a:gd name="T0" fmla="*/ 0 w 240"/>
                <a:gd name="T1" fmla="*/ 0 h 240"/>
                <a:gd name="T2" fmla="*/ 240 w 240"/>
                <a:gd name="T3" fmla="*/ 0 h 240"/>
                <a:gd name="T4" fmla="*/ 240 w 24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40">
                  <a:moveTo>
                    <a:pt x="0" y="0"/>
                  </a:moveTo>
                  <a:lnTo>
                    <a:pt x="240" y="0"/>
                  </a:lnTo>
                  <a:lnTo>
                    <a:pt x="240" y="24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9386" name="Freeform 74"/>
            <p:cNvSpPr>
              <a:spLocks/>
            </p:cNvSpPr>
            <p:nvPr/>
          </p:nvSpPr>
          <p:spPr bwMode="auto">
            <a:xfrm flipH="1" flipV="1">
              <a:off x="3744" y="1248"/>
              <a:ext cx="240" cy="240"/>
            </a:xfrm>
            <a:custGeom>
              <a:avLst/>
              <a:gdLst>
                <a:gd name="T0" fmla="*/ 0 w 240"/>
                <a:gd name="T1" fmla="*/ 0 h 240"/>
                <a:gd name="T2" fmla="*/ 240 w 240"/>
                <a:gd name="T3" fmla="*/ 0 h 240"/>
                <a:gd name="T4" fmla="*/ 240 w 24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40">
                  <a:moveTo>
                    <a:pt x="0" y="0"/>
                  </a:moveTo>
                  <a:lnTo>
                    <a:pt x="240" y="0"/>
                  </a:lnTo>
                  <a:lnTo>
                    <a:pt x="240" y="24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9388" name="Freeform 76"/>
            <p:cNvSpPr>
              <a:spLocks/>
            </p:cNvSpPr>
            <p:nvPr/>
          </p:nvSpPr>
          <p:spPr bwMode="auto">
            <a:xfrm flipH="1">
              <a:off x="3744" y="3216"/>
              <a:ext cx="240" cy="240"/>
            </a:xfrm>
            <a:custGeom>
              <a:avLst/>
              <a:gdLst>
                <a:gd name="T0" fmla="*/ 0 w 240"/>
                <a:gd name="T1" fmla="*/ 0 h 240"/>
                <a:gd name="T2" fmla="*/ 240 w 240"/>
                <a:gd name="T3" fmla="*/ 0 h 240"/>
                <a:gd name="T4" fmla="*/ 240 w 24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40">
                  <a:moveTo>
                    <a:pt x="0" y="0"/>
                  </a:moveTo>
                  <a:lnTo>
                    <a:pt x="240" y="0"/>
                  </a:lnTo>
                  <a:lnTo>
                    <a:pt x="240" y="24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8016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9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9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9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9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93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93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93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93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93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93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93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93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9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9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9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93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93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93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93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93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93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93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93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9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9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9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93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93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93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93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93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93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93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93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9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9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9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93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93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93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93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93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93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93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93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69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69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5" presetID="35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500" fill="hold"/>
                                        <p:tgtEl>
                                          <p:spTgt spid="269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69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1" presetID="35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500" fill="hold"/>
                                        <p:tgtEl>
                                          <p:spTgt spid="269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2693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9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269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269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269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9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269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9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 nodeType="clickPar">
                      <p:stCondLst>
                        <p:cond delay="indefinite"/>
                      </p:stCondLst>
                      <p:childTnLst>
                        <p:par>
                          <p:cTn id="1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9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9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9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93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9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93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9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93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9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93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93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5" grpId="0" animBg="1"/>
      <p:bldP spid="269315" grpId="1" animBg="1"/>
      <p:bldP spid="269314" grpId="0" animBg="1"/>
      <p:bldP spid="269314" grpId="1" animBg="1"/>
      <p:bldP spid="269320" grpId="0" animBg="1"/>
      <p:bldP spid="269327" grpId="0" animBg="1"/>
      <p:bldP spid="269327" grpId="1" animBg="1"/>
      <p:bldP spid="269328" grpId="0" animBg="1"/>
      <p:bldP spid="269328" grpId="1" animBg="1"/>
      <p:bldP spid="269328" grpId="2" animBg="1"/>
      <p:bldP spid="269329" grpId="0" animBg="1"/>
      <p:bldP spid="269329" grpId="1" animBg="1"/>
      <p:bldP spid="269329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4" name="Text Box 4"/>
          <p:cNvSpPr txBox="1">
            <a:spLocks noChangeArrowheads="1"/>
          </p:cNvSpPr>
          <p:nvPr/>
        </p:nvSpPr>
        <p:spPr bwMode="auto">
          <a:xfrm>
            <a:off x="76200" y="168275"/>
            <a:ext cx="9144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/>
              <a:t>Средняя линия треугольника на 3,6 см меньше основания треугольника. Найдите сумму средней линии треугольника и основания.</a:t>
            </a:r>
          </a:p>
        </p:txBody>
      </p:sp>
      <p:sp>
        <p:nvSpPr>
          <p:cNvPr id="281605" name="Freeform 5"/>
          <p:cNvSpPr>
            <a:spLocks/>
          </p:cNvSpPr>
          <p:nvPr/>
        </p:nvSpPr>
        <p:spPr bwMode="auto">
          <a:xfrm>
            <a:off x="2717800" y="2133600"/>
            <a:ext cx="2590800" cy="1447800"/>
          </a:xfrm>
          <a:custGeom>
            <a:avLst/>
            <a:gdLst>
              <a:gd name="T0" fmla="*/ 0 w 1632"/>
              <a:gd name="T1" fmla="*/ 912 h 912"/>
              <a:gd name="T2" fmla="*/ 1632 w 1632"/>
              <a:gd name="T3" fmla="*/ 832 h 912"/>
              <a:gd name="T4" fmla="*/ 1632 w 1632"/>
              <a:gd name="T5" fmla="*/ 832 h 912"/>
              <a:gd name="T6" fmla="*/ 928 w 1632"/>
              <a:gd name="T7" fmla="*/ 0 h 912"/>
              <a:gd name="T8" fmla="*/ 0 w 1632"/>
              <a:gd name="T9" fmla="*/ 912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2" h="912">
                <a:moveTo>
                  <a:pt x="0" y="912"/>
                </a:moveTo>
                <a:lnTo>
                  <a:pt x="1632" y="832"/>
                </a:lnTo>
                <a:lnTo>
                  <a:pt x="1632" y="832"/>
                </a:lnTo>
                <a:lnTo>
                  <a:pt x="928" y="0"/>
                </a:lnTo>
                <a:lnTo>
                  <a:pt x="0" y="912"/>
                </a:lnTo>
                <a:close/>
              </a:path>
            </a:pathLst>
          </a:custGeom>
          <a:solidFill>
            <a:srgbClr val="FF00FF">
              <a:alpha val="38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1606" name="Freeform 6"/>
          <p:cNvSpPr>
            <a:spLocks/>
          </p:cNvSpPr>
          <p:nvPr/>
        </p:nvSpPr>
        <p:spPr bwMode="auto">
          <a:xfrm>
            <a:off x="1092200" y="2143125"/>
            <a:ext cx="5384800" cy="3038475"/>
          </a:xfrm>
          <a:custGeom>
            <a:avLst/>
            <a:gdLst>
              <a:gd name="T0" fmla="*/ 0 w 3392"/>
              <a:gd name="T1" fmla="*/ 1914 h 1914"/>
              <a:gd name="T2" fmla="*/ 3392 w 3392"/>
              <a:gd name="T3" fmla="*/ 1674 h 1914"/>
              <a:gd name="T4" fmla="*/ 1968 w 3392"/>
              <a:gd name="T5" fmla="*/ 10 h 1914"/>
              <a:gd name="T6" fmla="*/ 1949 w 3392"/>
              <a:gd name="T7" fmla="*/ 0 h 1914"/>
              <a:gd name="T8" fmla="*/ 965 w 3392"/>
              <a:gd name="T9" fmla="*/ 966 h 1914"/>
              <a:gd name="T10" fmla="*/ 0 w 3392"/>
              <a:gd name="T11" fmla="*/ 1914 h 1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92" h="1914">
                <a:moveTo>
                  <a:pt x="0" y="1914"/>
                </a:moveTo>
                <a:lnTo>
                  <a:pt x="3392" y="1674"/>
                </a:lnTo>
                <a:lnTo>
                  <a:pt x="1968" y="10"/>
                </a:lnTo>
                <a:lnTo>
                  <a:pt x="1949" y="0"/>
                </a:lnTo>
                <a:lnTo>
                  <a:pt x="965" y="966"/>
                </a:lnTo>
                <a:lnTo>
                  <a:pt x="0" y="1914"/>
                </a:lnTo>
                <a:close/>
              </a:path>
            </a:pathLst>
          </a:custGeom>
          <a:solidFill>
            <a:srgbClr val="FFFF00">
              <a:alpha val="38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1607" name="Text Box 7"/>
          <p:cNvSpPr txBox="1">
            <a:spLocks noChangeArrowheads="1"/>
          </p:cNvSpPr>
          <p:nvPr/>
        </p:nvSpPr>
        <p:spPr bwMode="auto">
          <a:xfrm>
            <a:off x="533400" y="50292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В</a:t>
            </a:r>
          </a:p>
        </p:txBody>
      </p:sp>
      <p:sp>
        <p:nvSpPr>
          <p:cNvPr id="281608" name="Text Box 8"/>
          <p:cNvSpPr txBox="1">
            <a:spLocks noChangeArrowheads="1"/>
          </p:cNvSpPr>
          <p:nvPr/>
        </p:nvSpPr>
        <p:spPr bwMode="auto">
          <a:xfrm>
            <a:off x="3886200" y="1676400"/>
            <a:ext cx="60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/>
              <a:t>А</a:t>
            </a:r>
          </a:p>
        </p:txBody>
      </p:sp>
      <p:sp>
        <p:nvSpPr>
          <p:cNvPr id="281609" name="Text Box 9"/>
          <p:cNvSpPr txBox="1">
            <a:spLocks noChangeArrowheads="1"/>
          </p:cNvSpPr>
          <p:nvPr/>
        </p:nvSpPr>
        <p:spPr bwMode="auto">
          <a:xfrm>
            <a:off x="6477000" y="4572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С</a:t>
            </a:r>
          </a:p>
        </p:txBody>
      </p:sp>
      <p:sp>
        <p:nvSpPr>
          <p:cNvPr id="281610" name="Freeform 10"/>
          <p:cNvSpPr>
            <a:spLocks/>
          </p:cNvSpPr>
          <p:nvPr/>
        </p:nvSpPr>
        <p:spPr bwMode="auto">
          <a:xfrm>
            <a:off x="2705100" y="3467100"/>
            <a:ext cx="2565400" cy="127000"/>
          </a:xfrm>
          <a:custGeom>
            <a:avLst/>
            <a:gdLst>
              <a:gd name="T0" fmla="*/ 0 w 1616"/>
              <a:gd name="T1" fmla="*/ 80 h 80"/>
              <a:gd name="T2" fmla="*/ 1616 w 1616"/>
              <a:gd name="T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16" h="80">
                <a:moveTo>
                  <a:pt x="0" y="80"/>
                </a:moveTo>
                <a:lnTo>
                  <a:pt x="1616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1611" name="Freeform 11"/>
          <p:cNvSpPr>
            <a:spLocks/>
          </p:cNvSpPr>
          <p:nvPr/>
        </p:nvSpPr>
        <p:spPr bwMode="auto">
          <a:xfrm>
            <a:off x="3352800" y="2819400"/>
            <a:ext cx="177800" cy="165100"/>
          </a:xfrm>
          <a:custGeom>
            <a:avLst/>
            <a:gdLst>
              <a:gd name="T0" fmla="*/ 0 w 112"/>
              <a:gd name="T1" fmla="*/ 0 h 104"/>
              <a:gd name="T2" fmla="*/ 112 w 112"/>
              <a:gd name="T3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1612" name="Freeform 12"/>
          <p:cNvSpPr>
            <a:spLocks/>
          </p:cNvSpPr>
          <p:nvPr/>
        </p:nvSpPr>
        <p:spPr bwMode="auto">
          <a:xfrm>
            <a:off x="1905000" y="4191000"/>
            <a:ext cx="177800" cy="165100"/>
          </a:xfrm>
          <a:custGeom>
            <a:avLst/>
            <a:gdLst>
              <a:gd name="T0" fmla="*/ 0 w 112"/>
              <a:gd name="T1" fmla="*/ 0 h 104"/>
              <a:gd name="T2" fmla="*/ 112 w 112"/>
              <a:gd name="T3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81613" name="Group 13"/>
          <p:cNvGrpSpPr>
            <a:grpSpLocks/>
          </p:cNvGrpSpPr>
          <p:nvPr/>
        </p:nvGrpSpPr>
        <p:grpSpPr bwMode="auto">
          <a:xfrm>
            <a:off x="4724400" y="2819400"/>
            <a:ext cx="1066800" cy="1295400"/>
            <a:chOff x="2592" y="1440"/>
            <a:chExt cx="672" cy="816"/>
          </a:xfrm>
        </p:grpSpPr>
        <p:sp>
          <p:nvSpPr>
            <p:cNvPr id="281614" name="Oval 14"/>
            <p:cNvSpPr>
              <a:spLocks noChangeArrowheads="1"/>
            </p:cNvSpPr>
            <p:nvPr/>
          </p:nvSpPr>
          <p:spPr bwMode="auto">
            <a:xfrm>
              <a:off x="2928" y="182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81615" name="Group 15"/>
            <p:cNvGrpSpPr>
              <a:grpSpLocks/>
            </p:cNvGrpSpPr>
            <p:nvPr/>
          </p:nvGrpSpPr>
          <p:grpSpPr bwMode="auto">
            <a:xfrm>
              <a:off x="2592" y="1440"/>
              <a:ext cx="144" cy="144"/>
              <a:chOff x="2592" y="1440"/>
              <a:chExt cx="144" cy="144"/>
            </a:xfrm>
          </p:grpSpPr>
          <p:sp>
            <p:nvSpPr>
              <p:cNvPr id="281616" name="Freeform 16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617" name="Freeform 17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81618" name="Group 18"/>
            <p:cNvGrpSpPr>
              <a:grpSpLocks/>
            </p:cNvGrpSpPr>
            <p:nvPr/>
          </p:nvGrpSpPr>
          <p:grpSpPr bwMode="auto">
            <a:xfrm>
              <a:off x="3120" y="2112"/>
              <a:ext cx="144" cy="144"/>
              <a:chOff x="2592" y="1440"/>
              <a:chExt cx="144" cy="144"/>
            </a:xfrm>
          </p:grpSpPr>
          <p:sp>
            <p:nvSpPr>
              <p:cNvPr id="281619" name="Freeform 19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620" name="Freeform 20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81621" name="Freeform 21"/>
          <p:cNvSpPr>
            <a:spLocks/>
          </p:cNvSpPr>
          <p:nvPr/>
        </p:nvSpPr>
        <p:spPr bwMode="auto">
          <a:xfrm>
            <a:off x="1079500" y="2133600"/>
            <a:ext cx="5397500" cy="3060700"/>
          </a:xfrm>
          <a:custGeom>
            <a:avLst/>
            <a:gdLst>
              <a:gd name="T0" fmla="*/ 0 w 3400"/>
              <a:gd name="T1" fmla="*/ 1928 h 1928"/>
              <a:gd name="T2" fmla="*/ 1960 w 3400"/>
              <a:gd name="T3" fmla="*/ 0 h 1928"/>
              <a:gd name="T4" fmla="*/ 3400 w 3400"/>
              <a:gd name="T5" fmla="*/ 1680 h 1928"/>
              <a:gd name="T6" fmla="*/ 16 w 3400"/>
              <a:gd name="T7" fmla="*/ 1928 h 1928"/>
              <a:gd name="T8" fmla="*/ 0 w 3400"/>
              <a:gd name="T9" fmla="*/ 1928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00" h="1928">
                <a:moveTo>
                  <a:pt x="0" y="1928"/>
                </a:moveTo>
                <a:lnTo>
                  <a:pt x="1960" y="0"/>
                </a:lnTo>
                <a:lnTo>
                  <a:pt x="3400" y="1680"/>
                </a:lnTo>
                <a:lnTo>
                  <a:pt x="16" y="1928"/>
                </a:lnTo>
                <a:lnTo>
                  <a:pt x="0" y="1928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1622" name="Oval 22"/>
          <p:cNvSpPr>
            <a:spLocks noChangeArrowheads="1"/>
          </p:cNvSpPr>
          <p:nvPr/>
        </p:nvSpPr>
        <p:spPr bwMode="auto">
          <a:xfrm>
            <a:off x="2667000" y="3581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1624" name="Text Box 24"/>
          <p:cNvSpPr txBox="1">
            <a:spLocks noChangeArrowheads="1"/>
          </p:cNvSpPr>
          <p:nvPr/>
        </p:nvSpPr>
        <p:spPr bwMode="auto">
          <a:xfrm>
            <a:off x="2286000" y="32766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</a:t>
            </a:r>
          </a:p>
        </p:txBody>
      </p:sp>
      <p:sp>
        <p:nvSpPr>
          <p:cNvPr id="281625" name="Text Box 25"/>
          <p:cNvSpPr txBox="1">
            <a:spLocks noChangeArrowheads="1"/>
          </p:cNvSpPr>
          <p:nvPr/>
        </p:nvSpPr>
        <p:spPr bwMode="auto">
          <a:xfrm>
            <a:off x="5334000" y="3276600"/>
            <a:ext cx="460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  <a:endParaRPr lang="ru-RU" altLang="ru-RU" sz="28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81626" name="Group 26"/>
          <p:cNvGrpSpPr>
            <a:grpSpLocks/>
          </p:cNvGrpSpPr>
          <p:nvPr/>
        </p:nvGrpSpPr>
        <p:grpSpPr bwMode="auto">
          <a:xfrm>
            <a:off x="4800600" y="2590800"/>
            <a:ext cx="3052763" cy="839788"/>
            <a:chOff x="2253" y="1872"/>
            <a:chExt cx="1923" cy="529"/>
          </a:xfrm>
        </p:grpSpPr>
        <p:sp>
          <p:nvSpPr>
            <p:cNvPr id="281627" name="Oval 27"/>
            <p:cNvSpPr>
              <a:spLocks noChangeArrowheads="1"/>
            </p:cNvSpPr>
            <p:nvPr/>
          </p:nvSpPr>
          <p:spPr bwMode="auto">
            <a:xfrm>
              <a:off x="3744" y="1872"/>
              <a:ext cx="432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>
              <a:outerShdw dist="107763" dir="18900000" algn="ctr" rotWithShape="0">
                <a:srgbClr val="0000F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ru-RU" sz="5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&lt;</a:t>
              </a:r>
              <a:endParaRPr lang="ru-RU" altLang="ru-RU" sz="5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81628" name="Rectangle 28"/>
            <p:cNvSpPr>
              <a:spLocks noChangeArrowheads="1"/>
            </p:cNvSpPr>
            <p:nvPr/>
          </p:nvSpPr>
          <p:spPr bwMode="auto">
            <a:xfrm>
              <a:off x="2253" y="1997"/>
              <a:ext cx="1623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 sz="36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ru-RU" altLang="ru-RU" sz="36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на 3,6 см</a:t>
              </a:r>
            </a:p>
          </p:txBody>
        </p:sp>
      </p:grpSp>
      <p:sp>
        <p:nvSpPr>
          <p:cNvPr id="281629" name="AutoShape 29"/>
          <p:cNvSpPr>
            <a:spLocks noChangeArrowheads="1"/>
          </p:cNvSpPr>
          <p:nvPr/>
        </p:nvSpPr>
        <p:spPr bwMode="auto">
          <a:xfrm rot="5574939" flipV="1">
            <a:off x="6343650" y="3943350"/>
            <a:ext cx="1752600" cy="571500"/>
          </a:xfrm>
          <a:prstGeom prst="curvedUpArrow">
            <a:avLst>
              <a:gd name="adj1" fmla="val 68574"/>
              <a:gd name="adj2" fmla="val 129907"/>
              <a:gd name="adj3" fmla="val 37194"/>
            </a:avLst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rect">
              <a:fillToRect l="50000" t="50000" r="50000" b="50000"/>
            </a:path>
          </a:gradFill>
          <a:ln w="12700">
            <a:solidFill>
              <a:schemeClr val="tx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1630" name="Text Box 30"/>
          <p:cNvSpPr txBox="1">
            <a:spLocks noChangeArrowheads="1"/>
          </p:cNvSpPr>
          <p:nvPr/>
        </p:nvSpPr>
        <p:spPr bwMode="auto">
          <a:xfrm>
            <a:off x="3962400" y="2895600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40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endParaRPr lang="ru-RU" altLang="ru-RU" sz="4000" b="1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1631" name="Text Box 31"/>
          <p:cNvSpPr txBox="1">
            <a:spLocks noChangeArrowheads="1"/>
          </p:cNvSpPr>
          <p:nvPr/>
        </p:nvSpPr>
        <p:spPr bwMode="auto">
          <a:xfrm>
            <a:off x="3581400" y="4343400"/>
            <a:ext cx="749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40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2x</a:t>
            </a:r>
            <a:endParaRPr lang="ru-RU" altLang="ru-RU" sz="4000" b="1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7996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1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1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281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81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1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1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281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81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1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281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5" grpId="0" animBg="1"/>
      <p:bldP spid="281606" grpId="0" animBg="1"/>
      <p:bldP spid="281629" grpId="0" animBg="1"/>
      <p:bldP spid="281630" grpId="0"/>
      <p:bldP spid="2816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Freeform 2"/>
          <p:cNvSpPr>
            <a:spLocks/>
          </p:cNvSpPr>
          <p:nvPr/>
        </p:nvSpPr>
        <p:spPr bwMode="auto">
          <a:xfrm>
            <a:off x="1028700" y="1905000"/>
            <a:ext cx="6426200" cy="3556000"/>
          </a:xfrm>
          <a:custGeom>
            <a:avLst/>
            <a:gdLst>
              <a:gd name="T0" fmla="*/ 0 w 4048"/>
              <a:gd name="T1" fmla="*/ 2240 h 2240"/>
              <a:gd name="T2" fmla="*/ 4048 w 4048"/>
              <a:gd name="T3" fmla="*/ 0 h 2240"/>
              <a:gd name="T4" fmla="*/ 1379 w 4048"/>
              <a:gd name="T5" fmla="*/ 0 h 2240"/>
              <a:gd name="T6" fmla="*/ 0 w 4048"/>
              <a:gd name="T7" fmla="*/ 2240 h 2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48" h="2240">
                <a:moveTo>
                  <a:pt x="0" y="2240"/>
                </a:moveTo>
                <a:lnTo>
                  <a:pt x="4048" y="0"/>
                </a:lnTo>
                <a:lnTo>
                  <a:pt x="1379" y="0"/>
                </a:lnTo>
                <a:lnTo>
                  <a:pt x="0" y="2240"/>
                </a:lnTo>
                <a:close/>
              </a:path>
            </a:pathLst>
          </a:custGeom>
          <a:solidFill>
            <a:srgbClr val="FFFF00">
              <a:alpha val="38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3652" name="Text Box 4"/>
          <p:cNvSpPr txBox="1">
            <a:spLocks noChangeArrowheads="1"/>
          </p:cNvSpPr>
          <p:nvPr/>
        </p:nvSpPr>
        <p:spPr bwMode="auto">
          <a:xfrm>
            <a:off x="2895600" y="14478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В</a:t>
            </a:r>
          </a:p>
        </p:txBody>
      </p:sp>
      <p:sp>
        <p:nvSpPr>
          <p:cNvPr id="283653" name="Text Box 5"/>
          <p:cNvSpPr txBox="1">
            <a:spLocks noChangeArrowheads="1"/>
          </p:cNvSpPr>
          <p:nvPr/>
        </p:nvSpPr>
        <p:spPr bwMode="auto">
          <a:xfrm>
            <a:off x="609600" y="5257800"/>
            <a:ext cx="60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/>
              <a:t>А</a:t>
            </a:r>
          </a:p>
        </p:txBody>
      </p:sp>
      <p:sp>
        <p:nvSpPr>
          <p:cNvPr id="283654" name="Text Box 6"/>
          <p:cNvSpPr txBox="1">
            <a:spLocks noChangeArrowheads="1"/>
          </p:cNvSpPr>
          <p:nvPr/>
        </p:nvSpPr>
        <p:spPr bwMode="auto">
          <a:xfrm>
            <a:off x="5105400" y="54244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/>
              <a:t>D</a:t>
            </a:r>
            <a:endParaRPr lang="ru-RU" altLang="ru-RU" sz="2800"/>
          </a:p>
        </p:txBody>
      </p:sp>
      <p:sp>
        <p:nvSpPr>
          <p:cNvPr id="283655" name="Text Box 7"/>
          <p:cNvSpPr txBox="1">
            <a:spLocks noChangeArrowheads="1"/>
          </p:cNvSpPr>
          <p:nvPr/>
        </p:nvSpPr>
        <p:spPr bwMode="auto">
          <a:xfrm>
            <a:off x="76200" y="168275"/>
            <a:ext cx="9144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/>
              <a:t>АВС</a:t>
            </a:r>
            <a:r>
              <a:rPr lang="en-US" altLang="ru-RU" sz="2400"/>
              <a:t>D – </a:t>
            </a:r>
            <a:r>
              <a:rPr lang="ru-RU" altLang="ru-RU" sz="2400"/>
              <a:t>параллелограмм, ОЕ и О</a:t>
            </a:r>
            <a:r>
              <a:rPr lang="en-US" altLang="ru-RU" sz="2400"/>
              <a:t>F</a:t>
            </a:r>
            <a:r>
              <a:rPr lang="ru-RU" altLang="ru-RU" sz="2400"/>
              <a:t> – средние линии треугольника АВС. Найти периметр параллелограмма.</a:t>
            </a:r>
          </a:p>
        </p:txBody>
      </p:sp>
      <p:sp>
        <p:nvSpPr>
          <p:cNvPr id="283657" name="Text Box 9"/>
          <p:cNvSpPr txBox="1">
            <a:spLocks noChangeArrowheads="1"/>
          </p:cNvSpPr>
          <p:nvPr/>
        </p:nvSpPr>
        <p:spPr bwMode="auto">
          <a:xfrm>
            <a:off x="7467600" y="1600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С</a:t>
            </a:r>
          </a:p>
        </p:txBody>
      </p:sp>
      <p:sp>
        <p:nvSpPr>
          <p:cNvPr id="283658" name="Freeform 10"/>
          <p:cNvSpPr>
            <a:spLocks/>
          </p:cNvSpPr>
          <p:nvPr/>
        </p:nvSpPr>
        <p:spPr bwMode="auto">
          <a:xfrm>
            <a:off x="1003300" y="1917700"/>
            <a:ext cx="6451600" cy="3556000"/>
          </a:xfrm>
          <a:custGeom>
            <a:avLst/>
            <a:gdLst>
              <a:gd name="T0" fmla="*/ 0 w 4064"/>
              <a:gd name="T1" fmla="*/ 2240 h 2240"/>
              <a:gd name="T2" fmla="*/ 4064 w 4064"/>
              <a:gd name="T3" fmla="*/ 0 h 224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064" h="2240">
                <a:moveTo>
                  <a:pt x="0" y="2240"/>
                </a:moveTo>
                <a:lnTo>
                  <a:pt x="4064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3659" name="Freeform 11"/>
          <p:cNvSpPr>
            <a:spLocks/>
          </p:cNvSpPr>
          <p:nvPr/>
        </p:nvSpPr>
        <p:spPr bwMode="auto">
          <a:xfrm>
            <a:off x="4178300" y="1917700"/>
            <a:ext cx="1066800" cy="1803400"/>
          </a:xfrm>
          <a:custGeom>
            <a:avLst/>
            <a:gdLst>
              <a:gd name="T0" fmla="*/ 672 w 672"/>
              <a:gd name="T1" fmla="*/ 0 h 1136"/>
              <a:gd name="T2" fmla="*/ 0 w 672"/>
              <a:gd name="T3" fmla="*/ 1136 h 11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72" h="1136">
                <a:moveTo>
                  <a:pt x="672" y="0"/>
                </a:moveTo>
                <a:lnTo>
                  <a:pt x="0" y="1136"/>
                </a:lnTo>
              </a:path>
            </a:pathLst>
          </a:custGeom>
          <a:noFill/>
          <a:ln w="38100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3660" name="Freeform 12"/>
          <p:cNvSpPr>
            <a:spLocks/>
          </p:cNvSpPr>
          <p:nvPr/>
        </p:nvSpPr>
        <p:spPr bwMode="auto">
          <a:xfrm>
            <a:off x="2120900" y="3721100"/>
            <a:ext cx="2082800" cy="1588"/>
          </a:xfrm>
          <a:custGeom>
            <a:avLst/>
            <a:gdLst>
              <a:gd name="T0" fmla="*/ 1312 w 1312"/>
              <a:gd name="T1" fmla="*/ 0 h 1"/>
              <a:gd name="T2" fmla="*/ 0 w 1312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12" h="1">
                <a:moveTo>
                  <a:pt x="1312" y="0"/>
                </a:moveTo>
                <a:lnTo>
                  <a:pt x="0" y="0"/>
                </a:lnTo>
              </a:path>
            </a:pathLst>
          </a:custGeom>
          <a:noFill/>
          <a:ln w="38100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3662" name="Text Box 14"/>
          <p:cNvSpPr txBox="1">
            <a:spLocks noChangeArrowheads="1"/>
          </p:cNvSpPr>
          <p:nvPr/>
        </p:nvSpPr>
        <p:spPr bwMode="auto">
          <a:xfrm>
            <a:off x="5084763" y="1462088"/>
            <a:ext cx="4016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</a:t>
            </a:r>
            <a:endParaRPr lang="ru-RU" alt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83663" name="Group 15"/>
          <p:cNvGrpSpPr>
            <a:grpSpLocks/>
          </p:cNvGrpSpPr>
          <p:nvPr/>
        </p:nvGrpSpPr>
        <p:grpSpPr bwMode="auto">
          <a:xfrm>
            <a:off x="6172200" y="1752600"/>
            <a:ext cx="190500" cy="292100"/>
            <a:chOff x="3168" y="1104"/>
            <a:chExt cx="120" cy="184"/>
          </a:xfrm>
        </p:grpSpPr>
        <p:sp>
          <p:nvSpPr>
            <p:cNvPr id="283664" name="Freeform 16"/>
            <p:cNvSpPr>
              <a:spLocks/>
            </p:cNvSpPr>
            <p:nvPr/>
          </p:nvSpPr>
          <p:spPr bwMode="auto">
            <a:xfrm>
              <a:off x="3168" y="1104"/>
              <a:ext cx="72" cy="184"/>
            </a:xfrm>
            <a:custGeom>
              <a:avLst/>
              <a:gdLst>
                <a:gd name="T0" fmla="*/ 72 w 72"/>
                <a:gd name="T1" fmla="*/ 0 h 184"/>
                <a:gd name="T2" fmla="*/ 0 w 72"/>
                <a:gd name="T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" h="184">
                  <a:moveTo>
                    <a:pt x="72" y="0"/>
                  </a:moveTo>
                  <a:lnTo>
                    <a:pt x="0" y="18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3665" name="Freeform 17"/>
            <p:cNvSpPr>
              <a:spLocks/>
            </p:cNvSpPr>
            <p:nvPr/>
          </p:nvSpPr>
          <p:spPr bwMode="auto">
            <a:xfrm>
              <a:off x="3216" y="1104"/>
              <a:ext cx="72" cy="184"/>
            </a:xfrm>
            <a:custGeom>
              <a:avLst/>
              <a:gdLst>
                <a:gd name="T0" fmla="*/ 72 w 72"/>
                <a:gd name="T1" fmla="*/ 0 h 184"/>
                <a:gd name="T2" fmla="*/ 0 w 72"/>
                <a:gd name="T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" h="184">
                  <a:moveTo>
                    <a:pt x="72" y="0"/>
                  </a:moveTo>
                  <a:lnTo>
                    <a:pt x="0" y="18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83666" name="Group 18"/>
          <p:cNvGrpSpPr>
            <a:grpSpLocks/>
          </p:cNvGrpSpPr>
          <p:nvPr/>
        </p:nvGrpSpPr>
        <p:grpSpPr bwMode="auto">
          <a:xfrm flipH="1">
            <a:off x="4076700" y="1765300"/>
            <a:ext cx="190500" cy="292100"/>
            <a:chOff x="3168" y="1104"/>
            <a:chExt cx="120" cy="184"/>
          </a:xfrm>
        </p:grpSpPr>
        <p:sp>
          <p:nvSpPr>
            <p:cNvPr id="283667" name="Freeform 19"/>
            <p:cNvSpPr>
              <a:spLocks/>
            </p:cNvSpPr>
            <p:nvPr/>
          </p:nvSpPr>
          <p:spPr bwMode="auto">
            <a:xfrm>
              <a:off x="3168" y="1104"/>
              <a:ext cx="72" cy="184"/>
            </a:xfrm>
            <a:custGeom>
              <a:avLst/>
              <a:gdLst>
                <a:gd name="T0" fmla="*/ 72 w 72"/>
                <a:gd name="T1" fmla="*/ 0 h 184"/>
                <a:gd name="T2" fmla="*/ 0 w 72"/>
                <a:gd name="T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" h="184">
                  <a:moveTo>
                    <a:pt x="72" y="0"/>
                  </a:moveTo>
                  <a:lnTo>
                    <a:pt x="0" y="18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3668" name="Freeform 20"/>
            <p:cNvSpPr>
              <a:spLocks/>
            </p:cNvSpPr>
            <p:nvPr/>
          </p:nvSpPr>
          <p:spPr bwMode="auto">
            <a:xfrm>
              <a:off x="3216" y="1104"/>
              <a:ext cx="72" cy="184"/>
            </a:xfrm>
            <a:custGeom>
              <a:avLst/>
              <a:gdLst>
                <a:gd name="T0" fmla="*/ 72 w 72"/>
                <a:gd name="T1" fmla="*/ 0 h 184"/>
                <a:gd name="T2" fmla="*/ 0 w 72"/>
                <a:gd name="T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" h="184">
                  <a:moveTo>
                    <a:pt x="72" y="0"/>
                  </a:moveTo>
                  <a:lnTo>
                    <a:pt x="0" y="18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3672" name="Text Box 24"/>
          <p:cNvSpPr txBox="1">
            <a:spLocks noChangeArrowheads="1"/>
          </p:cNvSpPr>
          <p:nvPr/>
        </p:nvSpPr>
        <p:spPr bwMode="auto">
          <a:xfrm>
            <a:off x="1600200" y="33528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</a:p>
        </p:txBody>
      </p:sp>
      <p:sp>
        <p:nvSpPr>
          <p:cNvPr id="283676" name="Freeform 28"/>
          <p:cNvSpPr>
            <a:spLocks/>
          </p:cNvSpPr>
          <p:nvPr/>
        </p:nvSpPr>
        <p:spPr bwMode="auto">
          <a:xfrm rot="1738336">
            <a:off x="2444750" y="2835275"/>
            <a:ext cx="342900" cy="12700"/>
          </a:xfrm>
          <a:custGeom>
            <a:avLst/>
            <a:gdLst>
              <a:gd name="T0" fmla="*/ 0 w 216"/>
              <a:gd name="T1" fmla="*/ 8 h 8"/>
              <a:gd name="T2" fmla="*/ 216 w 216"/>
              <a:gd name="T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16" h="8">
                <a:moveTo>
                  <a:pt x="0" y="8"/>
                </a:moveTo>
                <a:lnTo>
                  <a:pt x="216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3677" name="Freeform 29"/>
          <p:cNvSpPr>
            <a:spLocks/>
          </p:cNvSpPr>
          <p:nvPr/>
        </p:nvSpPr>
        <p:spPr bwMode="auto">
          <a:xfrm rot="1738336">
            <a:off x="1524000" y="4476750"/>
            <a:ext cx="342900" cy="12700"/>
          </a:xfrm>
          <a:custGeom>
            <a:avLst/>
            <a:gdLst>
              <a:gd name="T0" fmla="*/ 0 w 216"/>
              <a:gd name="T1" fmla="*/ 8 h 8"/>
              <a:gd name="T2" fmla="*/ 216 w 216"/>
              <a:gd name="T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16" h="8">
                <a:moveTo>
                  <a:pt x="0" y="8"/>
                </a:moveTo>
                <a:lnTo>
                  <a:pt x="216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3691" name="Freeform 43"/>
          <p:cNvSpPr>
            <a:spLocks/>
          </p:cNvSpPr>
          <p:nvPr/>
        </p:nvSpPr>
        <p:spPr bwMode="auto">
          <a:xfrm>
            <a:off x="990600" y="1905000"/>
            <a:ext cx="6477000" cy="3581400"/>
          </a:xfrm>
          <a:custGeom>
            <a:avLst/>
            <a:gdLst>
              <a:gd name="T0" fmla="*/ 0 w 4080"/>
              <a:gd name="T1" fmla="*/ 2256 h 2256"/>
              <a:gd name="T2" fmla="*/ 2640 w 4080"/>
              <a:gd name="T3" fmla="*/ 2256 h 2256"/>
              <a:gd name="T4" fmla="*/ 4080 w 4080"/>
              <a:gd name="T5" fmla="*/ 0 h 2256"/>
              <a:gd name="T6" fmla="*/ 1416 w 4080"/>
              <a:gd name="T7" fmla="*/ 0 h 2256"/>
              <a:gd name="T8" fmla="*/ 0 w 4080"/>
              <a:gd name="T9" fmla="*/ 2256 h 2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80" h="2256">
                <a:moveTo>
                  <a:pt x="0" y="2256"/>
                </a:moveTo>
                <a:lnTo>
                  <a:pt x="2640" y="2256"/>
                </a:lnTo>
                <a:lnTo>
                  <a:pt x="4080" y="0"/>
                </a:lnTo>
                <a:lnTo>
                  <a:pt x="1416" y="0"/>
                </a:lnTo>
                <a:lnTo>
                  <a:pt x="0" y="2256"/>
                </a:lnTo>
                <a:close/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3692" name="Freeform 44"/>
          <p:cNvSpPr>
            <a:spLocks/>
          </p:cNvSpPr>
          <p:nvPr/>
        </p:nvSpPr>
        <p:spPr bwMode="auto">
          <a:xfrm>
            <a:off x="3200400" y="1905000"/>
            <a:ext cx="1968500" cy="3594100"/>
          </a:xfrm>
          <a:custGeom>
            <a:avLst/>
            <a:gdLst>
              <a:gd name="T0" fmla="*/ 0 w 1240"/>
              <a:gd name="T1" fmla="*/ 0 h 2264"/>
              <a:gd name="T2" fmla="*/ 1240 w 1240"/>
              <a:gd name="T3" fmla="*/ 2264 h 226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40" h="2264">
                <a:moveTo>
                  <a:pt x="0" y="0"/>
                </a:moveTo>
                <a:lnTo>
                  <a:pt x="1240" y="226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3693" name="Text Box 45"/>
          <p:cNvSpPr txBox="1">
            <a:spLocks noChangeArrowheads="1"/>
          </p:cNvSpPr>
          <p:nvPr/>
        </p:nvSpPr>
        <p:spPr bwMode="auto">
          <a:xfrm>
            <a:off x="3886200" y="3733800"/>
            <a:ext cx="460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О</a:t>
            </a:r>
          </a:p>
        </p:txBody>
      </p:sp>
      <p:sp>
        <p:nvSpPr>
          <p:cNvPr id="283694" name="Freeform 46"/>
          <p:cNvSpPr>
            <a:spLocks/>
          </p:cNvSpPr>
          <p:nvPr/>
        </p:nvSpPr>
        <p:spPr bwMode="auto">
          <a:xfrm>
            <a:off x="1003300" y="1905000"/>
            <a:ext cx="2211388" cy="3568700"/>
          </a:xfrm>
          <a:custGeom>
            <a:avLst/>
            <a:gdLst>
              <a:gd name="T0" fmla="*/ 1393 w 1393"/>
              <a:gd name="T1" fmla="*/ 0 h 2248"/>
              <a:gd name="T2" fmla="*/ 0 w 1393"/>
              <a:gd name="T3" fmla="*/ 2248 h 224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93" h="2248">
                <a:moveTo>
                  <a:pt x="1393" y="0"/>
                </a:moveTo>
                <a:lnTo>
                  <a:pt x="0" y="2248"/>
                </a:lnTo>
              </a:path>
            </a:pathLst>
          </a:custGeom>
          <a:noFill/>
          <a:ln w="38100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3695" name="Text Box 47"/>
          <p:cNvSpPr txBox="1">
            <a:spLocks noChangeArrowheads="1"/>
          </p:cNvSpPr>
          <p:nvPr/>
        </p:nvSpPr>
        <p:spPr bwMode="auto">
          <a:xfrm>
            <a:off x="4876800" y="22860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283696" name="Text Box 48"/>
          <p:cNvSpPr txBox="1">
            <a:spLocks noChangeArrowheads="1"/>
          </p:cNvSpPr>
          <p:nvPr/>
        </p:nvSpPr>
        <p:spPr bwMode="auto">
          <a:xfrm>
            <a:off x="2667000" y="36576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</p:txBody>
      </p:sp>
      <p:sp>
        <p:nvSpPr>
          <p:cNvPr id="283697" name="Freeform 49"/>
          <p:cNvSpPr>
            <a:spLocks/>
          </p:cNvSpPr>
          <p:nvPr/>
        </p:nvSpPr>
        <p:spPr bwMode="auto">
          <a:xfrm>
            <a:off x="3200400" y="1892300"/>
            <a:ext cx="4203700" cy="12700"/>
          </a:xfrm>
          <a:custGeom>
            <a:avLst/>
            <a:gdLst>
              <a:gd name="T0" fmla="*/ 2648 w 2648"/>
              <a:gd name="T1" fmla="*/ 0 h 8"/>
              <a:gd name="T2" fmla="*/ 0 w 2648"/>
              <a:gd name="T3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648" h="8">
                <a:moveTo>
                  <a:pt x="2648" y="0"/>
                </a:moveTo>
                <a:lnTo>
                  <a:pt x="0" y="8"/>
                </a:ln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3698" name="Text Box 50"/>
          <p:cNvSpPr txBox="1">
            <a:spLocks noChangeArrowheads="1"/>
          </p:cNvSpPr>
          <p:nvPr/>
        </p:nvSpPr>
        <p:spPr bwMode="auto">
          <a:xfrm>
            <a:off x="4953000" y="2286000"/>
            <a:ext cx="581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283699" name="Text Box 51"/>
          <p:cNvSpPr txBox="1">
            <a:spLocks noChangeArrowheads="1"/>
          </p:cNvSpPr>
          <p:nvPr/>
        </p:nvSpPr>
        <p:spPr bwMode="auto">
          <a:xfrm>
            <a:off x="2667000" y="36576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</a:t>
            </a:r>
          </a:p>
        </p:txBody>
      </p:sp>
      <p:sp>
        <p:nvSpPr>
          <p:cNvPr id="283700" name="Freeform 52"/>
          <p:cNvSpPr>
            <a:spLocks/>
          </p:cNvSpPr>
          <p:nvPr/>
        </p:nvSpPr>
        <p:spPr bwMode="auto">
          <a:xfrm>
            <a:off x="990600" y="1905000"/>
            <a:ext cx="2133600" cy="3429000"/>
          </a:xfrm>
          <a:custGeom>
            <a:avLst/>
            <a:gdLst>
              <a:gd name="T0" fmla="*/ 1344 w 1344"/>
              <a:gd name="T1" fmla="*/ 0 h 2160"/>
              <a:gd name="T2" fmla="*/ 456 w 1344"/>
              <a:gd name="T3" fmla="*/ 904 h 2160"/>
              <a:gd name="T4" fmla="*/ 0 w 1344"/>
              <a:gd name="T5" fmla="*/ 216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44" h="2160">
                <a:moveTo>
                  <a:pt x="1344" y="0"/>
                </a:moveTo>
                <a:cubicBezTo>
                  <a:pt x="1196" y="151"/>
                  <a:pt x="680" y="544"/>
                  <a:pt x="456" y="904"/>
                </a:cubicBezTo>
                <a:cubicBezTo>
                  <a:pt x="232" y="1264"/>
                  <a:pt x="95" y="1898"/>
                  <a:pt x="0" y="216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3701" name="Freeform 53"/>
          <p:cNvSpPr>
            <a:spLocks/>
          </p:cNvSpPr>
          <p:nvPr/>
        </p:nvSpPr>
        <p:spPr bwMode="auto">
          <a:xfrm>
            <a:off x="2957513" y="1524000"/>
            <a:ext cx="4433887" cy="349250"/>
          </a:xfrm>
          <a:custGeom>
            <a:avLst/>
            <a:gdLst>
              <a:gd name="T0" fmla="*/ 153 w 2793"/>
              <a:gd name="T1" fmla="*/ 250 h 292"/>
              <a:gd name="T2" fmla="*/ 201 w 2793"/>
              <a:gd name="T3" fmla="*/ 250 h 292"/>
              <a:gd name="T4" fmla="*/ 1361 w 2793"/>
              <a:gd name="T5" fmla="*/ 0 h 292"/>
              <a:gd name="T6" fmla="*/ 2793 w 2793"/>
              <a:gd name="T7" fmla="*/ 25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93" h="292">
                <a:moveTo>
                  <a:pt x="153" y="250"/>
                </a:moveTo>
                <a:cubicBezTo>
                  <a:pt x="69" y="273"/>
                  <a:pt x="0" y="292"/>
                  <a:pt x="201" y="250"/>
                </a:cubicBezTo>
                <a:cubicBezTo>
                  <a:pt x="402" y="208"/>
                  <a:pt x="929" y="0"/>
                  <a:pt x="1361" y="0"/>
                </a:cubicBezTo>
                <a:cubicBezTo>
                  <a:pt x="1793" y="0"/>
                  <a:pt x="2495" y="198"/>
                  <a:pt x="2793" y="25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29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3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3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5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500" fill="hold"/>
                                        <p:tgtEl>
                                          <p:spTgt spid="283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500" fill="hold"/>
                                        <p:tgtEl>
                                          <p:spTgt spid="283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3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25 0.1 " pathEditMode="relative" ptsTypes="AA">
                                      <p:cBhvr>
                                        <p:cTn id="24" dur="2000" fill="hold"/>
                                        <p:tgtEl>
                                          <p:spTgt spid="283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3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3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8366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8366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35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500" fill="hold"/>
                                        <p:tgtEl>
                                          <p:spTgt spid="283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500" fill="hold"/>
                                        <p:tgtEl>
                                          <p:spTgt spid="283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3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8333 -0.38889 " pathEditMode="relative" ptsTypes="AA">
                                      <p:cBhvr>
                                        <p:cTn id="47" dur="2000" fill="hold"/>
                                        <p:tgtEl>
                                          <p:spTgt spid="2836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3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0" grpId="0" animBg="1"/>
      <p:bldP spid="283659" grpId="0" animBg="1"/>
      <p:bldP spid="283660" grpId="0" animBg="1"/>
      <p:bldP spid="283694" grpId="0" animBg="1"/>
      <p:bldP spid="283694" grpId="1" animBg="1"/>
      <p:bldP spid="283697" grpId="0" animBg="1"/>
      <p:bldP spid="283697" grpId="1" animBg="1"/>
      <p:bldP spid="283698" grpId="0"/>
      <p:bldP spid="283698" grpId="1"/>
      <p:bldP spid="283699" grpId="0"/>
      <p:bldP spid="283699" grpId="1"/>
      <p:bldP spid="283700" grpId="0" animBg="1"/>
      <p:bldP spid="28370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Средняя линия треугольника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Определение, свойства,</a:t>
            </a:r>
          </a:p>
          <a:p>
            <a:r>
              <a:rPr lang="ru-RU" dirty="0" smtClean="0"/>
              <a:t>применение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291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086622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992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82" name="Freeform 62"/>
          <p:cNvSpPr>
            <a:spLocks/>
          </p:cNvSpPr>
          <p:nvPr/>
        </p:nvSpPr>
        <p:spPr bwMode="auto">
          <a:xfrm>
            <a:off x="3035300" y="2705100"/>
            <a:ext cx="812800" cy="939800"/>
          </a:xfrm>
          <a:custGeom>
            <a:avLst/>
            <a:gdLst>
              <a:gd name="T0" fmla="*/ 512 w 512"/>
              <a:gd name="T1" fmla="*/ 592 h 592"/>
              <a:gd name="T2" fmla="*/ 0 w 512"/>
              <a:gd name="T3" fmla="*/ 0 h 59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12" h="592">
                <a:moveTo>
                  <a:pt x="512" y="592"/>
                </a:moveTo>
                <a:lnTo>
                  <a:pt x="0" y="0"/>
                </a:lnTo>
              </a:path>
            </a:pathLst>
          </a:custGeom>
          <a:noFill/>
          <a:ln w="28575" cmpd="sng">
            <a:solidFill>
              <a:srgbClr val="008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1181" name="Freeform 61"/>
          <p:cNvSpPr>
            <a:spLocks/>
          </p:cNvSpPr>
          <p:nvPr/>
        </p:nvSpPr>
        <p:spPr bwMode="auto">
          <a:xfrm>
            <a:off x="3848100" y="2730500"/>
            <a:ext cx="1295400" cy="889000"/>
          </a:xfrm>
          <a:custGeom>
            <a:avLst/>
            <a:gdLst>
              <a:gd name="T0" fmla="*/ 816 w 816"/>
              <a:gd name="T1" fmla="*/ 0 h 560"/>
              <a:gd name="T2" fmla="*/ 0 w 816"/>
              <a:gd name="T3" fmla="*/ 560 h 56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16" h="560">
                <a:moveTo>
                  <a:pt x="816" y="0"/>
                </a:moveTo>
                <a:lnTo>
                  <a:pt x="0" y="560"/>
                </a:lnTo>
              </a:path>
            </a:pathLst>
          </a:custGeom>
          <a:noFill/>
          <a:ln w="28575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1127" name="Text Box 7"/>
          <p:cNvSpPr txBox="1">
            <a:spLocks noChangeArrowheads="1"/>
          </p:cNvSpPr>
          <p:nvPr/>
        </p:nvSpPr>
        <p:spPr bwMode="auto">
          <a:xfrm>
            <a:off x="1331913" y="3567113"/>
            <a:ext cx="4206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А</a:t>
            </a:r>
          </a:p>
        </p:txBody>
      </p:sp>
      <p:sp>
        <p:nvSpPr>
          <p:cNvPr id="261128" name="Text Box 8"/>
          <p:cNvSpPr txBox="1">
            <a:spLocks noChangeArrowheads="1"/>
          </p:cNvSpPr>
          <p:nvPr/>
        </p:nvSpPr>
        <p:spPr bwMode="auto">
          <a:xfrm>
            <a:off x="4227513" y="1295400"/>
            <a:ext cx="60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/>
              <a:t>С</a:t>
            </a:r>
          </a:p>
        </p:txBody>
      </p:sp>
      <p:sp>
        <p:nvSpPr>
          <p:cNvPr id="261129" name="Text Box 9"/>
          <p:cNvSpPr txBox="1">
            <a:spLocks noChangeArrowheads="1"/>
          </p:cNvSpPr>
          <p:nvPr/>
        </p:nvSpPr>
        <p:spPr bwMode="auto">
          <a:xfrm>
            <a:off x="5827713" y="3567113"/>
            <a:ext cx="4206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В</a:t>
            </a:r>
          </a:p>
        </p:txBody>
      </p:sp>
      <p:sp>
        <p:nvSpPr>
          <p:cNvPr id="261133" name="Text Box 13"/>
          <p:cNvSpPr txBox="1">
            <a:spLocks noChangeArrowheads="1"/>
          </p:cNvSpPr>
          <p:nvPr/>
        </p:nvSpPr>
        <p:spPr bwMode="auto">
          <a:xfrm>
            <a:off x="76200" y="168275"/>
            <a:ext cx="9144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Определение.</a:t>
            </a:r>
            <a:r>
              <a:rPr lang="ru-RU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alt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Средней линией треугольника называется отрезок, соединяющий середины двух его сторон.</a:t>
            </a:r>
          </a:p>
        </p:txBody>
      </p:sp>
      <p:sp>
        <p:nvSpPr>
          <p:cNvPr id="261155" name="AutoShape 35"/>
          <p:cNvSpPr>
            <a:spLocks noChangeArrowheads="1"/>
          </p:cNvSpPr>
          <p:nvPr/>
        </p:nvSpPr>
        <p:spPr bwMode="auto">
          <a:xfrm>
            <a:off x="1712913" y="1738313"/>
            <a:ext cx="4191000" cy="1905000"/>
          </a:xfrm>
          <a:prstGeom prst="triangle">
            <a:avLst>
              <a:gd name="adj" fmla="val 64074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00FF00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1158" name="Freeform 38"/>
          <p:cNvSpPr>
            <a:spLocks/>
          </p:cNvSpPr>
          <p:nvPr/>
        </p:nvSpPr>
        <p:spPr bwMode="auto">
          <a:xfrm>
            <a:off x="3059113" y="2690813"/>
            <a:ext cx="2133600" cy="1587"/>
          </a:xfrm>
          <a:custGeom>
            <a:avLst/>
            <a:gdLst>
              <a:gd name="T0" fmla="*/ 0 w 1344"/>
              <a:gd name="T1" fmla="*/ 0 h 1"/>
              <a:gd name="T2" fmla="*/ 1344 w 134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44" h="1">
                <a:moveTo>
                  <a:pt x="0" y="0"/>
                </a:moveTo>
                <a:lnTo>
                  <a:pt x="1344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61167" name="Group 47"/>
          <p:cNvGrpSpPr>
            <a:grpSpLocks/>
          </p:cNvGrpSpPr>
          <p:nvPr/>
        </p:nvGrpSpPr>
        <p:grpSpPr bwMode="auto">
          <a:xfrm>
            <a:off x="2246313" y="2195513"/>
            <a:ext cx="1473200" cy="1079500"/>
            <a:chOff x="1104" y="1536"/>
            <a:chExt cx="928" cy="680"/>
          </a:xfrm>
        </p:grpSpPr>
        <p:sp>
          <p:nvSpPr>
            <p:cNvPr id="261156" name="Oval 36"/>
            <p:cNvSpPr>
              <a:spLocks noChangeArrowheads="1"/>
            </p:cNvSpPr>
            <p:nvPr/>
          </p:nvSpPr>
          <p:spPr bwMode="auto">
            <a:xfrm>
              <a:off x="1584" y="182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1159" name="Freeform 39"/>
            <p:cNvSpPr>
              <a:spLocks/>
            </p:cNvSpPr>
            <p:nvPr/>
          </p:nvSpPr>
          <p:spPr bwMode="auto">
            <a:xfrm>
              <a:off x="1920" y="1536"/>
              <a:ext cx="112" cy="104"/>
            </a:xfrm>
            <a:custGeom>
              <a:avLst/>
              <a:gdLst>
                <a:gd name="T0" fmla="*/ 0 w 112"/>
                <a:gd name="T1" fmla="*/ 0 h 104"/>
                <a:gd name="T2" fmla="*/ 112 w 112"/>
                <a:gd name="T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2" h="104">
                  <a:moveTo>
                    <a:pt x="0" y="0"/>
                  </a:moveTo>
                  <a:lnTo>
                    <a:pt x="112" y="10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1160" name="Freeform 40"/>
            <p:cNvSpPr>
              <a:spLocks/>
            </p:cNvSpPr>
            <p:nvPr/>
          </p:nvSpPr>
          <p:spPr bwMode="auto">
            <a:xfrm>
              <a:off x="1104" y="2112"/>
              <a:ext cx="112" cy="104"/>
            </a:xfrm>
            <a:custGeom>
              <a:avLst/>
              <a:gdLst>
                <a:gd name="T0" fmla="*/ 0 w 112"/>
                <a:gd name="T1" fmla="*/ 0 h 104"/>
                <a:gd name="T2" fmla="*/ 112 w 112"/>
                <a:gd name="T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2" h="104">
                  <a:moveTo>
                    <a:pt x="0" y="0"/>
                  </a:moveTo>
                  <a:lnTo>
                    <a:pt x="112" y="10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1168" name="Group 48"/>
          <p:cNvGrpSpPr>
            <a:grpSpLocks/>
          </p:cNvGrpSpPr>
          <p:nvPr/>
        </p:nvGrpSpPr>
        <p:grpSpPr bwMode="auto">
          <a:xfrm>
            <a:off x="4608513" y="2043113"/>
            <a:ext cx="1066800" cy="1295400"/>
            <a:chOff x="2592" y="1440"/>
            <a:chExt cx="672" cy="816"/>
          </a:xfrm>
        </p:grpSpPr>
        <p:sp>
          <p:nvSpPr>
            <p:cNvPr id="261157" name="Oval 37"/>
            <p:cNvSpPr>
              <a:spLocks noChangeArrowheads="1"/>
            </p:cNvSpPr>
            <p:nvPr/>
          </p:nvSpPr>
          <p:spPr bwMode="auto">
            <a:xfrm>
              <a:off x="2928" y="182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61163" name="Group 43"/>
            <p:cNvGrpSpPr>
              <a:grpSpLocks/>
            </p:cNvGrpSpPr>
            <p:nvPr/>
          </p:nvGrpSpPr>
          <p:grpSpPr bwMode="auto">
            <a:xfrm>
              <a:off x="2592" y="1440"/>
              <a:ext cx="144" cy="144"/>
              <a:chOff x="2592" y="1440"/>
              <a:chExt cx="144" cy="144"/>
            </a:xfrm>
          </p:grpSpPr>
          <p:sp>
            <p:nvSpPr>
              <p:cNvPr id="261161" name="Freeform 41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162" name="Freeform 42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61164" name="Group 44"/>
            <p:cNvGrpSpPr>
              <a:grpSpLocks/>
            </p:cNvGrpSpPr>
            <p:nvPr/>
          </p:nvGrpSpPr>
          <p:grpSpPr bwMode="auto">
            <a:xfrm>
              <a:off x="3120" y="2112"/>
              <a:ext cx="144" cy="144"/>
              <a:chOff x="2592" y="1440"/>
              <a:chExt cx="144" cy="144"/>
            </a:xfrm>
          </p:grpSpPr>
          <p:sp>
            <p:nvSpPr>
              <p:cNvPr id="261165" name="Freeform 45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166" name="Freeform 46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61169" name="Text Box 49"/>
          <p:cNvSpPr txBox="1">
            <a:spLocks noChangeArrowheads="1"/>
          </p:cNvSpPr>
          <p:nvPr/>
        </p:nvSpPr>
        <p:spPr bwMode="auto">
          <a:xfrm>
            <a:off x="381000" y="4800600"/>
            <a:ext cx="845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>
                <a:latin typeface="Times New Roman" pitchFamily="18" charset="0"/>
              </a:rPr>
              <a:t>Сколько средних линий можно построить в треугольнике?</a:t>
            </a:r>
            <a:endParaRPr lang="ru-RU" altLang="ru-RU" sz="2400"/>
          </a:p>
        </p:txBody>
      </p:sp>
      <p:grpSp>
        <p:nvGrpSpPr>
          <p:cNvPr id="261183" name="Group 63"/>
          <p:cNvGrpSpPr>
            <a:grpSpLocks/>
          </p:cNvGrpSpPr>
          <p:nvPr/>
        </p:nvGrpSpPr>
        <p:grpSpPr bwMode="auto">
          <a:xfrm>
            <a:off x="2806700" y="3581400"/>
            <a:ext cx="2171700" cy="190500"/>
            <a:chOff x="1768" y="2256"/>
            <a:chExt cx="1368" cy="120"/>
          </a:xfrm>
        </p:grpSpPr>
        <p:sp>
          <p:nvSpPr>
            <p:cNvPr id="261171" name="Oval 51"/>
            <p:cNvSpPr>
              <a:spLocks noChangeArrowheads="1"/>
            </p:cNvSpPr>
            <p:nvPr/>
          </p:nvSpPr>
          <p:spPr bwMode="auto">
            <a:xfrm>
              <a:off x="2400" y="2256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61176" name="Group 56"/>
            <p:cNvGrpSpPr>
              <a:grpSpLocks/>
            </p:cNvGrpSpPr>
            <p:nvPr/>
          </p:nvGrpSpPr>
          <p:grpSpPr bwMode="auto">
            <a:xfrm>
              <a:off x="1768" y="2256"/>
              <a:ext cx="112" cy="120"/>
              <a:chOff x="1768" y="2256"/>
              <a:chExt cx="112" cy="120"/>
            </a:xfrm>
          </p:grpSpPr>
          <p:sp>
            <p:nvSpPr>
              <p:cNvPr id="261173" name="Freeform 53"/>
              <p:cNvSpPr>
                <a:spLocks/>
              </p:cNvSpPr>
              <p:nvPr/>
            </p:nvSpPr>
            <p:spPr bwMode="auto">
              <a:xfrm>
                <a:off x="1768" y="2256"/>
                <a:ext cx="8" cy="120"/>
              </a:xfrm>
              <a:custGeom>
                <a:avLst/>
                <a:gdLst>
                  <a:gd name="T0" fmla="*/ 8 w 8"/>
                  <a:gd name="T1" fmla="*/ 0 h 120"/>
                  <a:gd name="T2" fmla="*/ 0 w 8"/>
                  <a:gd name="T3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120">
                    <a:moveTo>
                      <a:pt x="8" y="0"/>
                    </a:moveTo>
                    <a:lnTo>
                      <a:pt x="0" y="12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174" name="Freeform 54"/>
              <p:cNvSpPr>
                <a:spLocks/>
              </p:cNvSpPr>
              <p:nvPr/>
            </p:nvSpPr>
            <p:spPr bwMode="auto">
              <a:xfrm>
                <a:off x="1872" y="2256"/>
                <a:ext cx="8" cy="120"/>
              </a:xfrm>
              <a:custGeom>
                <a:avLst/>
                <a:gdLst>
                  <a:gd name="T0" fmla="*/ 8 w 8"/>
                  <a:gd name="T1" fmla="*/ 0 h 120"/>
                  <a:gd name="T2" fmla="*/ 0 w 8"/>
                  <a:gd name="T3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120">
                    <a:moveTo>
                      <a:pt x="8" y="0"/>
                    </a:moveTo>
                    <a:lnTo>
                      <a:pt x="0" y="12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175" name="Freeform 55"/>
              <p:cNvSpPr>
                <a:spLocks/>
              </p:cNvSpPr>
              <p:nvPr/>
            </p:nvSpPr>
            <p:spPr bwMode="auto">
              <a:xfrm>
                <a:off x="1824" y="2256"/>
                <a:ext cx="8" cy="120"/>
              </a:xfrm>
              <a:custGeom>
                <a:avLst/>
                <a:gdLst>
                  <a:gd name="T0" fmla="*/ 8 w 8"/>
                  <a:gd name="T1" fmla="*/ 0 h 120"/>
                  <a:gd name="T2" fmla="*/ 0 w 8"/>
                  <a:gd name="T3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120">
                    <a:moveTo>
                      <a:pt x="8" y="0"/>
                    </a:moveTo>
                    <a:lnTo>
                      <a:pt x="0" y="12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61177" name="Group 57"/>
            <p:cNvGrpSpPr>
              <a:grpSpLocks/>
            </p:cNvGrpSpPr>
            <p:nvPr/>
          </p:nvGrpSpPr>
          <p:grpSpPr bwMode="auto">
            <a:xfrm>
              <a:off x="3024" y="2256"/>
              <a:ext cx="112" cy="120"/>
              <a:chOff x="1768" y="2256"/>
              <a:chExt cx="112" cy="120"/>
            </a:xfrm>
          </p:grpSpPr>
          <p:sp>
            <p:nvSpPr>
              <p:cNvPr id="261178" name="Freeform 58"/>
              <p:cNvSpPr>
                <a:spLocks/>
              </p:cNvSpPr>
              <p:nvPr/>
            </p:nvSpPr>
            <p:spPr bwMode="auto">
              <a:xfrm>
                <a:off x="1768" y="2256"/>
                <a:ext cx="8" cy="120"/>
              </a:xfrm>
              <a:custGeom>
                <a:avLst/>
                <a:gdLst>
                  <a:gd name="T0" fmla="*/ 8 w 8"/>
                  <a:gd name="T1" fmla="*/ 0 h 120"/>
                  <a:gd name="T2" fmla="*/ 0 w 8"/>
                  <a:gd name="T3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120">
                    <a:moveTo>
                      <a:pt x="8" y="0"/>
                    </a:moveTo>
                    <a:lnTo>
                      <a:pt x="0" y="12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179" name="Freeform 59"/>
              <p:cNvSpPr>
                <a:spLocks/>
              </p:cNvSpPr>
              <p:nvPr/>
            </p:nvSpPr>
            <p:spPr bwMode="auto">
              <a:xfrm>
                <a:off x="1872" y="2256"/>
                <a:ext cx="8" cy="120"/>
              </a:xfrm>
              <a:custGeom>
                <a:avLst/>
                <a:gdLst>
                  <a:gd name="T0" fmla="*/ 8 w 8"/>
                  <a:gd name="T1" fmla="*/ 0 h 120"/>
                  <a:gd name="T2" fmla="*/ 0 w 8"/>
                  <a:gd name="T3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120">
                    <a:moveTo>
                      <a:pt x="8" y="0"/>
                    </a:moveTo>
                    <a:lnTo>
                      <a:pt x="0" y="12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180" name="Freeform 60"/>
              <p:cNvSpPr>
                <a:spLocks/>
              </p:cNvSpPr>
              <p:nvPr/>
            </p:nvSpPr>
            <p:spPr bwMode="auto">
              <a:xfrm>
                <a:off x="1824" y="2256"/>
                <a:ext cx="8" cy="120"/>
              </a:xfrm>
              <a:custGeom>
                <a:avLst/>
                <a:gdLst>
                  <a:gd name="T0" fmla="*/ 8 w 8"/>
                  <a:gd name="T1" fmla="*/ 0 h 120"/>
                  <a:gd name="T2" fmla="*/ 0 w 8"/>
                  <a:gd name="T3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120">
                    <a:moveTo>
                      <a:pt x="8" y="0"/>
                    </a:moveTo>
                    <a:lnTo>
                      <a:pt x="0" y="12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2067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1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1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61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1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1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261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61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1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1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261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1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1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1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11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11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11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11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11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11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11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11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61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61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82" grpId="0" animBg="1"/>
      <p:bldP spid="261181" grpId="0" animBg="1"/>
      <p:bldP spid="261158" grpId="0" animBg="1"/>
      <p:bldP spid="2611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67"/>
          <a:stretch/>
        </p:blipFill>
        <p:spPr bwMode="auto">
          <a:xfrm>
            <a:off x="9736" y="0"/>
            <a:ext cx="8820472" cy="127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656" y="1556792"/>
            <a:ext cx="5688632" cy="5005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124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" y="1700808"/>
            <a:ext cx="8883988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9628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67" y="260648"/>
            <a:ext cx="917279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5184"/>
            <a:ext cx="9144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59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Freeform 2"/>
          <p:cNvSpPr>
            <a:spLocks/>
          </p:cNvSpPr>
          <p:nvPr/>
        </p:nvSpPr>
        <p:spPr bwMode="auto">
          <a:xfrm>
            <a:off x="2679700" y="3619500"/>
            <a:ext cx="1168400" cy="1371600"/>
          </a:xfrm>
          <a:custGeom>
            <a:avLst/>
            <a:gdLst>
              <a:gd name="T0" fmla="*/ 736 w 736"/>
              <a:gd name="T1" fmla="*/ 864 h 864"/>
              <a:gd name="T2" fmla="*/ 0 w 736"/>
              <a:gd name="T3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36" h="864">
                <a:moveTo>
                  <a:pt x="736" y="864"/>
                </a:moveTo>
                <a:lnTo>
                  <a:pt x="0" y="0"/>
                </a:lnTo>
              </a:path>
            </a:pathLst>
          </a:custGeom>
          <a:noFill/>
          <a:ln w="28575" cmpd="sng">
            <a:solidFill>
              <a:srgbClr val="008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4195" name="Freeform 3"/>
          <p:cNvSpPr>
            <a:spLocks/>
          </p:cNvSpPr>
          <p:nvPr/>
        </p:nvSpPr>
        <p:spPr bwMode="auto">
          <a:xfrm>
            <a:off x="3848100" y="3441700"/>
            <a:ext cx="1473200" cy="1549400"/>
          </a:xfrm>
          <a:custGeom>
            <a:avLst/>
            <a:gdLst>
              <a:gd name="T0" fmla="*/ 928 w 928"/>
              <a:gd name="T1" fmla="*/ 0 h 976"/>
              <a:gd name="T2" fmla="*/ 0 w 928"/>
              <a:gd name="T3" fmla="*/ 976 h 9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28" h="976">
                <a:moveTo>
                  <a:pt x="928" y="0"/>
                </a:moveTo>
                <a:lnTo>
                  <a:pt x="0" y="976"/>
                </a:lnTo>
              </a:path>
            </a:pathLst>
          </a:custGeom>
          <a:noFill/>
          <a:ln w="28575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4196" name="Text Box 4"/>
          <p:cNvSpPr txBox="1">
            <a:spLocks noChangeArrowheads="1"/>
          </p:cNvSpPr>
          <p:nvPr/>
        </p:nvSpPr>
        <p:spPr bwMode="auto">
          <a:xfrm>
            <a:off x="533400" y="50292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А</a:t>
            </a:r>
          </a:p>
        </p:txBody>
      </p:sp>
      <p:sp>
        <p:nvSpPr>
          <p:cNvPr id="264197" name="Text Box 5"/>
          <p:cNvSpPr txBox="1">
            <a:spLocks noChangeArrowheads="1"/>
          </p:cNvSpPr>
          <p:nvPr/>
        </p:nvSpPr>
        <p:spPr bwMode="auto">
          <a:xfrm>
            <a:off x="3886200" y="1676400"/>
            <a:ext cx="60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/>
              <a:t>С</a:t>
            </a:r>
          </a:p>
        </p:txBody>
      </p:sp>
      <p:sp>
        <p:nvSpPr>
          <p:cNvPr id="264198" name="Text Box 6"/>
          <p:cNvSpPr txBox="1">
            <a:spLocks noChangeArrowheads="1"/>
          </p:cNvSpPr>
          <p:nvPr/>
        </p:nvSpPr>
        <p:spPr bwMode="auto">
          <a:xfrm>
            <a:off x="6477000" y="45720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В</a:t>
            </a:r>
          </a:p>
        </p:txBody>
      </p:sp>
      <p:sp>
        <p:nvSpPr>
          <p:cNvPr id="264199" name="Text Box 7"/>
          <p:cNvSpPr txBox="1">
            <a:spLocks noChangeArrowheads="1"/>
          </p:cNvSpPr>
          <p:nvPr/>
        </p:nvSpPr>
        <p:spPr bwMode="auto">
          <a:xfrm>
            <a:off x="76200" y="168275"/>
            <a:ext cx="9144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№</a:t>
            </a:r>
            <a:r>
              <a:rPr lang="en-US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56</a:t>
            </a:r>
            <a:r>
              <a:rPr lang="en-US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ru-RU" alt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 </a:t>
            </a:r>
            <a:r>
              <a:rPr lang="ru-RU" altLang="ru-RU" sz="2400"/>
              <a:t>Дан треугольник со сторонами 8 см, 5 см и 7 см. Найдите периметр треугольника, вершинами, которого являются середины сторон данного треугольника.</a:t>
            </a:r>
          </a:p>
        </p:txBody>
      </p:sp>
      <p:sp>
        <p:nvSpPr>
          <p:cNvPr id="264201" name="Freeform 9"/>
          <p:cNvSpPr>
            <a:spLocks/>
          </p:cNvSpPr>
          <p:nvPr/>
        </p:nvSpPr>
        <p:spPr bwMode="auto">
          <a:xfrm>
            <a:off x="2705100" y="3467100"/>
            <a:ext cx="2565400" cy="127000"/>
          </a:xfrm>
          <a:custGeom>
            <a:avLst/>
            <a:gdLst>
              <a:gd name="T0" fmla="*/ 0 w 1616"/>
              <a:gd name="T1" fmla="*/ 80 h 80"/>
              <a:gd name="T2" fmla="*/ 1616 w 1616"/>
              <a:gd name="T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16" h="80">
                <a:moveTo>
                  <a:pt x="0" y="80"/>
                </a:moveTo>
                <a:lnTo>
                  <a:pt x="1616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4204" name="Freeform 12"/>
          <p:cNvSpPr>
            <a:spLocks/>
          </p:cNvSpPr>
          <p:nvPr/>
        </p:nvSpPr>
        <p:spPr bwMode="auto">
          <a:xfrm>
            <a:off x="3352800" y="2819400"/>
            <a:ext cx="177800" cy="165100"/>
          </a:xfrm>
          <a:custGeom>
            <a:avLst/>
            <a:gdLst>
              <a:gd name="T0" fmla="*/ 0 w 112"/>
              <a:gd name="T1" fmla="*/ 0 h 104"/>
              <a:gd name="T2" fmla="*/ 112 w 112"/>
              <a:gd name="T3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4205" name="Freeform 13"/>
          <p:cNvSpPr>
            <a:spLocks/>
          </p:cNvSpPr>
          <p:nvPr/>
        </p:nvSpPr>
        <p:spPr bwMode="auto">
          <a:xfrm>
            <a:off x="1905000" y="4191000"/>
            <a:ext cx="177800" cy="165100"/>
          </a:xfrm>
          <a:custGeom>
            <a:avLst/>
            <a:gdLst>
              <a:gd name="T0" fmla="*/ 0 w 112"/>
              <a:gd name="T1" fmla="*/ 0 h 104"/>
              <a:gd name="T2" fmla="*/ 112 w 112"/>
              <a:gd name="T3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64206" name="Group 14"/>
          <p:cNvGrpSpPr>
            <a:grpSpLocks/>
          </p:cNvGrpSpPr>
          <p:nvPr/>
        </p:nvGrpSpPr>
        <p:grpSpPr bwMode="auto">
          <a:xfrm>
            <a:off x="4724400" y="2819400"/>
            <a:ext cx="1066800" cy="1295400"/>
            <a:chOff x="2592" y="1440"/>
            <a:chExt cx="672" cy="816"/>
          </a:xfrm>
        </p:grpSpPr>
        <p:sp>
          <p:nvSpPr>
            <p:cNvPr id="264207" name="Oval 15"/>
            <p:cNvSpPr>
              <a:spLocks noChangeArrowheads="1"/>
            </p:cNvSpPr>
            <p:nvPr/>
          </p:nvSpPr>
          <p:spPr bwMode="auto">
            <a:xfrm>
              <a:off x="2928" y="182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64208" name="Group 16"/>
            <p:cNvGrpSpPr>
              <a:grpSpLocks/>
            </p:cNvGrpSpPr>
            <p:nvPr/>
          </p:nvGrpSpPr>
          <p:grpSpPr bwMode="auto">
            <a:xfrm>
              <a:off x="2592" y="1440"/>
              <a:ext cx="144" cy="144"/>
              <a:chOff x="2592" y="1440"/>
              <a:chExt cx="144" cy="144"/>
            </a:xfrm>
          </p:grpSpPr>
          <p:sp>
            <p:nvSpPr>
              <p:cNvPr id="264209" name="Freeform 17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4210" name="Freeform 18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64211" name="Group 19"/>
            <p:cNvGrpSpPr>
              <a:grpSpLocks/>
            </p:cNvGrpSpPr>
            <p:nvPr/>
          </p:nvGrpSpPr>
          <p:grpSpPr bwMode="auto">
            <a:xfrm>
              <a:off x="3120" y="2112"/>
              <a:ext cx="144" cy="144"/>
              <a:chOff x="2592" y="1440"/>
              <a:chExt cx="144" cy="144"/>
            </a:xfrm>
          </p:grpSpPr>
          <p:sp>
            <p:nvSpPr>
              <p:cNvPr id="264212" name="Freeform 20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4213" name="Freeform 21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64225" name="Freeform 33"/>
          <p:cNvSpPr>
            <a:spLocks/>
          </p:cNvSpPr>
          <p:nvPr/>
        </p:nvSpPr>
        <p:spPr bwMode="auto">
          <a:xfrm>
            <a:off x="1079500" y="2133600"/>
            <a:ext cx="5397500" cy="3060700"/>
          </a:xfrm>
          <a:custGeom>
            <a:avLst/>
            <a:gdLst>
              <a:gd name="T0" fmla="*/ 0 w 3400"/>
              <a:gd name="T1" fmla="*/ 1928 h 1928"/>
              <a:gd name="T2" fmla="*/ 1960 w 3400"/>
              <a:gd name="T3" fmla="*/ 0 h 1928"/>
              <a:gd name="T4" fmla="*/ 3400 w 3400"/>
              <a:gd name="T5" fmla="*/ 1680 h 1928"/>
              <a:gd name="T6" fmla="*/ 16 w 3400"/>
              <a:gd name="T7" fmla="*/ 1928 h 1928"/>
              <a:gd name="T8" fmla="*/ 0 w 3400"/>
              <a:gd name="T9" fmla="*/ 1928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00" h="1928">
                <a:moveTo>
                  <a:pt x="0" y="1928"/>
                </a:moveTo>
                <a:lnTo>
                  <a:pt x="1960" y="0"/>
                </a:lnTo>
                <a:lnTo>
                  <a:pt x="3400" y="1680"/>
                </a:lnTo>
                <a:lnTo>
                  <a:pt x="16" y="1928"/>
                </a:lnTo>
                <a:lnTo>
                  <a:pt x="0" y="1928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4216" name="Oval 24"/>
          <p:cNvSpPr>
            <a:spLocks noChangeArrowheads="1"/>
          </p:cNvSpPr>
          <p:nvPr/>
        </p:nvSpPr>
        <p:spPr bwMode="auto">
          <a:xfrm flipH="1">
            <a:off x="3810000" y="4953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64217" name="Group 25"/>
          <p:cNvGrpSpPr>
            <a:grpSpLocks/>
          </p:cNvGrpSpPr>
          <p:nvPr/>
        </p:nvGrpSpPr>
        <p:grpSpPr bwMode="auto">
          <a:xfrm flipH="1">
            <a:off x="5232400" y="4800600"/>
            <a:ext cx="177800" cy="190500"/>
            <a:chOff x="1768" y="2256"/>
            <a:chExt cx="112" cy="120"/>
          </a:xfrm>
        </p:grpSpPr>
        <p:sp>
          <p:nvSpPr>
            <p:cNvPr id="264218" name="Freeform 26"/>
            <p:cNvSpPr>
              <a:spLocks/>
            </p:cNvSpPr>
            <p:nvPr/>
          </p:nvSpPr>
          <p:spPr bwMode="auto">
            <a:xfrm>
              <a:off x="1768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4219" name="Freeform 27"/>
            <p:cNvSpPr>
              <a:spLocks/>
            </p:cNvSpPr>
            <p:nvPr/>
          </p:nvSpPr>
          <p:spPr bwMode="auto">
            <a:xfrm>
              <a:off x="1872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4220" name="Freeform 28"/>
            <p:cNvSpPr>
              <a:spLocks/>
            </p:cNvSpPr>
            <p:nvPr/>
          </p:nvSpPr>
          <p:spPr bwMode="auto">
            <a:xfrm>
              <a:off x="1824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4221" name="Group 29"/>
          <p:cNvGrpSpPr>
            <a:grpSpLocks/>
          </p:cNvGrpSpPr>
          <p:nvPr/>
        </p:nvGrpSpPr>
        <p:grpSpPr bwMode="auto">
          <a:xfrm flipH="1">
            <a:off x="2514600" y="4991100"/>
            <a:ext cx="177800" cy="190500"/>
            <a:chOff x="1768" y="2256"/>
            <a:chExt cx="112" cy="120"/>
          </a:xfrm>
        </p:grpSpPr>
        <p:sp>
          <p:nvSpPr>
            <p:cNvPr id="264222" name="Freeform 30"/>
            <p:cNvSpPr>
              <a:spLocks/>
            </p:cNvSpPr>
            <p:nvPr/>
          </p:nvSpPr>
          <p:spPr bwMode="auto">
            <a:xfrm>
              <a:off x="1768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4223" name="Freeform 31"/>
            <p:cNvSpPr>
              <a:spLocks/>
            </p:cNvSpPr>
            <p:nvPr/>
          </p:nvSpPr>
          <p:spPr bwMode="auto">
            <a:xfrm>
              <a:off x="1872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4224" name="Freeform 32"/>
            <p:cNvSpPr>
              <a:spLocks/>
            </p:cNvSpPr>
            <p:nvPr/>
          </p:nvSpPr>
          <p:spPr bwMode="auto">
            <a:xfrm>
              <a:off x="1824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4203" name="Oval 11"/>
          <p:cNvSpPr>
            <a:spLocks noChangeArrowheads="1"/>
          </p:cNvSpPr>
          <p:nvPr/>
        </p:nvSpPr>
        <p:spPr bwMode="auto">
          <a:xfrm>
            <a:off x="2667000" y="3581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4226" name="Rectangle 34"/>
          <p:cNvSpPr>
            <a:spLocks noChangeArrowheads="1"/>
          </p:cNvSpPr>
          <p:nvPr/>
        </p:nvSpPr>
        <p:spPr bwMode="auto">
          <a:xfrm>
            <a:off x="1295400" y="2895600"/>
            <a:ext cx="800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/>
              <a:t>7 см</a:t>
            </a:r>
          </a:p>
        </p:txBody>
      </p:sp>
      <p:sp>
        <p:nvSpPr>
          <p:cNvPr id="264227" name="Rectangle 35"/>
          <p:cNvSpPr>
            <a:spLocks noChangeArrowheads="1"/>
          </p:cNvSpPr>
          <p:nvPr/>
        </p:nvSpPr>
        <p:spPr bwMode="auto">
          <a:xfrm>
            <a:off x="3657600" y="5638800"/>
            <a:ext cx="800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/>
              <a:t>8 см</a:t>
            </a:r>
          </a:p>
        </p:txBody>
      </p:sp>
      <p:sp>
        <p:nvSpPr>
          <p:cNvPr id="264228" name="Rectangle 36"/>
          <p:cNvSpPr>
            <a:spLocks noChangeArrowheads="1"/>
          </p:cNvSpPr>
          <p:nvPr/>
        </p:nvSpPr>
        <p:spPr bwMode="auto">
          <a:xfrm>
            <a:off x="6096000" y="2819400"/>
            <a:ext cx="800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/>
              <a:t>5 см</a:t>
            </a:r>
          </a:p>
        </p:txBody>
      </p:sp>
      <p:sp>
        <p:nvSpPr>
          <p:cNvPr id="264229" name="Text Box 37"/>
          <p:cNvSpPr txBox="1">
            <a:spLocks noChangeArrowheads="1"/>
          </p:cNvSpPr>
          <p:nvPr/>
        </p:nvSpPr>
        <p:spPr bwMode="auto">
          <a:xfrm>
            <a:off x="2286000" y="3276600"/>
            <a:ext cx="4016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</a:t>
            </a:r>
            <a:endParaRPr lang="ru-RU" alt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4230" name="Text Box 38"/>
          <p:cNvSpPr txBox="1">
            <a:spLocks noChangeArrowheads="1"/>
          </p:cNvSpPr>
          <p:nvPr/>
        </p:nvSpPr>
        <p:spPr bwMode="auto">
          <a:xfrm>
            <a:off x="5334000" y="32004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endParaRPr lang="ru-RU" alt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4231" name="Text Box 39"/>
          <p:cNvSpPr txBox="1">
            <a:spLocks noChangeArrowheads="1"/>
          </p:cNvSpPr>
          <p:nvPr/>
        </p:nvSpPr>
        <p:spPr bwMode="auto">
          <a:xfrm>
            <a:off x="3657600" y="4953000"/>
            <a:ext cx="460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endParaRPr lang="ru-RU" alt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4232" name="Rectangle 40"/>
          <p:cNvSpPr>
            <a:spLocks noChangeArrowheads="1"/>
          </p:cNvSpPr>
          <p:nvPr/>
        </p:nvSpPr>
        <p:spPr bwMode="auto">
          <a:xfrm>
            <a:off x="5791200" y="2819400"/>
            <a:ext cx="608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2,5</a:t>
            </a:r>
            <a:endParaRPr lang="ru-RU" altLang="ru-RU" sz="2400" b="1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4233" name="Rectangle 41"/>
          <p:cNvSpPr>
            <a:spLocks noChangeArrowheads="1"/>
          </p:cNvSpPr>
          <p:nvPr/>
        </p:nvSpPr>
        <p:spPr bwMode="auto">
          <a:xfrm>
            <a:off x="3733800" y="5638800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endParaRPr lang="ru-RU" altLang="ru-RU" sz="2400" b="1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4234" name="Rectangle 42"/>
          <p:cNvSpPr>
            <a:spLocks noChangeArrowheads="1"/>
          </p:cNvSpPr>
          <p:nvPr/>
        </p:nvSpPr>
        <p:spPr bwMode="auto">
          <a:xfrm>
            <a:off x="1295400" y="2895600"/>
            <a:ext cx="608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3,5</a:t>
            </a:r>
            <a:endParaRPr lang="ru-RU" altLang="ru-RU" sz="2400" b="1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459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64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64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26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4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5 0.2 " pathEditMode="relative" ptsTypes="AA">
                                      <p:cBhvr>
                                        <p:cTn id="19" dur="2000" fill="hold"/>
                                        <p:tgtEl>
                                          <p:spTgt spid="264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4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4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500"/>
                                        <p:tgtEl>
                                          <p:spTgt spid="264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35" presetClass="emph" presetSubtype="0" repeatCount="5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500" fill="hold"/>
                                        <p:tgtEl>
                                          <p:spTgt spid="26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4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25 -0.37778 " pathEditMode="relative" ptsTypes="AA">
                                      <p:cBhvr>
                                        <p:cTn id="36" dur="2000" fill="hold"/>
                                        <p:tgtEl>
                                          <p:spTgt spid="264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64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35" presetClass="emph" presetSubtype="0" repeatCount="5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500" fill="hold"/>
                                        <p:tgtEl>
                                          <p:spTgt spid="26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4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6667 0.17778 " pathEditMode="relative" ptsTypes="AA">
                                      <p:cBhvr>
                                        <p:cTn id="51" dur="2000" fill="hold"/>
                                        <p:tgtEl>
                                          <p:spTgt spid="264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4" grpId="0" animBg="1"/>
      <p:bldP spid="264195" grpId="0" animBg="1"/>
      <p:bldP spid="264195" grpId="1" animBg="1"/>
      <p:bldP spid="264195" grpId="2" animBg="1"/>
      <p:bldP spid="264201" grpId="0" animBg="1"/>
      <p:bldP spid="264201" grpId="1" animBg="1"/>
      <p:bldP spid="264201" grpId="2" animBg="1"/>
      <p:bldP spid="264232" grpId="0"/>
      <p:bldP spid="264232" grpId="1"/>
      <p:bldP spid="264233" grpId="0"/>
      <p:bldP spid="264233" grpId="1"/>
      <p:bldP spid="264234" grpId="0"/>
      <p:bldP spid="26423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51" name="Freeform 19"/>
          <p:cNvSpPr>
            <a:spLocks/>
          </p:cNvSpPr>
          <p:nvPr/>
        </p:nvSpPr>
        <p:spPr bwMode="auto">
          <a:xfrm>
            <a:off x="1143000" y="1752600"/>
            <a:ext cx="5334000" cy="3048000"/>
          </a:xfrm>
          <a:custGeom>
            <a:avLst/>
            <a:gdLst>
              <a:gd name="T0" fmla="*/ 0 w 3360"/>
              <a:gd name="T1" fmla="*/ 1920 h 1920"/>
              <a:gd name="T2" fmla="*/ 1920 w 3360"/>
              <a:gd name="T3" fmla="*/ 0 h 1920"/>
              <a:gd name="T4" fmla="*/ 3360 w 3360"/>
              <a:gd name="T5" fmla="*/ 1680 h 1920"/>
              <a:gd name="T6" fmla="*/ 0 w 3360"/>
              <a:gd name="T7" fmla="*/ 1920 h 1920"/>
              <a:gd name="T8" fmla="*/ 0 w 3360"/>
              <a:gd name="T9" fmla="*/ 1920 h 1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0" h="1920">
                <a:moveTo>
                  <a:pt x="0" y="1920"/>
                </a:moveTo>
                <a:lnTo>
                  <a:pt x="1920" y="0"/>
                </a:lnTo>
                <a:lnTo>
                  <a:pt x="3360" y="1680"/>
                </a:lnTo>
                <a:lnTo>
                  <a:pt x="0" y="1920"/>
                </a:lnTo>
                <a:lnTo>
                  <a:pt x="0" y="1920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4473" name="Freeform 41"/>
          <p:cNvSpPr>
            <a:spLocks/>
          </p:cNvSpPr>
          <p:nvPr/>
        </p:nvSpPr>
        <p:spPr bwMode="auto">
          <a:xfrm>
            <a:off x="1168400" y="1752600"/>
            <a:ext cx="3022600" cy="3022600"/>
          </a:xfrm>
          <a:custGeom>
            <a:avLst/>
            <a:gdLst>
              <a:gd name="T0" fmla="*/ 1904 w 1904"/>
              <a:gd name="T1" fmla="*/ 0 h 1904"/>
              <a:gd name="T2" fmla="*/ 0 w 1904"/>
              <a:gd name="T3" fmla="*/ 1904 h 19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904" h="1904">
                <a:moveTo>
                  <a:pt x="1904" y="0"/>
                </a:moveTo>
                <a:lnTo>
                  <a:pt x="0" y="1904"/>
                </a:lnTo>
              </a:path>
            </a:pathLst>
          </a:custGeom>
          <a:noFill/>
          <a:ln w="28575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4434" name="Freeform 2"/>
          <p:cNvSpPr>
            <a:spLocks/>
          </p:cNvSpPr>
          <p:nvPr/>
        </p:nvSpPr>
        <p:spPr bwMode="auto">
          <a:xfrm>
            <a:off x="2679700" y="3238500"/>
            <a:ext cx="1168400" cy="1371600"/>
          </a:xfrm>
          <a:custGeom>
            <a:avLst/>
            <a:gdLst>
              <a:gd name="T0" fmla="*/ 736 w 736"/>
              <a:gd name="T1" fmla="*/ 864 h 864"/>
              <a:gd name="T2" fmla="*/ 0 w 736"/>
              <a:gd name="T3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36" h="864">
                <a:moveTo>
                  <a:pt x="736" y="864"/>
                </a:moveTo>
                <a:lnTo>
                  <a:pt x="0" y="0"/>
                </a:lnTo>
              </a:path>
            </a:pathLst>
          </a:custGeom>
          <a:noFill/>
          <a:ln w="28575" cmpd="sng">
            <a:solidFill>
              <a:srgbClr val="008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4435" name="Freeform 3"/>
          <p:cNvSpPr>
            <a:spLocks/>
          </p:cNvSpPr>
          <p:nvPr/>
        </p:nvSpPr>
        <p:spPr bwMode="auto">
          <a:xfrm>
            <a:off x="3848100" y="3060700"/>
            <a:ext cx="1473200" cy="1549400"/>
          </a:xfrm>
          <a:custGeom>
            <a:avLst/>
            <a:gdLst>
              <a:gd name="T0" fmla="*/ 928 w 928"/>
              <a:gd name="T1" fmla="*/ 0 h 976"/>
              <a:gd name="T2" fmla="*/ 0 w 928"/>
              <a:gd name="T3" fmla="*/ 976 h 9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28" h="976">
                <a:moveTo>
                  <a:pt x="928" y="0"/>
                </a:moveTo>
                <a:lnTo>
                  <a:pt x="0" y="976"/>
                </a:lnTo>
              </a:path>
            </a:pathLst>
          </a:custGeom>
          <a:noFill/>
          <a:ln w="28575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4436" name="Text Box 4"/>
          <p:cNvSpPr txBox="1">
            <a:spLocks noChangeArrowheads="1"/>
          </p:cNvSpPr>
          <p:nvPr/>
        </p:nvSpPr>
        <p:spPr bwMode="auto">
          <a:xfrm>
            <a:off x="533400" y="46482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А</a:t>
            </a:r>
          </a:p>
        </p:txBody>
      </p:sp>
      <p:sp>
        <p:nvSpPr>
          <p:cNvPr id="274437" name="Text Box 5"/>
          <p:cNvSpPr txBox="1">
            <a:spLocks noChangeArrowheads="1"/>
          </p:cNvSpPr>
          <p:nvPr/>
        </p:nvSpPr>
        <p:spPr bwMode="auto">
          <a:xfrm>
            <a:off x="3886200" y="1295400"/>
            <a:ext cx="60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/>
              <a:t>С</a:t>
            </a:r>
          </a:p>
        </p:txBody>
      </p:sp>
      <p:sp>
        <p:nvSpPr>
          <p:cNvPr id="274438" name="Text Box 6"/>
          <p:cNvSpPr txBox="1">
            <a:spLocks noChangeArrowheads="1"/>
          </p:cNvSpPr>
          <p:nvPr/>
        </p:nvSpPr>
        <p:spPr bwMode="auto">
          <a:xfrm>
            <a:off x="6477000" y="41910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В</a:t>
            </a:r>
          </a:p>
        </p:txBody>
      </p:sp>
      <p:sp>
        <p:nvSpPr>
          <p:cNvPr id="274440" name="Freeform 8"/>
          <p:cNvSpPr>
            <a:spLocks/>
          </p:cNvSpPr>
          <p:nvPr/>
        </p:nvSpPr>
        <p:spPr bwMode="auto">
          <a:xfrm>
            <a:off x="2705100" y="3086100"/>
            <a:ext cx="2565400" cy="127000"/>
          </a:xfrm>
          <a:custGeom>
            <a:avLst/>
            <a:gdLst>
              <a:gd name="T0" fmla="*/ 0 w 1616"/>
              <a:gd name="T1" fmla="*/ 80 h 80"/>
              <a:gd name="T2" fmla="*/ 1616 w 1616"/>
              <a:gd name="T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16" h="80">
                <a:moveTo>
                  <a:pt x="0" y="80"/>
                </a:moveTo>
                <a:lnTo>
                  <a:pt x="1616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4441" name="Freeform 9"/>
          <p:cNvSpPr>
            <a:spLocks/>
          </p:cNvSpPr>
          <p:nvPr/>
        </p:nvSpPr>
        <p:spPr bwMode="auto">
          <a:xfrm>
            <a:off x="3352800" y="2438400"/>
            <a:ext cx="177800" cy="165100"/>
          </a:xfrm>
          <a:custGeom>
            <a:avLst/>
            <a:gdLst>
              <a:gd name="T0" fmla="*/ 0 w 112"/>
              <a:gd name="T1" fmla="*/ 0 h 104"/>
              <a:gd name="T2" fmla="*/ 112 w 112"/>
              <a:gd name="T3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4442" name="Freeform 10"/>
          <p:cNvSpPr>
            <a:spLocks/>
          </p:cNvSpPr>
          <p:nvPr/>
        </p:nvSpPr>
        <p:spPr bwMode="auto">
          <a:xfrm>
            <a:off x="1905000" y="3810000"/>
            <a:ext cx="177800" cy="165100"/>
          </a:xfrm>
          <a:custGeom>
            <a:avLst/>
            <a:gdLst>
              <a:gd name="T0" fmla="*/ 0 w 112"/>
              <a:gd name="T1" fmla="*/ 0 h 104"/>
              <a:gd name="T2" fmla="*/ 112 w 112"/>
              <a:gd name="T3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74443" name="Group 11"/>
          <p:cNvGrpSpPr>
            <a:grpSpLocks/>
          </p:cNvGrpSpPr>
          <p:nvPr/>
        </p:nvGrpSpPr>
        <p:grpSpPr bwMode="auto">
          <a:xfrm>
            <a:off x="4724400" y="2438400"/>
            <a:ext cx="1066800" cy="1295400"/>
            <a:chOff x="2592" y="1440"/>
            <a:chExt cx="672" cy="816"/>
          </a:xfrm>
        </p:grpSpPr>
        <p:sp>
          <p:nvSpPr>
            <p:cNvPr id="274444" name="Oval 12"/>
            <p:cNvSpPr>
              <a:spLocks noChangeArrowheads="1"/>
            </p:cNvSpPr>
            <p:nvPr/>
          </p:nvSpPr>
          <p:spPr bwMode="auto">
            <a:xfrm>
              <a:off x="2928" y="182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74445" name="Group 13"/>
            <p:cNvGrpSpPr>
              <a:grpSpLocks/>
            </p:cNvGrpSpPr>
            <p:nvPr/>
          </p:nvGrpSpPr>
          <p:grpSpPr bwMode="auto">
            <a:xfrm>
              <a:off x="2592" y="1440"/>
              <a:ext cx="144" cy="144"/>
              <a:chOff x="2592" y="1440"/>
              <a:chExt cx="144" cy="144"/>
            </a:xfrm>
          </p:grpSpPr>
          <p:sp>
            <p:nvSpPr>
              <p:cNvPr id="274446" name="Freeform 14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4447" name="Freeform 15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74448" name="Group 16"/>
            <p:cNvGrpSpPr>
              <a:grpSpLocks/>
            </p:cNvGrpSpPr>
            <p:nvPr/>
          </p:nvGrpSpPr>
          <p:grpSpPr bwMode="auto">
            <a:xfrm>
              <a:off x="3120" y="2112"/>
              <a:ext cx="144" cy="144"/>
              <a:chOff x="2592" y="1440"/>
              <a:chExt cx="144" cy="144"/>
            </a:xfrm>
          </p:grpSpPr>
          <p:sp>
            <p:nvSpPr>
              <p:cNvPr id="274449" name="Freeform 17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4450" name="Freeform 18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74452" name="Oval 20"/>
          <p:cNvSpPr>
            <a:spLocks noChangeArrowheads="1"/>
          </p:cNvSpPr>
          <p:nvPr/>
        </p:nvSpPr>
        <p:spPr bwMode="auto">
          <a:xfrm flipH="1">
            <a:off x="3810000" y="4572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74453" name="Group 21"/>
          <p:cNvGrpSpPr>
            <a:grpSpLocks/>
          </p:cNvGrpSpPr>
          <p:nvPr/>
        </p:nvGrpSpPr>
        <p:grpSpPr bwMode="auto">
          <a:xfrm flipH="1">
            <a:off x="5232400" y="4419600"/>
            <a:ext cx="177800" cy="190500"/>
            <a:chOff x="1768" y="2256"/>
            <a:chExt cx="112" cy="120"/>
          </a:xfrm>
        </p:grpSpPr>
        <p:sp>
          <p:nvSpPr>
            <p:cNvPr id="274454" name="Freeform 22"/>
            <p:cNvSpPr>
              <a:spLocks/>
            </p:cNvSpPr>
            <p:nvPr/>
          </p:nvSpPr>
          <p:spPr bwMode="auto">
            <a:xfrm>
              <a:off x="1768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4455" name="Freeform 23"/>
            <p:cNvSpPr>
              <a:spLocks/>
            </p:cNvSpPr>
            <p:nvPr/>
          </p:nvSpPr>
          <p:spPr bwMode="auto">
            <a:xfrm>
              <a:off x="1872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4456" name="Freeform 24"/>
            <p:cNvSpPr>
              <a:spLocks/>
            </p:cNvSpPr>
            <p:nvPr/>
          </p:nvSpPr>
          <p:spPr bwMode="auto">
            <a:xfrm>
              <a:off x="1824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4457" name="Group 25"/>
          <p:cNvGrpSpPr>
            <a:grpSpLocks/>
          </p:cNvGrpSpPr>
          <p:nvPr/>
        </p:nvGrpSpPr>
        <p:grpSpPr bwMode="auto">
          <a:xfrm flipH="1">
            <a:off x="2514600" y="4610100"/>
            <a:ext cx="177800" cy="190500"/>
            <a:chOff x="1768" y="2256"/>
            <a:chExt cx="112" cy="120"/>
          </a:xfrm>
        </p:grpSpPr>
        <p:sp>
          <p:nvSpPr>
            <p:cNvPr id="274458" name="Freeform 26"/>
            <p:cNvSpPr>
              <a:spLocks/>
            </p:cNvSpPr>
            <p:nvPr/>
          </p:nvSpPr>
          <p:spPr bwMode="auto">
            <a:xfrm>
              <a:off x="1768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4459" name="Freeform 27"/>
            <p:cNvSpPr>
              <a:spLocks/>
            </p:cNvSpPr>
            <p:nvPr/>
          </p:nvSpPr>
          <p:spPr bwMode="auto">
            <a:xfrm>
              <a:off x="1872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4460" name="Freeform 28"/>
            <p:cNvSpPr>
              <a:spLocks/>
            </p:cNvSpPr>
            <p:nvPr/>
          </p:nvSpPr>
          <p:spPr bwMode="auto">
            <a:xfrm>
              <a:off x="1824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4461" name="Oval 29"/>
          <p:cNvSpPr>
            <a:spLocks noChangeArrowheads="1"/>
          </p:cNvSpPr>
          <p:nvPr/>
        </p:nvSpPr>
        <p:spPr bwMode="auto">
          <a:xfrm>
            <a:off x="2667000" y="3200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4462" name="Rectangle 30"/>
          <p:cNvSpPr>
            <a:spLocks noChangeArrowheads="1"/>
          </p:cNvSpPr>
          <p:nvPr/>
        </p:nvSpPr>
        <p:spPr bwMode="auto">
          <a:xfrm>
            <a:off x="4572000" y="3810000"/>
            <a:ext cx="800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/>
              <a:t>7 см</a:t>
            </a:r>
          </a:p>
        </p:txBody>
      </p:sp>
      <p:sp>
        <p:nvSpPr>
          <p:cNvPr id="274465" name="Text Box 33"/>
          <p:cNvSpPr txBox="1">
            <a:spLocks noChangeArrowheads="1"/>
          </p:cNvSpPr>
          <p:nvPr/>
        </p:nvSpPr>
        <p:spPr bwMode="auto">
          <a:xfrm>
            <a:off x="2286000" y="2895600"/>
            <a:ext cx="4016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</a:t>
            </a:r>
            <a:endParaRPr lang="ru-RU" alt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4466" name="Text Box 34"/>
          <p:cNvSpPr txBox="1">
            <a:spLocks noChangeArrowheads="1"/>
          </p:cNvSpPr>
          <p:nvPr/>
        </p:nvSpPr>
        <p:spPr bwMode="auto">
          <a:xfrm>
            <a:off x="5334000" y="28194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endParaRPr lang="ru-RU" alt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4467" name="Text Box 35"/>
          <p:cNvSpPr txBox="1">
            <a:spLocks noChangeArrowheads="1"/>
          </p:cNvSpPr>
          <p:nvPr/>
        </p:nvSpPr>
        <p:spPr bwMode="auto">
          <a:xfrm>
            <a:off x="3657600" y="4572000"/>
            <a:ext cx="460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endParaRPr lang="ru-RU" alt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4470" name="Rectangle 38"/>
          <p:cNvSpPr>
            <a:spLocks noChangeArrowheads="1"/>
          </p:cNvSpPr>
          <p:nvPr/>
        </p:nvSpPr>
        <p:spPr bwMode="auto">
          <a:xfrm>
            <a:off x="4572000" y="3810000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14</a:t>
            </a:r>
          </a:p>
        </p:txBody>
      </p:sp>
      <p:sp>
        <p:nvSpPr>
          <p:cNvPr id="274471" name="Text Box 39"/>
          <p:cNvSpPr txBox="1">
            <a:spLocks noChangeArrowheads="1"/>
          </p:cNvSpPr>
          <p:nvPr/>
        </p:nvSpPr>
        <p:spPr bwMode="auto">
          <a:xfrm>
            <a:off x="76200" y="1682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/>
              <a:t>Какую сторону треугольника АВС можно найти?</a:t>
            </a:r>
          </a:p>
        </p:txBody>
      </p:sp>
      <p:sp>
        <p:nvSpPr>
          <p:cNvPr id="274472" name="Freeform 40"/>
          <p:cNvSpPr>
            <a:spLocks/>
          </p:cNvSpPr>
          <p:nvPr/>
        </p:nvSpPr>
        <p:spPr bwMode="auto">
          <a:xfrm>
            <a:off x="1066800" y="1752600"/>
            <a:ext cx="3124200" cy="3048000"/>
          </a:xfrm>
          <a:custGeom>
            <a:avLst/>
            <a:gdLst>
              <a:gd name="T0" fmla="*/ 0 w 1968"/>
              <a:gd name="T1" fmla="*/ 1920 h 1920"/>
              <a:gd name="T2" fmla="*/ 912 w 1968"/>
              <a:gd name="T3" fmla="*/ 672 h 1920"/>
              <a:gd name="T4" fmla="*/ 1968 w 1968"/>
              <a:gd name="T5" fmla="*/ 0 h 1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68" h="1920">
                <a:moveTo>
                  <a:pt x="0" y="1920"/>
                </a:moveTo>
                <a:cubicBezTo>
                  <a:pt x="292" y="1456"/>
                  <a:pt x="584" y="992"/>
                  <a:pt x="912" y="672"/>
                </a:cubicBezTo>
                <a:cubicBezTo>
                  <a:pt x="1240" y="352"/>
                  <a:pt x="1604" y="176"/>
                  <a:pt x="1968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810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4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500" fill="hold"/>
                                        <p:tgtEl>
                                          <p:spTgt spid="274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4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111E-6 L -0.28698 -0.17778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44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58" y="-888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4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73" grpId="0" animBg="1"/>
      <p:bldP spid="274473" grpId="1" animBg="1"/>
      <p:bldP spid="274435" grpId="0" animBg="1"/>
      <p:bldP spid="274470" grpId="0"/>
      <p:bldP spid="274470" grpId="1"/>
      <p:bldP spid="274472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39</TotalTime>
  <Words>336</Words>
  <Application>Microsoft Office PowerPoint</Application>
  <PresentationFormat>Экран (4:3)</PresentationFormat>
  <Paragraphs>118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Обычная</vt:lpstr>
      <vt:lpstr>Презентация PowerPoint</vt:lpstr>
      <vt:lpstr>Средняя линия треугольника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Средняя линия треугольника</dc:title>
  <dc:creator>Admin</dc:creator>
  <cp:lastModifiedBy>Admin</cp:lastModifiedBy>
  <cp:revision>3</cp:revision>
  <dcterms:created xsi:type="dcterms:W3CDTF">2016-10-19T17:30:11Z</dcterms:created>
  <dcterms:modified xsi:type="dcterms:W3CDTF">2016-10-19T18:09:15Z</dcterms:modified>
</cp:coreProperties>
</file>