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72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660"/>
  </p:normalViewPr>
  <p:slideViewPr>
    <p:cSldViewPr>
      <p:cViewPr varScale="1">
        <p:scale>
          <a:sx n="80" d="100"/>
          <a:sy n="80" d="100"/>
        </p:scale>
        <p:origin x="-1430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7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25" y="877888"/>
            <a:ext cx="4465638" cy="3155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9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2338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686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3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19575" cy="31638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155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17988" cy="31623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08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8688" cy="3509963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71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813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7888"/>
            <a:ext cx="4213225" cy="31607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7100" cy="3508375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017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1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8C9-544C-4D53-BB22-2FBEC20BA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54E15-2CB9-4FE5-AC9D-43E1ACC45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9875" y="274638"/>
            <a:ext cx="2054225" cy="58388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0275" cy="58388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37915-244A-4382-866F-19F81155D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22700" cy="431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906588"/>
            <a:ext cx="3824287" cy="431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5923E-CF37-4699-9F2A-D5286E2EF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1450" y="503238"/>
            <a:ext cx="194945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503238"/>
            <a:ext cx="5697537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503238"/>
            <a:ext cx="7799387" cy="11350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0A6E1-71CF-4D14-A4C8-2AB0C499E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185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70409-291D-4A56-A77E-4C0A96C5B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68516-516A-4EEE-BFF8-5BF8DF729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3347A-3ACC-4AD4-AEE5-8D50F9BC1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E7F6A-240E-4F92-A50C-A187346347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E8791-3E96-4814-B3C8-5F9A02F16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8E97C-B72D-4917-B74E-3F9EEC47F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6900" cy="1130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16900" cy="451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20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82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0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A55E537-EB98-4365-A9EF-D1BD79EFD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368300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503238"/>
            <a:ext cx="7799387" cy="1135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993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3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00" b="1">
          <a:solidFill>
            <a:srgbClr val="333333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00" b="1">
          <a:solidFill>
            <a:srgbClr val="333333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00" b="1">
          <a:solidFill>
            <a:srgbClr val="333333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00" b="1">
          <a:solidFill>
            <a:srgbClr val="333333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00" b="1">
          <a:solidFill>
            <a:srgbClr val="333333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00" b="1">
          <a:solidFill>
            <a:srgbClr val="333333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00" b="1">
          <a:solidFill>
            <a:srgbClr val="333333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00" b="1">
          <a:solidFill>
            <a:srgbClr val="333333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987675" y="3573463"/>
            <a:ext cx="3313113" cy="714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Impact"/>
              </a:rPr>
              <a:t> 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514850" y="3240088"/>
            <a:ext cx="3260725" cy="1430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Исполнитель: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</a:rPr>
              <a:t>Зайцева Светлана </a:t>
            </a:r>
          </a:p>
          <a:p>
            <a:pPr>
              <a:lnSpc>
                <a:spcPct val="90000"/>
              </a:lnSpc>
              <a:spcBef>
                <a:spcPts val="9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>
                <a:solidFill>
                  <a:srgbClr val="000000"/>
                </a:solidFill>
              </a:rPr>
              <a:t>ученица 9 класса</a:t>
            </a:r>
            <a:br>
              <a:rPr lang="ru-RU" sz="1400">
                <a:solidFill>
                  <a:srgbClr val="000000"/>
                </a:solidFill>
              </a:rPr>
            </a:br>
            <a:r>
              <a:rPr lang="ru-RU" sz="1400">
                <a:solidFill>
                  <a:srgbClr val="000000"/>
                </a:solidFill>
              </a:rPr>
              <a:t>МОУ «Ново-Девяткинская СОШ №1»</a:t>
            </a:r>
            <a:br>
              <a:rPr lang="ru-RU" sz="1400">
                <a:solidFill>
                  <a:srgbClr val="000000"/>
                </a:solidFill>
              </a:rPr>
            </a:b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535488" y="4797425"/>
            <a:ext cx="4643437" cy="1250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Руководитель:</a:t>
            </a:r>
          </a:p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</a:rPr>
              <a:t>Ядыкина Татьяна Константиновна</a:t>
            </a:r>
          </a:p>
          <a:p>
            <a:pPr>
              <a:spcBef>
                <a:spcPts val="7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>
                <a:solidFill>
                  <a:srgbClr val="000000"/>
                </a:solidFill>
              </a:rPr>
              <a:t>педагог высшей квалификационной категории</a:t>
            </a:r>
            <a:br>
              <a:rPr lang="ru-RU" sz="1400">
                <a:solidFill>
                  <a:srgbClr val="000000"/>
                </a:solidFill>
              </a:rPr>
            </a:b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3083" name="Text Box 10"/>
          <p:cNvSpPr txBox="1">
            <a:spLocks noChangeArrowheads="1"/>
          </p:cNvSpPr>
          <p:nvPr/>
        </p:nvSpPr>
        <p:spPr bwMode="auto">
          <a:xfrm>
            <a:off x="647700" y="231775"/>
            <a:ext cx="7848600" cy="1495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marL="182563" algn="r">
              <a:buClrTx/>
              <a:buFontTx/>
              <a:buNone/>
              <a:tabLst>
                <a:tab pos="182563" algn="l"/>
                <a:tab pos="630238" algn="l"/>
                <a:tab pos="1079500" algn="l"/>
                <a:tab pos="1528763" algn="l"/>
                <a:tab pos="1978025" algn="l"/>
                <a:tab pos="2427288" algn="l"/>
                <a:tab pos="2876550" algn="l"/>
                <a:tab pos="3325813" algn="l"/>
                <a:tab pos="3775075" algn="l"/>
                <a:tab pos="4224338" algn="l"/>
                <a:tab pos="4673600" algn="l"/>
                <a:tab pos="5122863" algn="l"/>
                <a:tab pos="5572125" algn="l"/>
                <a:tab pos="6021388" algn="l"/>
                <a:tab pos="6470650" algn="l"/>
                <a:tab pos="6919913" algn="l"/>
                <a:tab pos="7369175" algn="l"/>
                <a:tab pos="7818438" algn="l"/>
                <a:tab pos="8267700" algn="l"/>
                <a:tab pos="8716963" algn="l"/>
                <a:tab pos="9166225" algn="l"/>
              </a:tabLst>
            </a:pPr>
            <a:r>
              <a:rPr lang="ru-RU" sz="4600" b="1">
                <a:solidFill>
                  <a:srgbClr val="004586"/>
                </a:solidFill>
                <a:latin typeface="Trebuchet MS" charset="0"/>
              </a:rPr>
              <a:t>Уютный зимний набор</a:t>
            </a:r>
          </a:p>
        </p:txBody>
      </p:sp>
      <p:pic>
        <p:nvPicPr>
          <p:cNvPr id="3084" name="Picture 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36625" y="1871663"/>
            <a:ext cx="2879725" cy="460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Подбор материала и цветовой гаммы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60363" y="1728788"/>
            <a:ext cx="4606925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36550" indent="-330200">
              <a:spcBef>
                <a:spcPts val="600"/>
              </a:spcBef>
              <a:buClrTx/>
              <a:buSzPct val="58000"/>
              <a:buFontTx/>
              <a:buNone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>
                <a:solidFill>
                  <a:srgbClr val="000000"/>
                </a:solidFill>
              </a:rPr>
              <a:t> </a:t>
            </a:r>
          </a:p>
          <a:p>
            <a:pPr marL="336550" indent="-330200">
              <a:spcBef>
                <a:spcPts val="600"/>
              </a:spcBef>
              <a:buClrTx/>
              <a:buSzPct val="83000"/>
              <a:buFontTx/>
              <a:buNone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endParaRPr lang="ru-RU" sz="2000">
              <a:solidFill>
                <a:srgbClr val="000000"/>
              </a:solidFill>
            </a:endParaRPr>
          </a:p>
          <a:p>
            <a:pPr marL="336550" indent="-330200">
              <a:spcBef>
                <a:spcPts val="600"/>
              </a:spcBef>
              <a:buSzPct val="83000"/>
              <a:buFont typeface="Times New Roman" pitchFamily="16" charset="0"/>
              <a:buBlip>
                <a:blip r:embed="rId3"/>
              </a:buBlip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2000">
                <a:solidFill>
                  <a:srgbClr val="000000"/>
                </a:solidFill>
              </a:rPr>
              <a:t>Ножницы;</a:t>
            </a:r>
          </a:p>
          <a:p>
            <a:pPr marL="336550" indent="-330200">
              <a:spcBef>
                <a:spcPts val="600"/>
              </a:spcBef>
              <a:buSzPct val="83000"/>
              <a:buFont typeface="Times New Roman" pitchFamily="16" charset="0"/>
              <a:buBlip>
                <a:blip r:embed="rId3"/>
              </a:buBlip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2000">
                <a:solidFill>
                  <a:srgbClr val="000000"/>
                </a:solidFill>
              </a:rPr>
              <a:t>Сантиметровая лента;</a:t>
            </a:r>
          </a:p>
          <a:p>
            <a:pPr marL="336550" indent="-330200">
              <a:spcBef>
                <a:spcPts val="600"/>
              </a:spcBef>
              <a:buSzPct val="83000"/>
              <a:buFont typeface="Times New Roman" pitchFamily="16" charset="0"/>
              <a:buBlip>
                <a:blip r:embed="rId3"/>
              </a:buBlip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2000">
                <a:solidFill>
                  <a:srgbClr val="000000"/>
                </a:solidFill>
              </a:rPr>
              <a:t>Спицы вязальные №3;</a:t>
            </a:r>
          </a:p>
          <a:p>
            <a:pPr marL="336550" indent="-330200">
              <a:spcBef>
                <a:spcPts val="600"/>
              </a:spcBef>
              <a:buSzPct val="83000"/>
              <a:buFont typeface="Times New Roman" pitchFamily="16" charset="0"/>
              <a:buBlip>
                <a:blip r:embed="rId3"/>
              </a:buBlip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2000">
                <a:solidFill>
                  <a:srgbClr val="000000"/>
                </a:solidFill>
              </a:rPr>
              <a:t>Крючок вязальный №2;</a:t>
            </a:r>
          </a:p>
          <a:p>
            <a:pPr marL="336550" indent="-330200">
              <a:spcBef>
                <a:spcPts val="600"/>
              </a:spcBef>
              <a:buSzPct val="83000"/>
              <a:buFont typeface="Times New Roman" pitchFamily="16" charset="0"/>
              <a:buBlip>
                <a:blip r:embed="rId3"/>
              </a:buBlip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2000">
                <a:solidFill>
                  <a:srgbClr val="000000"/>
                </a:solidFill>
              </a:rPr>
              <a:t>Для изготовления шали, броши и рукавиц мне понадобилось 450гр</a:t>
            </a:r>
          </a:p>
          <a:p>
            <a:pPr marL="336550" indent="-330200">
              <a:spcBef>
                <a:spcPts val="600"/>
              </a:spcBef>
              <a:buSzPct val="8300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2000">
                <a:solidFill>
                  <a:srgbClr val="000000"/>
                </a:solidFill>
              </a:rPr>
              <a:t>100% нитей</a:t>
            </a:r>
            <a:r>
              <a:rPr lang="ru-RU" sz="2600">
                <a:solidFill>
                  <a:srgbClr val="000000"/>
                </a:solidFill>
              </a:rPr>
              <a:t> </a:t>
            </a:r>
            <a:r>
              <a:rPr lang="ru-RU" sz="2000">
                <a:solidFill>
                  <a:srgbClr val="000000"/>
                </a:solidFill>
              </a:rPr>
              <a:t>Alize “Angora Gold Ombre Batik”</a:t>
            </a:r>
            <a:r>
              <a:rPr lang="ru-RU" sz="2600">
                <a:solidFill>
                  <a:srgbClr val="000000"/>
                </a:solidFill>
              </a:rPr>
              <a:t>.</a:t>
            </a:r>
            <a:r>
              <a:rPr lang="ru-RU" sz="2000">
                <a:solidFill>
                  <a:srgbClr val="000000"/>
                </a:solidFill>
              </a:rPr>
              <a:t> (3 клубка).</a:t>
            </a:r>
          </a:p>
        </p:txBody>
      </p:sp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2780928"/>
            <a:ext cx="3910012" cy="26184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Планирование работы 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811338"/>
            <a:ext cx="8229600" cy="4857750"/>
          </a:xfrm>
        </p:spPr>
        <p:txBody>
          <a:bodyPr lIns="91440" tIns="45720" rIns="91440" bIns="45720"/>
          <a:lstStyle/>
          <a:p>
            <a:pPr marL="258763" indent="-185738" algn="ctr" eaLnBrk="1" hangingPunct="1">
              <a:lnSpc>
                <a:spcPct val="80000"/>
              </a:lnSpc>
              <a:spcBef>
                <a:spcPts val="15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258763" algn="l"/>
                <a:tab pos="363538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</a:tabLst>
            </a:pPr>
            <a:r>
              <a:rPr lang="ru-RU" sz="2600" smtClean="0"/>
              <a:t>Обоснование выбора;</a:t>
            </a:r>
          </a:p>
          <a:p>
            <a:pPr marL="258763" indent="-185738" algn="ctr" eaLnBrk="1" hangingPunct="1">
              <a:lnSpc>
                <a:spcPct val="80000"/>
              </a:lnSpc>
              <a:spcBef>
                <a:spcPts val="15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258763" algn="l"/>
                <a:tab pos="363538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</a:tabLst>
            </a:pPr>
            <a:r>
              <a:rPr lang="ru-RU" sz="2600" smtClean="0"/>
              <a:t>Подбор материалов;</a:t>
            </a:r>
          </a:p>
          <a:p>
            <a:pPr marL="258763" indent="-185738" algn="ctr" eaLnBrk="1" hangingPunct="1">
              <a:lnSpc>
                <a:spcPct val="80000"/>
              </a:lnSpc>
              <a:spcBef>
                <a:spcPts val="15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258763" algn="l"/>
                <a:tab pos="363538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</a:tabLst>
            </a:pPr>
            <a:r>
              <a:rPr lang="ru-RU" sz="2600" smtClean="0"/>
              <a:t>Соблюдение традиций;</a:t>
            </a:r>
          </a:p>
          <a:p>
            <a:pPr marL="258763" indent="-185738" algn="ctr" eaLnBrk="1" hangingPunct="1">
              <a:lnSpc>
                <a:spcPct val="80000"/>
              </a:lnSpc>
              <a:spcBef>
                <a:spcPts val="15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258763" algn="l"/>
                <a:tab pos="363538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</a:tabLst>
            </a:pPr>
            <a:r>
              <a:rPr lang="ru-RU" sz="2600" smtClean="0"/>
              <a:t>Размер;</a:t>
            </a:r>
          </a:p>
          <a:p>
            <a:pPr marL="258763" indent="-185738" algn="ctr" eaLnBrk="1" hangingPunct="1">
              <a:lnSpc>
                <a:spcPct val="80000"/>
              </a:lnSpc>
              <a:spcBef>
                <a:spcPts val="15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258763" algn="l"/>
                <a:tab pos="363538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</a:tabLst>
            </a:pPr>
            <a:r>
              <a:rPr lang="ru-RU" sz="2600" smtClean="0"/>
              <a:t>Технология вязания;</a:t>
            </a:r>
          </a:p>
          <a:p>
            <a:pPr marL="258763" indent="-185738" algn="ctr" eaLnBrk="1" hangingPunct="1">
              <a:lnSpc>
                <a:spcPct val="80000"/>
              </a:lnSpc>
              <a:spcBef>
                <a:spcPts val="15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258763" algn="l"/>
                <a:tab pos="363538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</a:tabLst>
            </a:pPr>
            <a:r>
              <a:rPr lang="ru-RU" sz="2600" smtClean="0"/>
              <a:t>Точность изготовления;</a:t>
            </a:r>
          </a:p>
          <a:p>
            <a:pPr marL="258763" indent="-185738" algn="ctr" eaLnBrk="1" hangingPunct="1">
              <a:lnSpc>
                <a:spcPct val="80000"/>
              </a:lnSpc>
              <a:spcBef>
                <a:spcPts val="15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258763" algn="l"/>
                <a:tab pos="363538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</a:tabLst>
            </a:pPr>
            <a:r>
              <a:rPr lang="ru-RU" sz="2600" smtClean="0"/>
              <a:t>Дизайн-анализ;</a:t>
            </a:r>
          </a:p>
          <a:p>
            <a:pPr marL="258763" indent="-185738" algn="ctr" eaLnBrk="1" hangingPunct="1">
              <a:lnSpc>
                <a:spcPct val="80000"/>
              </a:lnSpc>
              <a:spcBef>
                <a:spcPts val="15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258763" algn="l"/>
                <a:tab pos="363538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</a:tabLst>
            </a:pPr>
            <a:r>
              <a:rPr lang="ru-RU" sz="2600" smtClean="0"/>
              <a:t>Экономичность;</a:t>
            </a:r>
          </a:p>
          <a:p>
            <a:pPr marL="258763" indent="-185738" algn="ctr" eaLnBrk="1" hangingPunct="1">
              <a:lnSpc>
                <a:spcPct val="80000"/>
              </a:lnSpc>
              <a:spcBef>
                <a:spcPts val="15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258763" algn="l"/>
                <a:tab pos="363538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</a:tabLst>
            </a:pPr>
            <a:r>
              <a:rPr lang="ru-RU" sz="2600" smtClean="0"/>
              <a:t>Написание проекта.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1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10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10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10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1000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9" dur="100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3" dur="1000"/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12725"/>
            <a:ext cx="8229600" cy="1143000"/>
          </a:xfrm>
        </p:spPr>
        <p:txBody>
          <a:bodyPr lIns="91440" tIns="45720" rIns="91440" bIns="45720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Технология изготовления комплекта 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6263" y="2376488"/>
            <a:ext cx="5111750" cy="4103687"/>
          </a:xfrm>
        </p:spPr>
        <p:txBody>
          <a:bodyPr lIns="90000" tIns="46800" rIns="90000" bIns="46800"/>
          <a:lstStyle/>
          <a:p>
            <a:pPr marL="338138" indent="-338138" eaLnBrk="1">
              <a:buSzPct val="65000"/>
              <a:buFont typeface="Times New Roman" pitchFamily="16" charset="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 smtClean="0"/>
              <a:t>Определить размер шали;</a:t>
            </a:r>
          </a:p>
          <a:p>
            <a:pPr marL="338138" indent="-338138" eaLnBrk="1">
              <a:buSzPct val="65000"/>
              <a:buFont typeface="Times New Roman" pitchFamily="16" charset="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 smtClean="0"/>
              <a:t>Подобрать нитки;</a:t>
            </a:r>
          </a:p>
          <a:p>
            <a:pPr marL="338138" indent="-338138" eaLnBrk="1">
              <a:buSzPct val="65000"/>
              <a:buFont typeface="Times New Roman" pitchFamily="16" charset="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 smtClean="0"/>
              <a:t>Разобраться в схеме вязания шали;</a:t>
            </a:r>
          </a:p>
          <a:p>
            <a:pPr marL="338138" indent="-338138" eaLnBrk="1">
              <a:buSzPct val="65000"/>
              <a:buFont typeface="Times New Roman" pitchFamily="16" charset="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 smtClean="0"/>
              <a:t>Связать шаль по схеме;</a:t>
            </a:r>
          </a:p>
          <a:p>
            <a:pPr marL="338138" indent="-338138" eaLnBrk="1">
              <a:buSzPct val="65000"/>
              <a:buFont typeface="Times New Roman" pitchFamily="16" charset="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 smtClean="0"/>
              <a:t>Обвязать крючком края изделия;</a:t>
            </a:r>
          </a:p>
          <a:p>
            <a:pPr marL="338138" indent="-338138" eaLnBrk="1">
              <a:buSzPct val="65000"/>
              <a:buFont typeface="Times New Roman" pitchFamily="16" charset="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 smtClean="0"/>
              <a:t>Изделие закончено</a:t>
            </a:r>
            <a:r>
              <a:rPr lang="ru-RU" smtClean="0"/>
              <a:t>.</a:t>
            </a:r>
          </a:p>
          <a:p>
            <a:pPr marL="338138" indent="-338138" eaLnBrk="1">
              <a:buClrTx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ru-RU" smtClean="0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619250" y="1916113"/>
            <a:ext cx="59055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800" b="1" i="1">
                <a:solidFill>
                  <a:srgbClr val="000000"/>
                </a:solidFill>
              </a:rPr>
              <a:t>I. </a:t>
            </a:r>
            <a:r>
              <a:rPr lang="ru-RU" sz="2800" b="1" i="1">
                <a:solidFill>
                  <a:srgbClr val="000000"/>
                </a:solidFill>
              </a:rPr>
              <a:t>Изготовление шали</a:t>
            </a:r>
          </a:p>
        </p:txBody>
      </p:sp>
      <p:pic>
        <p:nvPicPr>
          <p:cNvPr id="14343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00713" y="2684463"/>
            <a:ext cx="3155950" cy="3292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3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68275"/>
            <a:ext cx="8002587" cy="695325"/>
          </a:xfrm>
        </p:spPr>
        <p:txBody>
          <a:bodyPr lIns="90000" tIns="46800" rIns="90000" bIns="46800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smtClean="0"/>
              <a:t> 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68313" y="0"/>
            <a:ext cx="8002587" cy="172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400" b="1">
                <a:solidFill>
                  <a:srgbClr val="333333"/>
                </a:solidFill>
              </a:rPr>
              <a:t>Технология изготовления комплекта 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008063" y="1860550"/>
            <a:ext cx="3168650" cy="947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b="1" i="1">
                <a:solidFill>
                  <a:srgbClr val="000000"/>
                </a:solidFill>
              </a:rPr>
              <a:t>I. </a:t>
            </a:r>
            <a:r>
              <a:rPr lang="ru-RU" sz="2800" b="1" i="1">
                <a:solidFill>
                  <a:srgbClr val="000000"/>
                </a:solidFill>
              </a:rPr>
              <a:t>Изготовление шали</a:t>
            </a:r>
            <a:r>
              <a:rPr lang="ru-RU" sz="2800" i="1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5368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9" y="2780929"/>
            <a:ext cx="2448272" cy="22104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1844825"/>
            <a:ext cx="3303680" cy="23880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47864" y="3933056"/>
            <a:ext cx="3240359" cy="26287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644525" y="1050925"/>
            <a:ext cx="8229600" cy="457200"/>
          </a:xfrm>
        </p:spPr>
        <p:txBody>
          <a:bodyPr lIns="91440" tIns="45720" rIns="91440" bIns="45720" anchor="t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800" i="1" smtClean="0">
                <a:solidFill>
                  <a:srgbClr val="000000"/>
                </a:solidFill>
              </a:rPr>
              <a:t>II. </a:t>
            </a:r>
            <a:r>
              <a:rPr lang="ru-RU" sz="2800" i="1" smtClean="0">
                <a:solidFill>
                  <a:srgbClr val="000000"/>
                </a:solidFill>
              </a:rPr>
              <a:t>Изготовление рукавиц: 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825625"/>
            <a:ext cx="8229600" cy="4367213"/>
          </a:xfrm>
        </p:spPr>
        <p:txBody>
          <a:bodyPr lIns="91440" tIns="45720" rIns="91440" bIns="45720"/>
          <a:lstStyle/>
          <a:p>
            <a:pPr marL="596900" indent="-596900" eaLnBrk="1" hangingPunct="1">
              <a:lnSpc>
                <a:spcPct val="80000"/>
              </a:lnSpc>
              <a:spcBef>
                <a:spcPts val="6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596900" algn="l"/>
                <a:tab pos="701675" algn="l"/>
                <a:tab pos="1150938" algn="l"/>
                <a:tab pos="1600200" algn="l"/>
                <a:tab pos="2049463" algn="l"/>
                <a:tab pos="2498725" algn="l"/>
                <a:tab pos="2947988" algn="l"/>
                <a:tab pos="3397250" algn="l"/>
                <a:tab pos="3846513" algn="l"/>
                <a:tab pos="4295775" algn="l"/>
                <a:tab pos="4745038" algn="l"/>
                <a:tab pos="5194300" algn="l"/>
                <a:tab pos="5643563" algn="l"/>
                <a:tab pos="6092825" algn="l"/>
                <a:tab pos="6542088" algn="l"/>
                <a:tab pos="6991350" algn="l"/>
                <a:tab pos="7440613" algn="l"/>
                <a:tab pos="7889875" algn="l"/>
                <a:tab pos="8339138" algn="l"/>
                <a:tab pos="8788400" algn="l"/>
                <a:tab pos="9237663" algn="l"/>
              </a:tabLst>
            </a:pPr>
            <a:r>
              <a:rPr lang="ru-RU" sz="2600" smtClean="0"/>
              <a:t>Определить размер обхвата кисти;</a:t>
            </a:r>
          </a:p>
          <a:p>
            <a:pPr marL="596900" indent="-596900" eaLnBrk="1" hangingPunct="1">
              <a:lnSpc>
                <a:spcPct val="80000"/>
              </a:lnSpc>
              <a:spcBef>
                <a:spcPts val="6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596900" algn="l"/>
                <a:tab pos="701675" algn="l"/>
                <a:tab pos="1150938" algn="l"/>
                <a:tab pos="1600200" algn="l"/>
                <a:tab pos="2049463" algn="l"/>
                <a:tab pos="2498725" algn="l"/>
                <a:tab pos="2947988" algn="l"/>
                <a:tab pos="3397250" algn="l"/>
                <a:tab pos="3846513" algn="l"/>
                <a:tab pos="4295775" algn="l"/>
                <a:tab pos="4745038" algn="l"/>
                <a:tab pos="5194300" algn="l"/>
                <a:tab pos="5643563" algn="l"/>
                <a:tab pos="6092825" algn="l"/>
                <a:tab pos="6542088" algn="l"/>
                <a:tab pos="6991350" algn="l"/>
                <a:tab pos="7440613" algn="l"/>
                <a:tab pos="7889875" algn="l"/>
                <a:tab pos="8339138" algn="l"/>
                <a:tab pos="8788400" algn="l"/>
                <a:tab pos="9237663" algn="l"/>
              </a:tabLst>
            </a:pPr>
            <a:r>
              <a:rPr lang="ru-RU" sz="2600" smtClean="0"/>
              <a:t>Подготовить спицы (5 шт.);</a:t>
            </a:r>
          </a:p>
          <a:p>
            <a:pPr marL="596900" indent="-596900" eaLnBrk="1" hangingPunct="1">
              <a:lnSpc>
                <a:spcPct val="80000"/>
              </a:lnSpc>
              <a:spcBef>
                <a:spcPts val="6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596900" algn="l"/>
                <a:tab pos="701675" algn="l"/>
                <a:tab pos="1150938" algn="l"/>
                <a:tab pos="1600200" algn="l"/>
                <a:tab pos="2049463" algn="l"/>
                <a:tab pos="2498725" algn="l"/>
                <a:tab pos="2947988" algn="l"/>
                <a:tab pos="3397250" algn="l"/>
                <a:tab pos="3846513" algn="l"/>
                <a:tab pos="4295775" algn="l"/>
                <a:tab pos="4745038" algn="l"/>
                <a:tab pos="5194300" algn="l"/>
                <a:tab pos="5643563" algn="l"/>
                <a:tab pos="6092825" algn="l"/>
                <a:tab pos="6542088" algn="l"/>
                <a:tab pos="6991350" algn="l"/>
                <a:tab pos="7440613" algn="l"/>
                <a:tab pos="7889875" algn="l"/>
                <a:tab pos="8339138" algn="l"/>
                <a:tab pos="8788400" algn="l"/>
                <a:tab pos="9237663" algn="l"/>
              </a:tabLst>
            </a:pPr>
            <a:r>
              <a:rPr lang="ru-RU" sz="2600" smtClean="0"/>
              <a:t>Подготовить 2 клубка нитей;</a:t>
            </a:r>
          </a:p>
          <a:p>
            <a:pPr marL="596900" indent="-596900" eaLnBrk="1" hangingPunct="1">
              <a:lnSpc>
                <a:spcPct val="80000"/>
              </a:lnSpc>
              <a:spcBef>
                <a:spcPts val="6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596900" algn="l"/>
                <a:tab pos="701675" algn="l"/>
                <a:tab pos="1150938" algn="l"/>
                <a:tab pos="1600200" algn="l"/>
                <a:tab pos="2049463" algn="l"/>
                <a:tab pos="2498725" algn="l"/>
                <a:tab pos="2947988" algn="l"/>
                <a:tab pos="3397250" algn="l"/>
                <a:tab pos="3846513" algn="l"/>
                <a:tab pos="4295775" algn="l"/>
                <a:tab pos="4745038" algn="l"/>
                <a:tab pos="5194300" algn="l"/>
                <a:tab pos="5643563" algn="l"/>
                <a:tab pos="6092825" algn="l"/>
                <a:tab pos="6542088" algn="l"/>
                <a:tab pos="6991350" algn="l"/>
                <a:tab pos="7440613" algn="l"/>
                <a:tab pos="7889875" algn="l"/>
                <a:tab pos="8339138" algn="l"/>
                <a:tab pos="8788400" algn="l"/>
                <a:tab pos="9237663" algn="l"/>
              </a:tabLst>
            </a:pPr>
            <a:r>
              <a:rPr lang="ru-RU" sz="2600" smtClean="0"/>
              <a:t>Поочерёдно набрать на каждую спицу по 10 петель;</a:t>
            </a:r>
          </a:p>
          <a:p>
            <a:pPr marL="596900" indent="-596900" eaLnBrk="1" hangingPunct="1">
              <a:lnSpc>
                <a:spcPct val="80000"/>
              </a:lnSpc>
              <a:spcBef>
                <a:spcPts val="6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596900" algn="l"/>
                <a:tab pos="701675" algn="l"/>
                <a:tab pos="1150938" algn="l"/>
                <a:tab pos="1600200" algn="l"/>
                <a:tab pos="2049463" algn="l"/>
                <a:tab pos="2498725" algn="l"/>
                <a:tab pos="2947988" algn="l"/>
                <a:tab pos="3397250" algn="l"/>
                <a:tab pos="3846513" algn="l"/>
                <a:tab pos="4295775" algn="l"/>
                <a:tab pos="4745038" algn="l"/>
                <a:tab pos="5194300" algn="l"/>
                <a:tab pos="5643563" algn="l"/>
                <a:tab pos="6092825" algn="l"/>
                <a:tab pos="6542088" algn="l"/>
                <a:tab pos="6991350" algn="l"/>
                <a:tab pos="7440613" algn="l"/>
                <a:tab pos="7889875" algn="l"/>
                <a:tab pos="8339138" algn="l"/>
                <a:tab pos="8788400" algn="l"/>
                <a:tab pos="9237663" algn="l"/>
              </a:tabLst>
            </a:pPr>
            <a:r>
              <a:rPr lang="ru-RU" sz="2600" smtClean="0"/>
              <a:t>Приступить к вязанию, провязывая на каждой спице (по кругу), чередуя по 2 лицевые, 2 изнаночные петли. Следить за плотностью вязания. Провязать таким образом 20 рядов;</a:t>
            </a:r>
          </a:p>
          <a:p>
            <a:pPr marL="596900" indent="-596900" eaLnBrk="1" hangingPunct="1">
              <a:lnSpc>
                <a:spcPct val="80000"/>
              </a:lnSpc>
              <a:spcBef>
                <a:spcPts val="6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596900" algn="l"/>
                <a:tab pos="701675" algn="l"/>
                <a:tab pos="1150938" algn="l"/>
                <a:tab pos="1600200" algn="l"/>
                <a:tab pos="2049463" algn="l"/>
                <a:tab pos="2498725" algn="l"/>
                <a:tab pos="2947988" algn="l"/>
                <a:tab pos="3397250" algn="l"/>
                <a:tab pos="3846513" algn="l"/>
                <a:tab pos="4295775" algn="l"/>
                <a:tab pos="4745038" algn="l"/>
                <a:tab pos="5194300" algn="l"/>
                <a:tab pos="5643563" algn="l"/>
                <a:tab pos="6092825" algn="l"/>
                <a:tab pos="6542088" algn="l"/>
                <a:tab pos="6991350" algn="l"/>
                <a:tab pos="7440613" algn="l"/>
                <a:tab pos="7889875" algn="l"/>
                <a:tab pos="8339138" algn="l"/>
                <a:tab pos="8788400" algn="l"/>
                <a:tab pos="9237663" algn="l"/>
              </a:tabLst>
            </a:pPr>
            <a:r>
              <a:rPr lang="ru-RU" sz="2600" smtClean="0"/>
              <a:t>Продолжать вязать лицевыми петлями, учитывая место для большого пальца и узор рукавиц. Постепенно закончить вязание.</a:t>
            </a:r>
          </a:p>
          <a:p>
            <a:pPr marL="596900" indent="-596900" eaLnBrk="1" hangingPunct="1">
              <a:lnSpc>
                <a:spcPct val="80000"/>
              </a:lnSpc>
              <a:spcBef>
                <a:spcPts val="600"/>
              </a:spcBef>
              <a:buClrTx/>
              <a:buSzPct val="40000"/>
              <a:buFontTx/>
              <a:buNone/>
              <a:tabLst>
                <a:tab pos="596900" algn="l"/>
                <a:tab pos="701675" algn="l"/>
                <a:tab pos="1150938" algn="l"/>
                <a:tab pos="1600200" algn="l"/>
                <a:tab pos="2049463" algn="l"/>
                <a:tab pos="2498725" algn="l"/>
                <a:tab pos="2947988" algn="l"/>
                <a:tab pos="3397250" algn="l"/>
                <a:tab pos="3846513" algn="l"/>
                <a:tab pos="4295775" algn="l"/>
                <a:tab pos="4745038" algn="l"/>
                <a:tab pos="5194300" algn="l"/>
                <a:tab pos="5643563" algn="l"/>
                <a:tab pos="6092825" algn="l"/>
                <a:tab pos="6542088" algn="l"/>
                <a:tab pos="6991350" algn="l"/>
                <a:tab pos="7440613" algn="l"/>
                <a:tab pos="7889875" algn="l"/>
                <a:tab pos="8339138" algn="l"/>
                <a:tab pos="8788400" algn="l"/>
                <a:tab pos="9237663" algn="l"/>
              </a:tabLst>
            </a:pPr>
            <a:endParaRPr lang="ru-RU" sz="2600" smtClean="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47700" y="22542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400" b="1">
                <a:solidFill>
                  <a:srgbClr val="333333"/>
                </a:solidFill>
              </a:rPr>
              <a:t>Технология изготовления комплекта 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20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2000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2000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2000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4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503238"/>
            <a:ext cx="7807325" cy="1143000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Технология изготовления комплекта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906589"/>
            <a:ext cx="5196631" cy="1234379"/>
          </a:xfrm>
        </p:spPr>
        <p:txBody>
          <a:bodyPr/>
          <a:lstStyle/>
          <a:p>
            <a:pPr marL="336550" indent="-336550" algn="just" eaLnBrk="1">
              <a:buSzPct val="70000"/>
              <a:buFont typeface="Times New Roman" pitchFamily="16" charset="0"/>
              <a:buBlip>
                <a:blip r:embed="rId3"/>
              </a:buBlip>
              <a:tabLst>
                <a:tab pos="33655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80150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  <a:tab pos="8972550" algn="l"/>
                <a:tab pos="9421813" algn="l"/>
                <a:tab pos="9871075" algn="l"/>
                <a:tab pos="10320338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ru-RU" sz="2400" dirty="0" smtClean="0"/>
              <a:t> 	</a:t>
            </a:r>
            <a:r>
              <a:rPr lang="ru-RU" sz="2600" dirty="0" smtClean="0"/>
              <a:t>Закончив основную часть рукавицы, набрать по 8 петель на 2 спицы и вязать палец;</a:t>
            </a:r>
          </a:p>
          <a:p>
            <a:pPr marL="336550" indent="-336550" algn="just" eaLnBrk="1">
              <a:buSzPct val="65000"/>
              <a:buFont typeface="Times New Roman" pitchFamily="16" charset="0"/>
              <a:buBlip>
                <a:blip r:embed="rId3"/>
              </a:buBlip>
              <a:tabLst>
                <a:tab pos="33655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80150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  <a:tab pos="8972550" algn="l"/>
                <a:tab pos="9421813" algn="l"/>
                <a:tab pos="9871075" algn="l"/>
                <a:tab pos="10320338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ru-RU" sz="2600" dirty="0" smtClean="0"/>
              <a:t> Изделие закончено.</a:t>
            </a:r>
          </a:p>
          <a:p>
            <a:pPr marL="336550" indent="-336550" algn="ctr" eaLnBrk="1">
              <a:buClrTx/>
              <a:buFontTx/>
              <a:buNone/>
              <a:tabLst>
                <a:tab pos="33655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80150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  <a:tab pos="8972550" algn="l"/>
                <a:tab pos="9421813" algn="l"/>
                <a:tab pos="9871075" algn="l"/>
                <a:tab pos="10320338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en-US" sz="2600" i="1" dirty="0" smtClean="0"/>
              <a:t>                    </a:t>
            </a:r>
          </a:p>
          <a:p>
            <a:pPr marL="336550" indent="-336550" algn="ctr" eaLnBrk="1">
              <a:buClrTx/>
              <a:buFontTx/>
              <a:buNone/>
              <a:tabLst>
                <a:tab pos="33655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80150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  <a:tab pos="8972550" algn="l"/>
                <a:tab pos="9421813" algn="l"/>
                <a:tab pos="9871075" algn="l"/>
                <a:tab pos="10320338" algn="l"/>
                <a:tab pos="10769600" algn="l"/>
                <a:tab pos="10772775" algn="l"/>
                <a:tab pos="10775950" algn="l"/>
                <a:tab pos="10779125" algn="l"/>
              </a:tabLst>
            </a:pPr>
            <a:endParaRPr lang="ru-RU" sz="3400" b="1" dirty="0" smtClean="0">
              <a:solidFill>
                <a:srgbClr val="333333"/>
              </a:solidFill>
            </a:endParaRPr>
          </a:p>
          <a:p>
            <a:pPr marL="336550" indent="-336550" algn="ctr" eaLnBrk="1">
              <a:buClrTx/>
              <a:buFontTx/>
              <a:buNone/>
              <a:tabLst>
                <a:tab pos="33655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80150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  <a:tab pos="8972550" algn="l"/>
                <a:tab pos="9421813" algn="l"/>
                <a:tab pos="9871075" algn="l"/>
                <a:tab pos="10320338" algn="l"/>
                <a:tab pos="10769600" algn="l"/>
                <a:tab pos="10772775" algn="l"/>
                <a:tab pos="10775950" algn="l"/>
                <a:tab pos="10779125" algn="l"/>
              </a:tabLst>
            </a:pPr>
            <a:endParaRPr lang="ru-RU" sz="3400" b="1" dirty="0" smtClean="0">
              <a:solidFill>
                <a:srgbClr val="333333"/>
              </a:solidFill>
            </a:endParaRPr>
          </a:p>
          <a:p>
            <a:pPr marL="336550" indent="-336550" eaLnBrk="1">
              <a:buClrTx/>
              <a:buSzPct val="70000"/>
              <a:buFontTx/>
              <a:buNone/>
              <a:tabLst>
                <a:tab pos="33655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80150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  <a:tab pos="8972550" algn="l"/>
                <a:tab pos="9421813" algn="l"/>
                <a:tab pos="9871075" algn="l"/>
                <a:tab pos="10320338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ru-RU" sz="2400" dirty="0" smtClean="0"/>
              <a:t>  </a:t>
            </a:r>
          </a:p>
        </p:txBody>
      </p:sp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717032"/>
            <a:ext cx="2447925" cy="2398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9462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7824" y="3645024"/>
            <a:ext cx="2447925" cy="24482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5447739" y="2985309"/>
            <a:ext cx="4104456" cy="26875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720725"/>
            <a:ext cx="7805738" cy="2944813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III.Изготовление броши: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2600" b="0" smtClean="0"/>
              <a:t>Схема изготовления броши была придумана в ходе изготовления работы из оставшихся нитей. Для ее изготовления использовалось вязание крючком, обвязывание итальянской булавки.</a:t>
            </a:r>
            <a:br>
              <a:rPr lang="ru-RU" sz="2600" b="0" smtClean="0"/>
            </a:br>
            <a:endParaRPr lang="ru-RU" sz="2600" b="0" smtClean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3314243"/>
            <a:ext cx="3096344" cy="310242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 lIns="90000" tIns="46800" rIns="90000" bIns="46800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Экономическое обоснование</a:t>
            </a:r>
            <a:r>
              <a:rPr lang="ru-RU" sz="4000" smtClean="0"/>
              <a:t> 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38313"/>
            <a:ext cx="8229600" cy="4525962"/>
          </a:xfrm>
        </p:spPr>
        <p:txBody>
          <a:bodyPr lIns="90000" tIns="46800" rIns="90000" bIns="46800"/>
          <a:lstStyle/>
          <a:p>
            <a:pPr marL="87313" indent="361950" eaLnBrk="1" hangingPunct="1">
              <a:lnSpc>
                <a:spcPct val="90000"/>
              </a:lnSpc>
              <a:spcBef>
                <a:spcPts val="2100"/>
              </a:spcBef>
              <a:buClrTx/>
              <a:buFontTx/>
              <a:buNone/>
              <a:tabLst>
                <a:tab pos="87313" algn="l"/>
                <a:tab pos="192088" algn="l"/>
                <a:tab pos="641350" algn="l"/>
                <a:tab pos="1090613" algn="l"/>
                <a:tab pos="1539875" algn="l"/>
                <a:tab pos="1989138" algn="l"/>
                <a:tab pos="2438400" algn="l"/>
                <a:tab pos="2887663" algn="l"/>
                <a:tab pos="3336925" algn="l"/>
                <a:tab pos="3786188" algn="l"/>
                <a:tab pos="4235450" algn="l"/>
                <a:tab pos="4684713" algn="l"/>
                <a:tab pos="5133975" algn="l"/>
                <a:tab pos="5583238" algn="l"/>
                <a:tab pos="6032500" algn="l"/>
                <a:tab pos="6481763" algn="l"/>
                <a:tab pos="6931025" algn="l"/>
                <a:tab pos="7380288" algn="l"/>
                <a:tab pos="7829550" algn="l"/>
                <a:tab pos="8278813" algn="l"/>
                <a:tab pos="8728075" algn="l"/>
              </a:tabLst>
            </a:pPr>
            <a:r>
              <a:rPr lang="ru-RU" sz="2600" smtClean="0"/>
              <a:t>Для выполнение данного проекта я купила 450 грамм акриловых ниток, на что потратила 1020 руб.</a:t>
            </a:r>
          </a:p>
          <a:p>
            <a:pPr marL="87313" indent="361950" eaLnBrk="1" hangingPunct="1">
              <a:lnSpc>
                <a:spcPct val="90000"/>
              </a:lnSpc>
              <a:spcBef>
                <a:spcPts val="2100"/>
              </a:spcBef>
              <a:buClrTx/>
              <a:buFontTx/>
              <a:buNone/>
              <a:tabLst>
                <a:tab pos="87313" algn="l"/>
                <a:tab pos="192088" algn="l"/>
                <a:tab pos="641350" algn="l"/>
                <a:tab pos="1090613" algn="l"/>
                <a:tab pos="1539875" algn="l"/>
                <a:tab pos="1989138" algn="l"/>
                <a:tab pos="2438400" algn="l"/>
                <a:tab pos="2887663" algn="l"/>
                <a:tab pos="3336925" algn="l"/>
                <a:tab pos="3786188" algn="l"/>
                <a:tab pos="4235450" algn="l"/>
                <a:tab pos="4684713" algn="l"/>
                <a:tab pos="5133975" algn="l"/>
                <a:tab pos="5583238" algn="l"/>
                <a:tab pos="6032500" algn="l"/>
                <a:tab pos="6481763" algn="l"/>
                <a:tab pos="6931025" algn="l"/>
                <a:tab pos="7380288" algn="l"/>
                <a:tab pos="7829550" algn="l"/>
                <a:tab pos="8278813" algn="l"/>
                <a:tab pos="8728075" algn="l"/>
              </a:tabLst>
            </a:pPr>
            <a:r>
              <a:rPr lang="ru-RU" sz="2600" smtClean="0"/>
              <a:t>В магазине подобного комплекта ручной работы я не встречала, поэтому сравнить стоимость моей работы и покупной я не могу. </a:t>
            </a:r>
          </a:p>
          <a:p>
            <a:pPr marL="87313" indent="361950" eaLnBrk="1" hangingPunct="1">
              <a:lnSpc>
                <a:spcPct val="90000"/>
              </a:lnSpc>
              <a:spcBef>
                <a:spcPts val="2100"/>
              </a:spcBef>
              <a:buClrTx/>
              <a:buFontTx/>
              <a:buNone/>
              <a:tabLst>
                <a:tab pos="87313" algn="l"/>
                <a:tab pos="192088" algn="l"/>
                <a:tab pos="641350" algn="l"/>
                <a:tab pos="1090613" algn="l"/>
                <a:tab pos="1539875" algn="l"/>
                <a:tab pos="1989138" algn="l"/>
                <a:tab pos="2438400" algn="l"/>
                <a:tab pos="2887663" algn="l"/>
                <a:tab pos="3336925" algn="l"/>
                <a:tab pos="3786188" algn="l"/>
                <a:tab pos="4235450" algn="l"/>
                <a:tab pos="4684713" algn="l"/>
                <a:tab pos="5133975" algn="l"/>
                <a:tab pos="5583238" algn="l"/>
                <a:tab pos="6032500" algn="l"/>
                <a:tab pos="6481763" algn="l"/>
                <a:tab pos="6931025" algn="l"/>
                <a:tab pos="7380288" algn="l"/>
                <a:tab pos="7829550" algn="l"/>
                <a:tab pos="8278813" algn="l"/>
                <a:tab pos="8728075" algn="l"/>
              </a:tabLst>
            </a:pPr>
            <a:r>
              <a:rPr lang="ru-RU" sz="2600" smtClean="0"/>
              <a:t>Также не поддается оценке то удовольствие, которое я получила при выполнении этой работы. 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10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296863"/>
            <a:ext cx="8229600" cy="1143000"/>
          </a:xfrm>
        </p:spPr>
        <p:txBody>
          <a:bodyPr lIns="90000" tIns="46800" rIns="90000" bIns="46800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Анализ. Самоанализ 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1728788"/>
            <a:ext cx="8459788" cy="4319587"/>
          </a:xfrm>
        </p:spPr>
        <p:txBody>
          <a:bodyPr lIns="90000" tIns="46800" rIns="90000" bIns="46800"/>
          <a:lstStyle/>
          <a:p>
            <a:pPr marL="0" indent="0" eaLnBrk="1" hangingPunct="1">
              <a:lnSpc>
                <a:spcPct val="100000"/>
              </a:lnSpc>
              <a:spcBef>
                <a:spcPts val="8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sz="2200" smtClean="0"/>
              <a:t> </a:t>
            </a:r>
            <a:r>
              <a:rPr lang="ru-RU" sz="2600" smtClean="0"/>
              <a:t>Я очень рада и горжусь тем, что мне удалось выполнить эту работу, как я ее задумала. Я хорошо потрудилась над проектом, и немало усидчивости и терпения приложила к созданию комплекта. Я думаю, что очень удачно подобрала цветовую гамму моего комплекта, шаль, вывязанная на спицах – широкая, длинная. </a:t>
            </a:r>
            <a:r>
              <a:rPr lang="ru-RU" sz="2600" smtClean="0">
                <a:cs typeface="Arial" charset="0"/>
              </a:rPr>
              <a:t> Рукавицы, как я и планировала, получились просто замечательными: узор не только украшает работу, но и придаёт ей ещё большее ощущение уюта и тепла</a:t>
            </a:r>
            <a:r>
              <a:rPr lang="ru-RU" sz="2600" smtClean="0"/>
              <a:t>. Брошь выполнена стильно и элегантно. </a:t>
            </a:r>
          </a:p>
          <a:p>
            <a:pPr marL="0" indent="0" algn="just" eaLnBrk="1" hangingPunct="1">
              <a:lnSpc>
                <a:spcPct val="90000"/>
              </a:lnSpc>
              <a:spcBef>
                <a:spcPts val="1375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sz="2600" smtClean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10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503238"/>
            <a:ext cx="7804150" cy="1139825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Анализ. Самоанализ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906588"/>
            <a:ext cx="7804150" cy="4316412"/>
          </a:xfrm>
        </p:spPr>
        <p:txBody>
          <a:bodyPr/>
          <a:lstStyle/>
          <a:p>
            <a:pPr marL="1588" indent="269875" algn="just" eaLnBrk="1" hangingPunct="1">
              <a:lnSpc>
                <a:spcPct val="90000"/>
              </a:lnSpc>
              <a:spcBef>
                <a:spcPts val="1375"/>
              </a:spcBef>
              <a:buClrTx/>
              <a:buFontTx/>
              <a:buNone/>
              <a:tabLst>
                <a:tab pos="1588" algn="l"/>
                <a:tab pos="106363" algn="l"/>
                <a:tab pos="555625" algn="l"/>
                <a:tab pos="1004888" algn="l"/>
                <a:tab pos="1454150" algn="l"/>
                <a:tab pos="1903413" algn="l"/>
                <a:tab pos="2352675" algn="l"/>
                <a:tab pos="2801938" algn="l"/>
                <a:tab pos="3251200" algn="l"/>
                <a:tab pos="3700463" algn="l"/>
                <a:tab pos="4149725" algn="l"/>
                <a:tab pos="4598988" algn="l"/>
                <a:tab pos="5048250" algn="l"/>
                <a:tab pos="5497513" algn="l"/>
                <a:tab pos="5946775" algn="l"/>
                <a:tab pos="6396038" algn="l"/>
                <a:tab pos="6845300" algn="l"/>
                <a:tab pos="7294563" algn="l"/>
                <a:tab pos="7743825" algn="l"/>
                <a:tab pos="8193088" algn="l"/>
                <a:tab pos="8642350" algn="l"/>
              </a:tabLst>
            </a:pPr>
            <a:r>
              <a:rPr lang="ru-RU" sz="2600" smtClean="0"/>
              <a:t>Я показывала свой комплект родителям, друзьям, одноклассникам, многие учителя видели мою работу. Всем она очень понравилась. Надеюсь, что это будет не последняя работа,сделанная собственноручно, и я смогу вывязать другие изделия</a:t>
            </a:r>
            <a:r>
              <a:rPr lang="ru-RU" sz="2200" smtClean="0"/>
              <a:t>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Цели и задачи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782763"/>
            <a:ext cx="4038600" cy="4525962"/>
          </a:xfrm>
        </p:spPr>
        <p:txBody>
          <a:bodyPr lIns="90000" tIns="46800" rIns="90000" bIns="46800"/>
          <a:lstStyle/>
          <a:p>
            <a:pPr marL="330200" indent="-330200" eaLnBrk="1" hangingPunct="1">
              <a:lnSpc>
                <a:spcPct val="100000"/>
              </a:lnSpc>
              <a:spcBef>
                <a:spcPts val="6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/>
              <a:t>Выбрать схемы-узоры для шали;</a:t>
            </a:r>
          </a:p>
          <a:p>
            <a:pPr marL="330200" indent="-330200" eaLnBrk="1" hangingPunct="1">
              <a:lnSpc>
                <a:spcPct val="100000"/>
              </a:lnSpc>
              <a:spcBef>
                <a:spcPts val="6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/>
              <a:t>Выбрать схемы-узоры для рукавиц;</a:t>
            </a:r>
          </a:p>
          <a:p>
            <a:pPr marL="330200" indent="-330200" eaLnBrk="1" hangingPunct="1">
              <a:lnSpc>
                <a:spcPct val="100000"/>
              </a:lnSpc>
              <a:spcBef>
                <a:spcPts val="6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/>
              <a:t>Выбрать схемы-узоры для броши;</a:t>
            </a:r>
          </a:p>
          <a:p>
            <a:pPr marL="330200" indent="-330200" eaLnBrk="1" hangingPunct="1">
              <a:lnSpc>
                <a:spcPct val="100000"/>
              </a:lnSpc>
              <a:spcBef>
                <a:spcPts val="6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/>
              <a:t>Подобрать цветовую гамму;</a:t>
            </a:r>
          </a:p>
          <a:p>
            <a:pPr marL="330200" indent="-330200" eaLnBrk="1" hangingPunct="1">
              <a:lnSpc>
                <a:spcPct val="100000"/>
              </a:lnSpc>
              <a:spcBef>
                <a:spcPts val="60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/>
              <a:t>Подобрать нитки.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648200" y="1782763"/>
            <a:ext cx="4038600" cy="4525962"/>
          </a:xfrm>
        </p:spPr>
        <p:txBody>
          <a:bodyPr lIns="90000" tIns="46800" rIns="90000" bIns="46800"/>
          <a:lstStyle/>
          <a:p>
            <a:pPr marL="330200" indent="-330200" eaLnBrk="1" hangingPunct="1">
              <a:spcBef>
                <a:spcPts val="600"/>
              </a:spcBef>
              <a:buSzPct val="40000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>
                <a:cs typeface="Arial" charset="0"/>
              </a:rPr>
              <a:t>Вывязать шаль на спицах;</a:t>
            </a:r>
          </a:p>
          <a:p>
            <a:pPr marL="330200" indent="-330200" eaLnBrk="1" hangingPunct="1">
              <a:spcBef>
                <a:spcPts val="600"/>
              </a:spcBef>
              <a:buSzPct val="40000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>
                <a:cs typeface="Arial" charset="0"/>
              </a:rPr>
              <a:t>Выполнить отделку шали;</a:t>
            </a:r>
          </a:p>
          <a:p>
            <a:pPr marL="330200" indent="-330200" eaLnBrk="1" hangingPunct="1">
              <a:spcBef>
                <a:spcPts val="600"/>
              </a:spcBef>
              <a:buSzPct val="40000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>
                <a:cs typeface="Arial" charset="0"/>
              </a:rPr>
              <a:t>Связать на спицах рукавицы, тщательно и красиво вывязывая узор;</a:t>
            </a:r>
          </a:p>
          <a:p>
            <a:pPr marL="330200" indent="-330200" eaLnBrk="1" hangingPunct="1">
              <a:spcBef>
                <a:spcPts val="600"/>
              </a:spcBef>
              <a:buSzPct val="40000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>
                <a:cs typeface="Arial" charset="0"/>
              </a:rPr>
              <a:t>Связать брошь.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503238"/>
            <a:ext cx="7808912" cy="1144587"/>
          </a:xfrm>
        </p:spPr>
        <p:txBody>
          <a:bodyPr tIns="2988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 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906588"/>
            <a:ext cx="7808912" cy="4321175"/>
          </a:xfrm>
        </p:spPr>
        <p:txBody>
          <a:bodyPr/>
          <a:lstStyle/>
          <a:p>
            <a:pPr marL="431800" indent="-31591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ru-RU" smtClean="0"/>
              <a:t> 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416175" y="647700"/>
            <a:ext cx="4856163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algn="ctr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400" b="1">
                <a:solidFill>
                  <a:srgbClr val="333333"/>
                </a:solidFill>
              </a:rPr>
              <a:t>Спасибо за внимание</a:t>
            </a:r>
          </a:p>
        </p:txBody>
      </p:sp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2276872"/>
            <a:ext cx="2059596" cy="35028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2276872"/>
            <a:ext cx="4608512" cy="35643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Интеграция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686800" cy="4525963"/>
          </a:xfrm>
        </p:spPr>
        <p:txBody>
          <a:bodyPr lIns="90000" tIns="46800" rIns="90000" bIns="46800"/>
          <a:lstStyle/>
          <a:p>
            <a:pPr marL="330200" indent="-330200" eaLnBrk="1" hangingPunct="1">
              <a:lnSpc>
                <a:spcPct val="100000"/>
              </a:lnSpc>
              <a:spcBef>
                <a:spcPts val="1400"/>
              </a:spcBef>
              <a:buFont typeface="Arial" charset="0"/>
              <a:buChar char="•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/>
              <a:t>История – знание традиций;</a:t>
            </a:r>
          </a:p>
          <a:p>
            <a:pPr marL="330200" indent="-330200" eaLnBrk="1" hangingPunct="1">
              <a:lnSpc>
                <a:spcPct val="100000"/>
              </a:lnSpc>
              <a:spcBef>
                <a:spcPts val="1400"/>
              </a:spcBef>
              <a:buFont typeface="Arial" charset="0"/>
              <a:buChar char="•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/>
              <a:t>Математика – экономический расчет;</a:t>
            </a:r>
          </a:p>
          <a:p>
            <a:pPr marL="330200" indent="-330200" eaLnBrk="1" hangingPunct="1">
              <a:lnSpc>
                <a:spcPct val="100000"/>
              </a:lnSpc>
              <a:spcBef>
                <a:spcPts val="1400"/>
              </a:spcBef>
              <a:buFont typeface="Arial" charset="0"/>
              <a:buChar char="•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/>
              <a:t>Экология - знание экологически чистых материалов; </a:t>
            </a:r>
          </a:p>
          <a:p>
            <a:pPr marL="330200" indent="-330200" eaLnBrk="1" hangingPunct="1">
              <a:lnSpc>
                <a:spcPct val="100000"/>
              </a:lnSpc>
              <a:spcBef>
                <a:spcPts val="1400"/>
              </a:spcBef>
              <a:buFont typeface="Arial" charset="0"/>
              <a:buChar char="•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/>
              <a:t>Технология - умение вязать, подбирать рисунок и цветовую гамму; </a:t>
            </a:r>
          </a:p>
          <a:p>
            <a:pPr marL="330200" indent="-330200" eaLnBrk="1" hangingPunct="1">
              <a:lnSpc>
                <a:spcPct val="100000"/>
              </a:lnSpc>
              <a:spcBef>
                <a:spcPts val="1400"/>
              </a:spcBef>
              <a:buFont typeface="Arial" charset="0"/>
              <a:buChar char="•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ru-RU" sz="2600" smtClean="0"/>
              <a:t>Литература, русский язык, информатика - написание и оформление проекта.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10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1000"/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627063" y="44450"/>
            <a:ext cx="8229600" cy="1143000"/>
          </a:xfrm>
        </p:spPr>
        <p:txBody>
          <a:bodyPr lIns="90000" tIns="46800" rIns="90000" bIns="46800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Знания и умения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548063" y="1871663"/>
            <a:ext cx="2787650" cy="728662"/>
          </a:xfrm>
          <a:prstGeom prst="rect">
            <a:avLst/>
          </a:prstGeom>
          <a:solidFill>
            <a:srgbClr val="CCCCCC"/>
          </a:solidFill>
          <a:ln w="9360" cap="sq">
            <a:solidFill>
              <a:srgbClr val="9999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30200" algn="ctr">
              <a:spcBef>
                <a:spcPts val="25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1000" i="1">
              <a:solidFill>
                <a:srgbClr val="000000"/>
              </a:solidFill>
            </a:endParaRPr>
          </a:p>
          <a:p>
            <a:pPr marL="342900" indent="-330200" algn="ctr">
              <a:spcBef>
                <a:spcPts val="25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600" i="1">
                <a:solidFill>
                  <a:srgbClr val="000000"/>
                </a:solidFill>
              </a:rPr>
              <a:t>Надо знать</a:t>
            </a:r>
          </a:p>
          <a:p>
            <a:pPr marL="342900" indent="-330200" algn="ctr">
              <a:spcBef>
                <a:spcPts val="25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 i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2700338" y="3789363"/>
            <a:ext cx="4319587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584325" y="2808288"/>
            <a:ext cx="6624638" cy="302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13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>
              <a:solidFill>
                <a:srgbClr val="000000"/>
              </a:solidFill>
            </a:endParaRPr>
          </a:p>
          <a:p>
            <a:pPr algn="ctr">
              <a:lnSpc>
                <a:spcPct val="130000"/>
              </a:lnSpc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000000"/>
                </a:solidFill>
              </a:rPr>
              <a:t> Способы вязания крючком; </a:t>
            </a:r>
          </a:p>
          <a:p>
            <a:pPr algn="ctr">
              <a:lnSpc>
                <a:spcPct val="130000"/>
              </a:lnSpc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000000"/>
                </a:solidFill>
              </a:rPr>
              <a:t> Способы вязания спицами;</a:t>
            </a:r>
          </a:p>
          <a:p>
            <a:pPr algn="ctr">
              <a:lnSpc>
                <a:spcPct val="130000"/>
              </a:lnSpc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000000"/>
                </a:solidFill>
              </a:rPr>
              <a:t> Свойства пряжи;</a:t>
            </a:r>
          </a:p>
          <a:p>
            <a:pPr algn="ctr">
              <a:lnSpc>
                <a:spcPct val="130000"/>
              </a:lnSpc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000000"/>
                </a:solidFill>
              </a:rPr>
              <a:t> Способы оформления готового изделия.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Выбор варианта изготовления 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47700" y="2663825"/>
            <a:ext cx="8229600" cy="1179513"/>
          </a:xfrm>
        </p:spPr>
        <p:txBody>
          <a:bodyPr lIns="90000" tIns="46800" rIns="90000" bIns="46800"/>
          <a:lstStyle/>
          <a:p>
            <a:pPr indent="-334963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 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431800" y="1871663"/>
            <a:ext cx="8301038" cy="1119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008063" y="1844675"/>
            <a:ext cx="7343775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2725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defRPr/>
            </a:pPr>
            <a:r>
              <a:rPr lang="ru-RU" sz="2600" smtClean="0">
                <a:cs typeface="Times New Roman" pitchFamily="16" charset="0"/>
              </a:rPr>
              <a:t>Я выбрала шаль и рукавички, связанные спицами, а брошь была выполнена крючком, потому что</a:t>
            </a:r>
            <a:r>
              <a:rPr lang="ru-RU" sz="2600" smtClean="0"/>
              <a:t>:</a:t>
            </a:r>
          </a:p>
          <a:p>
            <a:pPr marL="212725" indent="-209550">
              <a:spcBef>
                <a:spcPts val="1200"/>
              </a:spcBef>
              <a:spcAft>
                <a:spcPts val="1000"/>
              </a:spcAft>
              <a:buSzPct val="64000"/>
              <a:buFont typeface="Times New Roman" pitchFamily="16" charset="0"/>
              <a:buBlip>
                <a:blip r:embed="rId3"/>
              </a:buBlip>
              <a:defRPr/>
            </a:pPr>
            <a:r>
              <a:rPr lang="ru-RU" sz="2600" smtClean="0"/>
              <a:t>Я умею вязать спицами;</a:t>
            </a:r>
          </a:p>
          <a:p>
            <a:pPr marL="212725" indent="-209550">
              <a:spcBef>
                <a:spcPts val="1200"/>
              </a:spcBef>
              <a:spcAft>
                <a:spcPts val="1000"/>
              </a:spcAft>
              <a:buSzPct val="64000"/>
              <a:buFont typeface="Times New Roman" pitchFamily="16" charset="0"/>
              <a:buBlip>
                <a:blip r:embed="rId3"/>
              </a:buBlip>
              <a:defRPr/>
            </a:pPr>
            <a:r>
              <a:rPr lang="ru-RU" sz="2600" smtClean="0"/>
              <a:t> Мне нравится вязать;</a:t>
            </a:r>
          </a:p>
          <a:p>
            <a:pPr marL="212725" indent="-209550">
              <a:spcBef>
                <a:spcPts val="1200"/>
              </a:spcBef>
              <a:spcAft>
                <a:spcPts val="1000"/>
              </a:spcAft>
              <a:buSzPct val="64000"/>
              <a:buFont typeface="Times New Roman" pitchFamily="16" charset="0"/>
              <a:buBlip>
                <a:blip r:embed="rId3"/>
              </a:buBlip>
              <a:defRPr/>
            </a:pPr>
            <a:r>
              <a:rPr lang="ru-RU" sz="2600" smtClean="0"/>
              <a:t> Готовый набор удобен в эксплуатации; </a:t>
            </a:r>
          </a:p>
          <a:p>
            <a:pPr marL="212725" indent="-209550">
              <a:spcBef>
                <a:spcPts val="1200"/>
              </a:spcBef>
              <a:spcAft>
                <a:spcPts val="1000"/>
              </a:spcAft>
              <a:buSzPct val="64000"/>
              <a:buFont typeface="Times New Roman" pitchFamily="16" charset="0"/>
              <a:buBlip>
                <a:blip r:embed="rId3"/>
              </a:buBlip>
              <a:defRPr/>
            </a:pPr>
            <a:r>
              <a:rPr lang="ru-RU" sz="2600" smtClean="0"/>
              <a:t> Возможность выбора особенного узора; </a:t>
            </a:r>
          </a:p>
          <a:p>
            <a:pPr marL="212725" indent="-209550">
              <a:spcBef>
                <a:spcPts val="1200"/>
              </a:spcBef>
              <a:spcAft>
                <a:spcPts val="1000"/>
              </a:spcAft>
              <a:buSzPct val="64000"/>
              <a:buFont typeface="Times New Roman" pitchFamily="16" charset="0"/>
              <a:buBlip>
                <a:blip r:embed="rId3"/>
              </a:buBlip>
              <a:defRPr/>
            </a:pPr>
            <a:r>
              <a:rPr lang="ru-RU" sz="2600" smtClean="0"/>
              <a:t> Самый красивый способ.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1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144463"/>
            <a:ext cx="7808912" cy="1504950"/>
          </a:xfrm>
        </p:spPr>
        <p:txBody>
          <a:bodyPr tIns="2988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Варианты изготовления шали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906588"/>
            <a:ext cx="7808912" cy="4321175"/>
          </a:xfrm>
        </p:spPr>
        <p:txBody>
          <a:bodyPr/>
          <a:lstStyle/>
          <a:p>
            <a:pPr marL="431800" indent="-31591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ru-RU" smtClean="0"/>
              <a:t> 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772816"/>
            <a:ext cx="2880320" cy="217114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4077072"/>
            <a:ext cx="2180431" cy="25198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200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14341" y="1772816"/>
            <a:ext cx="2178362" cy="2376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144463"/>
            <a:ext cx="7808913" cy="1144587"/>
          </a:xfrm>
        </p:spPr>
        <p:txBody>
          <a:bodyPr tIns="2988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Варианты изготовления рукавиц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906588"/>
            <a:ext cx="7808912" cy="4321175"/>
          </a:xfrm>
        </p:spPr>
        <p:txBody>
          <a:bodyPr/>
          <a:lstStyle/>
          <a:p>
            <a:pPr marL="431800" indent="-31591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ru-RU" smtClean="0"/>
              <a:t>  </a:t>
            </a: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0363" y="1728788"/>
            <a:ext cx="3347541" cy="22309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67004" y="1728788"/>
            <a:ext cx="3761095" cy="22762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3059113" y="5554663"/>
            <a:ext cx="2197100" cy="673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>
              <a:solidFill>
                <a:srgbClr val="000000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>
              <a:solidFill>
                <a:srgbClr val="000000"/>
              </a:solidFill>
            </a:endParaRPr>
          </a:p>
        </p:txBody>
      </p:sp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4548188" y="3197225"/>
            <a:ext cx="180975" cy="673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>
              <a:solidFill>
                <a:srgbClr val="000000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>
              <a:solidFill>
                <a:srgbClr val="000000"/>
              </a:solidFill>
            </a:endParaRPr>
          </a:p>
        </p:txBody>
      </p:sp>
      <p:pic>
        <p:nvPicPr>
          <p:cNvPr id="9225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99792" y="4365104"/>
            <a:ext cx="3959994" cy="20882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Дизайн-анализ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889125"/>
            <a:ext cx="8229600" cy="4492625"/>
          </a:xfrm>
        </p:spPr>
        <p:txBody>
          <a:bodyPr lIns="90000" tIns="46800" rIns="90000" bIns="46800"/>
          <a:lstStyle/>
          <a:p>
            <a:pPr indent="-330200" algn="ctr" eaLnBrk="1" hangingPunct="1">
              <a:lnSpc>
                <a:spcPct val="80000"/>
              </a:lnSpc>
              <a:spcBef>
                <a:spcPts val="175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smtClean="0"/>
              <a:t>Мой комплект должен соответствовать следующим критериям:</a:t>
            </a:r>
          </a:p>
          <a:p>
            <a:pPr indent="-330200" eaLnBrk="1" hangingPunct="1">
              <a:lnSpc>
                <a:spcPct val="80000"/>
              </a:lnSpc>
              <a:spcBef>
                <a:spcPts val="175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smtClean="0"/>
              <a:t>Чтобы цветовая гамма сочеталась с цветом маминых глаз;</a:t>
            </a:r>
          </a:p>
          <a:p>
            <a:pPr indent="-330200" eaLnBrk="1" hangingPunct="1">
              <a:lnSpc>
                <a:spcPct val="80000"/>
              </a:lnSpc>
              <a:spcBef>
                <a:spcPts val="175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smtClean="0"/>
              <a:t>Чтобы узор на рукавицах был стильным;</a:t>
            </a:r>
          </a:p>
          <a:p>
            <a:pPr indent="-330200" eaLnBrk="1" hangingPunct="1">
              <a:lnSpc>
                <a:spcPct val="80000"/>
              </a:lnSpc>
              <a:spcBef>
                <a:spcPts val="175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smtClean="0"/>
              <a:t>Чтобы я смогла его выполнить без особых затруднений;</a:t>
            </a:r>
          </a:p>
          <a:p>
            <a:pPr indent="-330200" eaLnBrk="1" hangingPunct="1">
              <a:lnSpc>
                <a:spcPct val="80000"/>
              </a:lnSpc>
              <a:spcBef>
                <a:spcPts val="175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smtClean="0"/>
              <a:t>Чтобы комплект был практичным;</a:t>
            </a:r>
          </a:p>
          <a:p>
            <a:pPr indent="-330200" eaLnBrk="1" hangingPunct="1">
              <a:lnSpc>
                <a:spcPct val="80000"/>
              </a:lnSpc>
              <a:spcBef>
                <a:spcPts val="1750"/>
              </a:spcBef>
              <a:buSzPct val="40000"/>
              <a:buFont typeface="Times New Roman" pitchFamily="16" charset="0"/>
              <a:buBlip>
                <a:blip r:embed="rId3"/>
              </a:buBlip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smtClean="0"/>
              <a:t>Чтобы комплект оценили близкие и друзья.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1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10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10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1000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295275"/>
            <a:ext cx="7808912" cy="1144588"/>
          </a:xfrm>
        </p:spPr>
        <p:txBody>
          <a:bodyPr tIns="2988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mtClean="0"/>
              <a:t>Дизайн-спецификация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1513" y="1906588"/>
            <a:ext cx="7808912" cy="4321175"/>
          </a:xfrm>
        </p:spPr>
        <p:txBody>
          <a:bodyPr tIns="23040"/>
          <a:lstStyle/>
          <a:p>
            <a:pPr marL="423863" indent="-319088" eaLnBrk="1">
              <a:buClr>
                <a:srgbClr val="0E594D"/>
              </a:buClr>
              <a:buSzPct val="40000"/>
              <a:buFont typeface="Times New Roman" pitchFamily="16" charset="0"/>
              <a:buBlip>
                <a:blip r:embed="rId3"/>
              </a:buBlip>
              <a:tabLst>
                <a:tab pos="423863" algn="l"/>
                <a:tab pos="528638" algn="l"/>
                <a:tab pos="977900" algn="l"/>
                <a:tab pos="1427163" algn="l"/>
                <a:tab pos="1876425" algn="l"/>
                <a:tab pos="2325688" algn="l"/>
                <a:tab pos="2774950" algn="l"/>
                <a:tab pos="3224213" algn="l"/>
                <a:tab pos="3673475" algn="l"/>
                <a:tab pos="4122738" algn="l"/>
                <a:tab pos="4572000" algn="l"/>
                <a:tab pos="5021263" algn="l"/>
                <a:tab pos="5470525" algn="l"/>
                <a:tab pos="5919788" algn="l"/>
                <a:tab pos="6369050" algn="l"/>
                <a:tab pos="6818313" algn="l"/>
                <a:tab pos="7267575" algn="l"/>
                <a:tab pos="7716838" algn="l"/>
                <a:tab pos="8166100" algn="l"/>
                <a:tab pos="8615363" algn="l"/>
                <a:tab pos="9064625" algn="l"/>
              </a:tabLst>
            </a:pPr>
            <a:r>
              <a:rPr lang="ru-RU" sz="2600" smtClean="0"/>
              <a:t>Экономичность - нитки - покупные, наличие инструментов для вязания.</a:t>
            </a:r>
          </a:p>
          <a:p>
            <a:pPr marL="423863" indent="-319088" eaLnBrk="1">
              <a:buClr>
                <a:srgbClr val="0E594D"/>
              </a:buClr>
              <a:buSzPct val="40000"/>
              <a:buFont typeface="Times New Roman" pitchFamily="16" charset="0"/>
              <a:buBlip>
                <a:blip r:embed="rId3"/>
              </a:buBlip>
              <a:tabLst>
                <a:tab pos="423863" algn="l"/>
                <a:tab pos="528638" algn="l"/>
                <a:tab pos="977900" algn="l"/>
                <a:tab pos="1427163" algn="l"/>
                <a:tab pos="1876425" algn="l"/>
                <a:tab pos="2325688" algn="l"/>
                <a:tab pos="2774950" algn="l"/>
                <a:tab pos="3224213" algn="l"/>
                <a:tab pos="3673475" algn="l"/>
                <a:tab pos="4122738" algn="l"/>
                <a:tab pos="4572000" algn="l"/>
                <a:tab pos="5021263" algn="l"/>
                <a:tab pos="5470525" algn="l"/>
                <a:tab pos="5919788" algn="l"/>
                <a:tab pos="6369050" algn="l"/>
                <a:tab pos="6818313" algn="l"/>
                <a:tab pos="7267575" algn="l"/>
                <a:tab pos="7716838" algn="l"/>
                <a:tab pos="8166100" algn="l"/>
                <a:tab pos="8615363" algn="l"/>
                <a:tab pos="9064625" algn="l"/>
              </a:tabLst>
            </a:pPr>
            <a:r>
              <a:rPr lang="ru-RU" sz="2600" smtClean="0"/>
              <a:t>Материалы — бордовая смесь акрила и шерсти.</a:t>
            </a:r>
          </a:p>
          <a:p>
            <a:pPr marL="423863" indent="-319088" eaLnBrk="1">
              <a:buClr>
                <a:srgbClr val="0E594D"/>
              </a:buClr>
              <a:buSzPct val="40000"/>
              <a:buFont typeface="Times New Roman" pitchFamily="16" charset="0"/>
              <a:buBlip>
                <a:blip r:embed="rId3"/>
              </a:buBlip>
              <a:tabLst>
                <a:tab pos="423863" algn="l"/>
                <a:tab pos="528638" algn="l"/>
                <a:tab pos="977900" algn="l"/>
                <a:tab pos="1427163" algn="l"/>
                <a:tab pos="1876425" algn="l"/>
                <a:tab pos="2325688" algn="l"/>
                <a:tab pos="2774950" algn="l"/>
                <a:tab pos="3224213" algn="l"/>
                <a:tab pos="3673475" algn="l"/>
                <a:tab pos="4122738" algn="l"/>
                <a:tab pos="4572000" algn="l"/>
                <a:tab pos="5021263" algn="l"/>
                <a:tab pos="5470525" algn="l"/>
                <a:tab pos="5919788" algn="l"/>
                <a:tab pos="6369050" algn="l"/>
                <a:tab pos="6818313" algn="l"/>
                <a:tab pos="7267575" algn="l"/>
                <a:tab pos="7716838" algn="l"/>
                <a:tab pos="8166100" algn="l"/>
                <a:tab pos="8615363" algn="l"/>
                <a:tab pos="9064625" algn="l"/>
              </a:tabLst>
            </a:pPr>
            <a:r>
              <a:rPr lang="ru-RU" sz="2600" smtClean="0"/>
              <a:t>Предназначение – комплект, состоящий из шали, броши и рукавиц, предназначенный для носки в зимнее время.</a:t>
            </a:r>
          </a:p>
          <a:p>
            <a:pPr marL="423863" indent="-319088" eaLnBrk="1">
              <a:buClr>
                <a:srgbClr val="0E594D"/>
              </a:buClr>
              <a:buSzPct val="40000"/>
              <a:buFont typeface="Times New Roman" pitchFamily="16" charset="0"/>
              <a:buBlip>
                <a:blip r:embed="rId3"/>
              </a:buBlip>
              <a:tabLst>
                <a:tab pos="423863" algn="l"/>
                <a:tab pos="528638" algn="l"/>
                <a:tab pos="977900" algn="l"/>
                <a:tab pos="1427163" algn="l"/>
                <a:tab pos="1876425" algn="l"/>
                <a:tab pos="2325688" algn="l"/>
                <a:tab pos="2774950" algn="l"/>
                <a:tab pos="3224213" algn="l"/>
                <a:tab pos="3673475" algn="l"/>
                <a:tab pos="4122738" algn="l"/>
                <a:tab pos="4572000" algn="l"/>
                <a:tab pos="5021263" algn="l"/>
                <a:tab pos="5470525" algn="l"/>
                <a:tab pos="5919788" algn="l"/>
                <a:tab pos="6369050" algn="l"/>
                <a:tab pos="6818313" algn="l"/>
                <a:tab pos="7267575" algn="l"/>
                <a:tab pos="7716838" algn="l"/>
                <a:tab pos="8166100" algn="l"/>
                <a:tab pos="8615363" algn="l"/>
                <a:tab pos="9064625" algn="l"/>
              </a:tabLst>
            </a:pPr>
            <a:r>
              <a:rPr lang="ru-RU" sz="2600" smtClean="0"/>
              <a:t>Простота изготовления - использование знакомых приемов вязания спицами и крючком.</a:t>
            </a:r>
          </a:p>
          <a:p>
            <a:pPr marL="423863" indent="-319088" eaLnBrk="1">
              <a:buClr>
                <a:srgbClr val="0E594D"/>
              </a:buClr>
              <a:buSzPct val="40000"/>
              <a:buFont typeface="Times New Roman" pitchFamily="16" charset="0"/>
              <a:buBlip>
                <a:blip r:embed="rId3"/>
              </a:buBlip>
              <a:tabLst>
                <a:tab pos="423863" algn="l"/>
                <a:tab pos="528638" algn="l"/>
                <a:tab pos="977900" algn="l"/>
                <a:tab pos="1427163" algn="l"/>
                <a:tab pos="1876425" algn="l"/>
                <a:tab pos="2325688" algn="l"/>
                <a:tab pos="2774950" algn="l"/>
                <a:tab pos="3224213" algn="l"/>
                <a:tab pos="3673475" algn="l"/>
                <a:tab pos="4122738" algn="l"/>
                <a:tab pos="4572000" algn="l"/>
                <a:tab pos="5021263" algn="l"/>
                <a:tab pos="5470525" algn="l"/>
                <a:tab pos="5919788" algn="l"/>
                <a:tab pos="6369050" algn="l"/>
                <a:tab pos="6818313" algn="l"/>
                <a:tab pos="7267575" algn="l"/>
                <a:tab pos="7716838" algn="l"/>
                <a:tab pos="8166100" algn="l"/>
                <a:tab pos="8615363" algn="l"/>
                <a:tab pos="9064625" algn="l"/>
              </a:tabLst>
            </a:pPr>
            <a:r>
              <a:rPr lang="ru-RU" sz="2600" smtClean="0"/>
              <a:t>Эстетичность - хорошее цветовое решение, удачная отделка изделия.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693</Words>
  <Application>Microsoft Office PowerPoint</Application>
  <PresentationFormat>Экран (4:3)</PresentationFormat>
  <Paragraphs>115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1_Тема Office</vt:lpstr>
      <vt:lpstr>Слайд 1</vt:lpstr>
      <vt:lpstr>Цели и задачи</vt:lpstr>
      <vt:lpstr>Интеграция</vt:lpstr>
      <vt:lpstr> Знания и умения</vt:lpstr>
      <vt:lpstr>Выбор варианта изготовления </vt:lpstr>
      <vt:lpstr>Варианты изготовления шали</vt:lpstr>
      <vt:lpstr>Варианты изготовления рукавиц</vt:lpstr>
      <vt:lpstr>Дизайн-анализ</vt:lpstr>
      <vt:lpstr>Дизайн-спецификация</vt:lpstr>
      <vt:lpstr>Подбор материала и цветовой гаммы</vt:lpstr>
      <vt:lpstr>Планирование работы </vt:lpstr>
      <vt:lpstr>Технология изготовления комплекта </vt:lpstr>
      <vt:lpstr> </vt:lpstr>
      <vt:lpstr>II. Изготовление рукавиц: </vt:lpstr>
      <vt:lpstr>Технология изготовления комплекта</vt:lpstr>
      <vt:lpstr>III.Изготовление броши:  Схема изготовления броши была придумана в ходе изготовления работы из оставшихся нитей. Для ее изготовления использовалось вязание крючком, обвязывание итальянской булавки. </vt:lpstr>
      <vt:lpstr>Экономическое обоснование </vt:lpstr>
      <vt:lpstr>Анализ. Самоанализ </vt:lpstr>
      <vt:lpstr>Анализ. Самоанализ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Ядыкин</dc:creator>
  <cp:lastModifiedBy>Сергей</cp:lastModifiedBy>
  <cp:revision>21</cp:revision>
  <cp:lastPrinted>1601-01-01T00:00:00Z</cp:lastPrinted>
  <dcterms:created xsi:type="dcterms:W3CDTF">2010-01-20T16:13:25Z</dcterms:created>
  <dcterms:modified xsi:type="dcterms:W3CDTF">2022-11-23T19:31:00Z</dcterms:modified>
</cp:coreProperties>
</file>