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993" autoAdjust="0"/>
  </p:normalViewPr>
  <p:slideViewPr>
    <p:cSldViewPr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A420E-4F9A-4638-B502-473BD452CF9B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31BE6-E632-428F-A118-23ABB5D65F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982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31BE6-E632-428F-A118-23ABB5D65FB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028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962400"/>
            <a:ext cx="6400800" cy="2286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Евлампиев Александр Владимирович</a:t>
            </a:r>
          </a:p>
          <a:p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676400"/>
            <a:ext cx="8229600" cy="16224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Аксиологический подход  на уроках истории как фактор приобщения к ценностям мировой цивилизации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2296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Средства формирования ценностного сознания ребенка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Саша\Desktop\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97820"/>
            <a:ext cx="2286000" cy="1714500"/>
          </a:xfrm>
          <a:prstGeom prst="rect">
            <a:avLst/>
          </a:prstGeom>
          <a:noFill/>
        </p:spPr>
      </p:pic>
      <p:pic>
        <p:nvPicPr>
          <p:cNvPr id="2052" name="Picture 4" descr="C:\Users\Саша\Desktop\загружено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3429000"/>
            <a:ext cx="3352800" cy="1370595"/>
          </a:xfrm>
          <a:prstGeom prst="rect">
            <a:avLst/>
          </a:prstGeom>
          <a:noFill/>
        </p:spPr>
      </p:pic>
      <p:pic>
        <p:nvPicPr>
          <p:cNvPr id="2053" name="Picture 5" descr="C:\Users\Саша\Desktop\1393579185_kartina-v.g.-perova-ohotniki-na-priva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1524000"/>
            <a:ext cx="2573867" cy="1447800"/>
          </a:xfrm>
          <a:prstGeom prst="rect">
            <a:avLst/>
          </a:prstGeom>
          <a:noFill/>
        </p:spPr>
      </p:pic>
      <p:pic>
        <p:nvPicPr>
          <p:cNvPr id="2054" name="Picture 6" descr="C:\Users\Саша\Desktop\385023ba67ed69caf8b11fc3fbaf9f09_i-1111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5200" y="3276600"/>
            <a:ext cx="2899721" cy="1898915"/>
          </a:xfrm>
          <a:prstGeom prst="rect">
            <a:avLst/>
          </a:prstGeom>
          <a:noFill/>
        </p:spPr>
      </p:pic>
      <p:pic>
        <p:nvPicPr>
          <p:cNvPr id="2055" name="Picture 7" descr="C:\Users\Саша\Desktop\anywalls.com-2499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1524000"/>
            <a:ext cx="2133600" cy="1600200"/>
          </a:xfrm>
          <a:prstGeom prst="rect">
            <a:avLst/>
          </a:prstGeom>
          <a:noFill/>
        </p:spPr>
      </p:pic>
      <p:pic>
        <p:nvPicPr>
          <p:cNvPr id="2056" name="Picture 8" descr="C:\Users\Саша\Desktop\shutterstock_100923028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8019" y="3352800"/>
            <a:ext cx="2495981" cy="1665287"/>
          </a:xfrm>
          <a:prstGeom prst="rect">
            <a:avLst/>
          </a:prstGeom>
          <a:noFill/>
        </p:spPr>
      </p:pic>
      <p:pic>
        <p:nvPicPr>
          <p:cNvPr id="2057" name="Picture 9" descr="C:\Users\Саша\Desktop\isaakievskii_-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32950" y="5257800"/>
            <a:ext cx="2698845" cy="1600200"/>
          </a:xfrm>
          <a:prstGeom prst="rect">
            <a:avLst/>
          </a:prstGeom>
          <a:noFill/>
        </p:spPr>
      </p:pic>
      <p:pic>
        <p:nvPicPr>
          <p:cNvPr id="2058" name="Picture 10" descr="C:\Users\Саша\Desktop\cool-sharif-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38600" y="5292694"/>
            <a:ext cx="1143000" cy="1565306"/>
          </a:xfrm>
          <a:prstGeom prst="rect">
            <a:avLst/>
          </a:prstGeom>
          <a:noFill/>
        </p:spPr>
      </p:pic>
      <p:pic>
        <p:nvPicPr>
          <p:cNvPr id="2059" name="Picture 11" descr="C:\Users\Саша\Desktop\8a3f8efd8797368dd328510cf43e8b9a_w960_h2048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9600" y="4914900"/>
            <a:ext cx="2590800" cy="194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8991600" cy="54102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Постановка  перед  учащимися личностно-значимых проблем, требующих собственных выводов</a:t>
            </a:r>
          </a:p>
          <a:p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Темы: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Иван Грозный и митрополит Филипп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Борис Годунов и Григорий Отрепьев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Петр </a:t>
            </a:r>
            <a:r>
              <a:rPr lang="en-US" b="1" dirty="0" smtClean="0">
                <a:solidFill>
                  <a:schemeClr val="tx1"/>
                </a:solidFill>
              </a:rPr>
              <a:t>I </a:t>
            </a:r>
            <a:r>
              <a:rPr lang="ru-RU" b="1" dirty="0" smtClean="0">
                <a:solidFill>
                  <a:schemeClr val="tx1"/>
                </a:solidFill>
              </a:rPr>
              <a:t>и царевич Алексей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Елизавета Петровна и Иоанн Антонович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Александр  </a:t>
            </a:r>
            <a:r>
              <a:rPr lang="en-US" b="1" dirty="0" smtClean="0">
                <a:solidFill>
                  <a:schemeClr val="tx1"/>
                </a:solidFill>
              </a:rPr>
              <a:t>I </a:t>
            </a:r>
            <a:r>
              <a:rPr lang="ru-RU" b="1" dirty="0" smtClean="0">
                <a:solidFill>
                  <a:schemeClr val="tx1"/>
                </a:solidFill>
              </a:rPr>
              <a:t>и Павел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С.П.Трубецкой и декабристы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Николай </a:t>
            </a:r>
            <a:r>
              <a:rPr lang="en-US" b="1" dirty="0" smtClean="0">
                <a:solidFill>
                  <a:schemeClr val="tx1"/>
                </a:solidFill>
              </a:rPr>
              <a:t>II </a:t>
            </a:r>
            <a:r>
              <a:rPr lang="ru-RU" b="1" dirty="0" smtClean="0">
                <a:solidFill>
                  <a:schemeClr val="tx1"/>
                </a:solidFill>
              </a:rPr>
              <a:t>и Вильгельм </a:t>
            </a:r>
            <a:r>
              <a:rPr lang="en-US" b="1" dirty="0" smtClean="0">
                <a:solidFill>
                  <a:schemeClr val="tx1"/>
                </a:solidFill>
              </a:rPr>
              <a:t>II</a:t>
            </a:r>
            <a:endParaRPr lang="ru-RU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Александр </a:t>
            </a:r>
            <a:r>
              <a:rPr lang="en-US" b="1" dirty="0" smtClean="0">
                <a:solidFill>
                  <a:schemeClr val="tx1"/>
                </a:solidFill>
              </a:rPr>
              <a:t>III </a:t>
            </a:r>
            <a:r>
              <a:rPr lang="ru-RU" b="1" dirty="0" smtClean="0">
                <a:solidFill>
                  <a:schemeClr val="tx1"/>
                </a:solidFill>
              </a:rPr>
              <a:t>и Софья Перовская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Примеры работы с эмоционально-ценностным содержанием исторического образования</a:t>
            </a:r>
            <a:r>
              <a:rPr sz="1800" b="1" smtClean="0">
                <a:solidFill>
                  <a:schemeClr val="tx1"/>
                </a:solidFill>
              </a:rPr>
              <a:t/>
            </a:r>
            <a:br>
              <a:rPr sz="1800" b="1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Раскрытие роли личности в истории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(эмоционально-ценностный выбор) </a:t>
            </a:r>
            <a:endParaRPr lang="ru-RU" sz="1800" dirty="0"/>
          </a:p>
        </p:txBody>
      </p:sp>
      <p:pic>
        <p:nvPicPr>
          <p:cNvPr id="1026" name="Picture 2" descr="C:\Users\Саша\Desktop\kinopoisk.ru-Tsar-14416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71800"/>
            <a:ext cx="1447800" cy="953135"/>
          </a:xfrm>
          <a:prstGeom prst="rect">
            <a:avLst/>
          </a:prstGeom>
          <a:noFill/>
        </p:spPr>
      </p:pic>
      <p:pic>
        <p:nvPicPr>
          <p:cNvPr id="1027" name="Picture 3" descr="C:\Users\Саша\Desktop\kinopoisk.ru-Boris-Godunov-20136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667000"/>
            <a:ext cx="1050264" cy="1524000"/>
          </a:xfrm>
          <a:prstGeom prst="rect">
            <a:avLst/>
          </a:prstGeom>
          <a:noFill/>
        </p:spPr>
      </p:pic>
      <p:pic>
        <p:nvPicPr>
          <p:cNvPr id="1028" name="Picture 4" descr="C:\Users\Саша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886200"/>
            <a:ext cx="1169581" cy="867103"/>
          </a:xfrm>
          <a:prstGeom prst="rect">
            <a:avLst/>
          </a:prstGeom>
          <a:noFill/>
        </p:spPr>
      </p:pic>
      <p:pic>
        <p:nvPicPr>
          <p:cNvPr id="1029" name="Picture 5" descr="C:\Users\Саша\Desktop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48600" y="3962400"/>
            <a:ext cx="981075" cy="1257186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4724400"/>
            <a:ext cx="889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C:\Users\Саша\Desktop\i (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1000" y="5029200"/>
            <a:ext cx="779887" cy="1038225"/>
          </a:xfrm>
          <a:prstGeom prst="rect">
            <a:avLst/>
          </a:prstGeom>
          <a:noFill/>
        </p:spPr>
      </p:pic>
      <p:pic>
        <p:nvPicPr>
          <p:cNvPr id="1032" name="Picture 8" descr="C:\Users\Саша\Desktop\711105_90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5791199"/>
            <a:ext cx="1219200" cy="984391"/>
          </a:xfrm>
          <a:prstGeom prst="rect">
            <a:avLst/>
          </a:prstGeom>
          <a:noFill/>
        </p:spPr>
      </p:pic>
      <p:pic>
        <p:nvPicPr>
          <p:cNvPr id="1033" name="Picture 9" descr="C:\Users\Саша\Desktop\i (3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62800" y="5638800"/>
            <a:ext cx="838200" cy="1147853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 rot="10800000" flipV="1">
            <a:off x="1447800" y="34290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028" idx="3"/>
          </p:cNvCxnSpPr>
          <p:nvPr/>
        </p:nvCxnSpPr>
        <p:spPr>
          <a:xfrm rot="10800000" flipV="1">
            <a:off x="1321982" y="4267200"/>
            <a:ext cx="1040219" cy="52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7391400" y="3733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030" idx="3"/>
          </p:cNvCxnSpPr>
          <p:nvPr/>
        </p:nvCxnSpPr>
        <p:spPr>
          <a:xfrm rot="10800000" flipV="1">
            <a:off x="1041400" y="5029200"/>
            <a:ext cx="1625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6629400" y="4343400"/>
            <a:ext cx="1143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031" idx="1"/>
          </p:cNvCxnSpPr>
          <p:nvPr/>
        </p:nvCxnSpPr>
        <p:spPr>
          <a:xfrm>
            <a:off x="6858000" y="5410200"/>
            <a:ext cx="1143000" cy="138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1524000" y="5867400"/>
            <a:ext cx="838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257800" y="6477000"/>
            <a:ext cx="1905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8534400" cy="3048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Переходный период российской истории конца </a:t>
            </a:r>
            <a:r>
              <a:rPr lang="en-US" dirty="0" smtClean="0">
                <a:solidFill>
                  <a:schemeClr val="tx1"/>
                </a:solidFill>
              </a:rPr>
              <a:t>XX</a:t>
            </a:r>
            <a:r>
              <a:rPr lang="ru-RU" dirty="0" smtClean="0">
                <a:solidFill>
                  <a:schemeClr val="tx1"/>
                </a:solidFill>
              </a:rPr>
              <a:t>- начала </a:t>
            </a:r>
            <a:r>
              <a:rPr lang="en-US" dirty="0" smtClean="0">
                <a:solidFill>
                  <a:schemeClr val="tx1"/>
                </a:solidFill>
              </a:rPr>
              <a:t>XXI </a:t>
            </a:r>
            <a:r>
              <a:rPr lang="ru-RU" dirty="0" smtClean="0">
                <a:solidFill>
                  <a:schemeClr val="tx1"/>
                </a:solidFill>
              </a:rPr>
              <a:t>вв. сопровождался кризисом духовности, когда изменился взгляд на ценности.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Миссия  школы - воспитание и развитие подрастающего поколения, духовно-нравственного, творческого гражданина нового общества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2296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Опрос ВЦИОМ от </a:t>
            </a:r>
            <a:r>
              <a:rPr lang="ru-RU" dirty="0" smtClean="0">
                <a:solidFill>
                  <a:schemeClr val="tx1"/>
                </a:solidFill>
              </a:rPr>
              <a:t>24.10.2022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Саша\Desktop\опрос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8642572" cy="5019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8534400" cy="3352800"/>
          </a:xfrm>
        </p:spPr>
        <p:txBody>
          <a:bodyPr>
            <a:normAutofit fontScale="92500" lnSpcReduction="20000"/>
          </a:bodyPr>
          <a:lstStyle/>
          <a:p>
            <a:pPr marL="514350" indent="-514350" algn="l"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воспитать ученика в гуманистическом направлении, помочь открыть для него целостную картину мировой культуры и достижений цивилизации через уроки истории</a:t>
            </a:r>
          </a:p>
          <a:p>
            <a:pPr marL="514350" indent="-514350" algn="l"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актуализация </a:t>
            </a:r>
            <a:r>
              <a:rPr lang="ru-RU" sz="3200" dirty="0" err="1" smtClean="0">
                <a:solidFill>
                  <a:schemeClr val="tx1"/>
                </a:solidFill>
              </a:rPr>
              <a:t>аксиологического</a:t>
            </a:r>
            <a:r>
              <a:rPr lang="ru-RU" sz="3200" dirty="0" smtClean="0">
                <a:solidFill>
                  <a:schemeClr val="tx1"/>
                </a:solidFill>
              </a:rPr>
              <a:t> аспекта в содержании образования предметной области «история»</a:t>
            </a:r>
          </a:p>
          <a:p>
            <a:pPr algn="l"/>
            <a:endParaRPr lang="ru-RU" sz="3200" dirty="0" smtClean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Моя цель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chemeClr val="tx1"/>
                </a:solidFill>
              </a:rPr>
              <a:t>Механизм реализации воспитательного ресурса по </a:t>
            </a:r>
            <a:br>
              <a:rPr lang="ru-RU" sz="2700" b="1" i="1" dirty="0" smtClean="0">
                <a:solidFill>
                  <a:schemeClr val="tx1"/>
                </a:solidFill>
              </a:rPr>
            </a:br>
            <a:r>
              <a:rPr lang="ru-RU" sz="2700" b="1" i="1" dirty="0" smtClean="0">
                <a:solidFill>
                  <a:schemeClr val="tx1"/>
                </a:solidFill>
              </a:rPr>
              <a:t>Историко-Культурному Стандарту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152400"/>
          <a:ext cx="8458199" cy="6754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8237"/>
                <a:gridCol w="2408237"/>
                <a:gridCol w="3641725"/>
              </a:tblGrid>
              <a:tr h="724157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Личностные характеристики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Средства реализации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Методы реализации </a:t>
                      </a:r>
                      <a:endParaRPr lang="ru-RU" dirty="0"/>
                    </a:p>
                  </a:txBody>
                  <a:tcPr/>
                </a:tc>
              </a:tr>
              <a:tr h="130348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Гражданская идентичность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системы знаний: развитие единого культурного пространства России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эмоционально-ценностного отношения учащихся   к историко-культурному наследию</a:t>
                      </a:r>
                      <a:endParaRPr lang="ru-RU" sz="1600" dirty="0"/>
                    </a:p>
                  </a:txBody>
                  <a:tcPr/>
                </a:tc>
              </a:tr>
              <a:tr h="68220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Патриотизм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системы знаний о ратном и трудовом подвиге предков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эмоционально-ценностного отношения к деятелям и событиям отечественной истории</a:t>
                      </a:r>
                      <a:endParaRPr lang="ru-RU" sz="1400" dirty="0"/>
                    </a:p>
                  </a:txBody>
                  <a:tcPr/>
                </a:tc>
              </a:tr>
              <a:tr h="16567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Гражданственность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системы знаний о развитии и становлении   российского государства и права, гражданского сознания,   правового государства, гражданского общества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версиями и оценками, с источниками, с ценностным компонентом содержания.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Формулирование личностной позиции.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Сформированность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активной гражданской позиции. </a:t>
                      </a:r>
                      <a:endParaRPr lang="ru-RU" sz="1400" dirty="0"/>
                    </a:p>
                  </a:txBody>
                  <a:tcPr/>
                </a:tc>
              </a:tr>
              <a:tr h="1266947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Толерантность, уважение к народам и культурам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системы знаний о национальных особенностях регионов России, истории формирования многонационального Российского государства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Предъявление ключевых оценок и версий.  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1072032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Духовно-нравственные качества личности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системы знаний о развитии и становлении базовых национальных ценностей России (в контексте всеобщей истории)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ценностным компонентом содержания исторического образования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аша\Desktop\0038-038-Bazovye-natsionalnye-tsennos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1"/>
            <a:ext cx="8277225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048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ru-RU" b="1" dirty="0" smtClean="0">
                <a:solidFill>
                  <a:srgbClr val="FF0000"/>
                </a:solidFill>
              </a:rPr>
              <a:t>) историческое время; 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2) историческое пространство; 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3) историческое развитие; 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4) человек в истории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981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Содержательные линии</a:t>
            </a:r>
            <a:r>
              <a:rPr b="1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по истории: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/>
              <a:t>-</a:t>
            </a:r>
            <a:r>
              <a:rPr lang="ru-RU" b="1" dirty="0" smtClean="0"/>
              <a:t>постановка личностно-значимых проблем</a:t>
            </a:r>
            <a:endParaRPr lang="ru-RU" dirty="0" smtClean="0"/>
          </a:p>
          <a:p>
            <a:pPr algn="l">
              <a:buFont typeface="Arial" pitchFamily="34" charset="0"/>
              <a:buChar char="•"/>
            </a:pPr>
            <a:r>
              <a:rPr lang="ru-RU" b="1" dirty="0" smtClean="0"/>
              <a:t>-метод социального проектирования</a:t>
            </a:r>
            <a:endParaRPr lang="ru-RU" dirty="0" smtClean="0"/>
          </a:p>
          <a:p>
            <a:pPr algn="l">
              <a:buFont typeface="Arial" pitchFamily="34" charset="0"/>
              <a:buChar char="•"/>
            </a:pPr>
            <a:r>
              <a:rPr lang="ru-RU" b="1" dirty="0" smtClean="0"/>
              <a:t>-методы развития критического мышления учащихся</a:t>
            </a:r>
            <a:r>
              <a:rPr lang="en-US" b="1" dirty="0" smtClean="0"/>
              <a:t> </a:t>
            </a:r>
          </a:p>
          <a:p>
            <a:pPr algn="l">
              <a:buFont typeface="Arial" pitchFamily="34" charset="0"/>
              <a:buChar char="•"/>
            </a:pPr>
            <a:endParaRPr lang="en-US" b="1" dirty="0" smtClean="0"/>
          </a:p>
          <a:p>
            <a:r>
              <a:rPr lang="ru-RU" b="1" dirty="0" smtClean="0">
                <a:solidFill>
                  <a:schemeClr val="tx1"/>
                </a:solidFill>
              </a:rPr>
              <a:t>ФОРМИРОВАНИЕ ЧУВСТВ, УБЕЖДЕНИЙ, ПОЗИЦИЙ УЧАЩИХСЯ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Методы, способствующие трансляции  </a:t>
            </a:r>
            <a:r>
              <a:rPr lang="ru-RU" dirty="0" err="1" smtClean="0"/>
              <a:t>аксиологического</a:t>
            </a:r>
            <a:r>
              <a:rPr lang="ru-RU" dirty="0" smtClean="0"/>
              <a:t> компонента: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200400" y="5181600"/>
            <a:ext cx="2362200" cy="533400"/>
          </a:xfrm>
          <a:prstGeom prst="downArrow">
            <a:avLst>
              <a:gd name="adj1" fmla="val 50000"/>
              <a:gd name="adj2" fmla="val 551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3400" y="1"/>
            <a:ext cx="8229600" cy="68580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</a:rPr>
              <a:t>Пример исторических первоисточников по курсу истории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457200"/>
          <a:ext cx="9144000" cy="6175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762000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эпоха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источник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Ценности человечества</a:t>
                      </a:r>
                      <a:endParaRPr lang="ru-RU" dirty="0"/>
                    </a:p>
                  </a:txBody>
                  <a:tcPr/>
                </a:tc>
              </a:tr>
              <a:tr h="8871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Греческая и римская культура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Одиссея,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Иллиада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( VIII век до н.э)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Патриотизм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Преданность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Забота о близких</a:t>
                      </a:r>
                      <a:endParaRPr lang="ru-RU" sz="1100" dirty="0"/>
                    </a:p>
                  </a:txBody>
                  <a:tcPr/>
                </a:tc>
              </a:tr>
              <a:tr h="139153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Темные века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Каролингское возрождение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Король Артур (6 век)</a:t>
                      </a:r>
                    </a:p>
                    <a:p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Беовульф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(7-8 век)</a:t>
                      </a:r>
                    </a:p>
                    <a:p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Джефри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Чосер. Кентерберийские рассказы. (15 век)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Робин Гуд (15 век)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Доблесть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Готовность служить народу</a:t>
                      </a:r>
                    </a:p>
                    <a:p>
                      <a:r>
                        <a:rPr kumimoji="0" lang="ru-RU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Общинность</a:t>
                      </a:r>
                      <a:endParaRPr kumimoji="0" lang="ru-RU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Дружба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Свобода и независимость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Безопасность</a:t>
                      </a:r>
                      <a:endParaRPr lang="ru-RU" sz="1100" dirty="0"/>
                    </a:p>
                  </a:txBody>
                  <a:tcPr/>
                </a:tc>
              </a:tr>
              <a:tr h="8871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Ренессанс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Просвещение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Шекспир. Гамлет(1601)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Король Лир (1606).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Д.Свифт Гулливер (1727)</a:t>
                      </a:r>
                    </a:p>
                    <a:p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Д.Дефо.Робинзон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Крузо (1719)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Разумность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Спасение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Понимание красоты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Любовь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Верность </a:t>
                      </a:r>
                      <a:endParaRPr lang="ru-RU" sz="1100" dirty="0"/>
                    </a:p>
                  </a:txBody>
                  <a:tcPr/>
                </a:tc>
              </a:tr>
              <a:tr h="887177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Критический реализм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Ч.Диккенс Оливер Твист (1839)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У. Теккерей Ярмарка тщеславия (1848)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Уважение общества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Внутренний мир 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Мудрость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Мир во всём мире 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Интересная и активная жизнь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Искренность 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Вежливость 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Последовательность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Самоуважение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298</TotalTime>
  <Words>434</Words>
  <Application>Microsoft Office PowerPoint</Application>
  <PresentationFormat>Экран (4:3)</PresentationFormat>
  <Paragraphs>105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</vt:lpstr>
      <vt:lpstr>Franklin Gothic Book</vt:lpstr>
      <vt:lpstr>Perpetua</vt:lpstr>
      <vt:lpstr>Wingdings 2</vt:lpstr>
      <vt:lpstr>Справедливость</vt:lpstr>
      <vt:lpstr>Аксиологический подход  на уроках истории как фактор приобщения к ценностям мировой цивилизации </vt:lpstr>
      <vt:lpstr>Актуальность </vt:lpstr>
      <vt:lpstr>Опрос ВЦИОМ от 24.10.2022</vt:lpstr>
      <vt:lpstr>Моя цель </vt:lpstr>
      <vt:lpstr>Механизм реализации воспитательного ресурса по  Историко-Культурному Стандарту </vt:lpstr>
      <vt:lpstr>Презентация PowerPoint</vt:lpstr>
      <vt:lpstr>Содержательные линии по истории:  </vt:lpstr>
      <vt:lpstr>Методы, способствующие трансляции  аксиологического компонента:</vt:lpstr>
      <vt:lpstr>Пример исторических первоисточников по курсу истории </vt:lpstr>
      <vt:lpstr>Средства формирования ценностного сознания ребенка </vt:lpstr>
      <vt:lpstr>Примеры работы с эмоционально-ценностным содержанием исторического образования Раскрытие роли личности в истории (эмоционально-ценностный выбор)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Аксиологический подход  на уроках истории как фактор приобщения к ценностям мировой цивилизации</dc:title>
  <dc:creator>Александр</dc:creator>
  <cp:lastModifiedBy>evlampiev_</cp:lastModifiedBy>
  <cp:revision>24</cp:revision>
  <dcterms:created xsi:type="dcterms:W3CDTF">2016-12-04T17:02:29Z</dcterms:created>
  <dcterms:modified xsi:type="dcterms:W3CDTF">2022-11-24T18:16:05Z</dcterms:modified>
</cp:coreProperties>
</file>