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wmf" ContentType="image/x-wmf"/>
  <Default Extension="png" ContentType="image/png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theme/theme1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26995943-4BC2-1657-7480-088A28358152}">
  <a:tblStyle styleId="{26995943-4BC2-1657-7480-088A28358152}" styleName="Нет стиля, сетка таблицы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solidFill>
                <a:schemeClr val="tx1"/>
              </a:solidFill>
            </a:ln>
          </a:left>
          <a:right>
            <a:ln w="12700">
              <a:solidFill>
                <a:schemeClr val="tx1"/>
              </a:solidFill>
            </a:ln>
          </a:right>
          <a:top>
            <a:ln w="12700">
              <a:solidFill>
                <a:schemeClr val="tx1"/>
              </a:solidFill>
            </a:ln>
          </a:top>
          <a:bottom>
            <a:ln w="12700">
              <a:solidFill>
                <a:schemeClr val="tx1"/>
              </a:solidFill>
            </a:ln>
          </a:bottom>
          <a:insideH>
            <a:ln w="12700">
              <a:solidFill>
                <a:schemeClr val="tx1"/>
              </a:solidFill>
            </a:ln>
          </a:insideH>
          <a:insideV>
            <a:ln w="12700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presProps" Target="presProps.xml" /><Relationship Id="rId21" Type="http://schemas.openxmlformats.org/officeDocument/2006/relationships/tableStyles" Target="tableStyles.xml" /><Relationship Id="rId22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BEB382D-B9D6-4476-BE7D-828D4C02721C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9AC9C8-2957-488B-99FB-D5EB43C8ABAB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4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hyperlink" Target="http://detky.info/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6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7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4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6572264" y="200024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42909" y="157161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2071670" y="35716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7904453" y="254661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714348" y="27146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3623368" y="1194485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2428860" y="228599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4674504" y="531107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3143240" y="1785926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5643570" y="928670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106783" y="875168"/>
            <a:ext cx="1733528" cy="1733528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r="0" b="42206"/>
          <a:stretch/>
        </p:blipFill>
        <p:spPr bwMode="auto">
          <a:xfrm rot="5109413">
            <a:off x="782464" y="699531"/>
            <a:ext cx="1536566" cy="154859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 flipH="0" flipV="0">
            <a:off x="2000232" y="2304741"/>
            <a:ext cx="5715039" cy="4981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ArchUp">
              <a:avLst>
                <a:gd name="adj" fmla="val 10800000"/>
              </a:avLst>
            </a:prstTxWarp>
          </a:bodyPr>
          <a:lstStyle/>
          <a:p>
            <a:pPr algn="ctr">
              <a:defRPr/>
            </a:pPr>
            <a:r>
              <a:rPr lang="ru-RU" sz="6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ДЕТЯМ </a:t>
            </a:r>
            <a:endParaRPr/>
          </a:p>
          <a:p>
            <a:pPr algn="ctr">
              <a:defRPr/>
            </a:pPr>
            <a:r>
              <a:rPr lang="ru-RU" sz="6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О </a:t>
            </a:r>
            <a:br>
              <a:rPr lang="ru-RU" sz="6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sz="6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КОСМОСЕ</a:t>
            </a:r>
            <a:endParaRPr lang="ru-RU" sz="60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8429652" y="6643710"/>
            <a:ext cx="714348" cy="2142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7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214282" y="107154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285720" y="5429264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1428728" y="14285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8618833" y="140360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1357290" y="62865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8806746" y="626658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357158" y="621508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8389280" y="453163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285720" y="14285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6072198" y="285728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1500165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714348" y="785794"/>
            <a:ext cx="4572032" cy="23574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Уран – вращается в противоположную сторону от всех планет. Некоторые учёные считают, что поверхность этой планеты – огромный океан, а внутри у него каменное ядро. Кольца Урана состоят из звёздной пыли и слегка различимы.</a:t>
            </a: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2050" name="Picture 2" descr="Планета Уран. Астрономия для детей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 rot="19363908">
            <a:off x="6040170" y="679044"/>
            <a:ext cx="1790700" cy="285750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 bwMode="auto">
          <a:xfrm>
            <a:off x="3714744" y="3500438"/>
            <a:ext cx="5000660" cy="264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Эту планету обнаружили всего 200 лет назад. Вокруг Нептуна постоянно движется белое облако. Оно является причиной сильных ветров на планете. Красивая </a:t>
            </a: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голубая</a:t>
            </a: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 планета напоминает водяной шар.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2052" name="Picture 4" descr="Планета Нептун. Астрономия для детей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642909" y="3500438"/>
            <a:ext cx="2286016" cy="21945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6572264" y="200024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42909" y="157161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2071670" y="35716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7904453" y="254661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714348" y="27146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3623368" y="1194485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2428860" y="228599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4674504" y="531107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3143240" y="1785926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5643570" y="928670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106783" y="875168"/>
            <a:ext cx="1733528" cy="173352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785786" y="2928934"/>
            <a:ext cx="4714908" cy="264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Эта планета – Плутон. Самая холодная, потому что самая далёкая от солнца. Она напоминает вечную мерзлоту. На её поверхности все предметы становятся в 50 раз легче. Размером Плутон даже меньше, чем луна.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1026" name="Picture 2" descr="Планета Плутон. Астрономия для детей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072198" y="2857496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6572264" y="200024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42909" y="157161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2071670" y="35716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7904453" y="254661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714348" y="27146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3623368" y="1194485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2428860" y="228599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4674504" y="531107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3143240" y="1785926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5643570" y="928670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106783" y="875168"/>
            <a:ext cx="1733528" cy="1733528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r="0" b="42206"/>
          <a:stretch/>
        </p:blipFill>
        <p:spPr bwMode="auto">
          <a:xfrm rot="5109413">
            <a:off x="782464" y="699531"/>
            <a:ext cx="1536566" cy="154859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2714612" y="1357298"/>
            <a:ext cx="4500594" cy="2214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Прежде чем закончить космическое путешествие, давай поиграем.</a:t>
            </a:r>
            <a:endParaRPr/>
          </a:p>
          <a:p>
            <a:pPr algn="ctr">
              <a:defRPr/>
            </a:pPr>
            <a:endParaRPr lang="ru-RU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1"/>
              </a:gradFill>
            </a:endParaRPr>
          </a:p>
          <a:p>
            <a:pPr algn="ctr">
              <a:defRPr/>
            </a:pPr>
            <a:r>
              <a:rPr lang="ru-RU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1"/>
                </a:gradFill>
              </a:rPr>
              <a:t>Доскажи словечко</a:t>
            </a:r>
            <a:endParaRPr lang="ru-RU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714348" y="3500438"/>
            <a:ext cx="3571900" cy="1928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Чтобы глаз вооружить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И со звездами дружить,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Млечный путь увидеть чтоб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Нужен мощный …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785786" y="4643446"/>
            <a:ext cx="3357586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Астроном - он звездочет,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Знает все наперечет!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Только лучше звезд видна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В небе полная …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5072066" y="3357562"/>
            <a:ext cx="3929090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До Луны не может птица</a:t>
            </a:r>
            <a:endParaRPr/>
          </a:p>
          <a:p>
            <a:pPr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Долететь и прилуниться,</a:t>
            </a:r>
            <a:endParaRPr/>
          </a:p>
          <a:p>
            <a:pPr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Но зато умеет это</a:t>
            </a:r>
            <a:endParaRPr/>
          </a:p>
          <a:p>
            <a:pPr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Делать быстрая …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4929190" y="5000635"/>
            <a:ext cx="3786214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Звездолет - стальная птица,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Он быстрее света мчится.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Познает на практике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Звездные …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8001024" y="42860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42909" y="157161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428596" y="35716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7904453" y="254661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714348" y="27146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2980427" y="408667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8167784" y="159549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1714480" y="6000768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531099" y="474595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8358214" y="407194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7072330" y="428604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8501090" y="6000768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1142976" y="571480"/>
            <a:ext cx="7000924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СКОЛЬКО РАКЕТ ЛЕТИТ НА ЛУНУ ?</a:t>
            </a: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18" name="Рисунок 17" descr="raketa-1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666566" y="2928933"/>
            <a:ext cx="2280483" cy="3040645"/>
          </a:xfrm>
          <a:prstGeom prst="rect">
            <a:avLst/>
          </a:prstGeom>
        </p:spPr>
      </p:pic>
      <p:pic>
        <p:nvPicPr>
          <p:cNvPr id="19" name="Рисунок 18" descr="raketa-1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9026672">
            <a:off x="3857620" y="2643182"/>
            <a:ext cx="2280483" cy="3040645"/>
          </a:xfrm>
          <a:prstGeom prst="rect">
            <a:avLst/>
          </a:prstGeom>
        </p:spPr>
      </p:pic>
      <p:pic>
        <p:nvPicPr>
          <p:cNvPr id="20" name="Рисунок 19" descr="raketa-1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2433014">
            <a:off x="1786077" y="1519146"/>
            <a:ext cx="2280483" cy="3040645"/>
          </a:xfrm>
          <a:prstGeom prst="rect">
            <a:avLst/>
          </a:prstGeom>
        </p:spPr>
      </p:pic>
      <p:pic>
        <p:nvPicPr>
          <p:cNvPr id="21" name="Рисунок 20" descr="raketa-1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13758021">
            <a:off x="3041901" y="1335639"/>
            <a:ext cx="2280483" cy="3040645"/>
          </a:xfrm>
          <a:prstGeom prst="rect">
            <a:avLst/>
          </a:prstGeom>
        </p:spPr>
      </p:pic>
      <p:pic>
        <p:nvPicPr>
          <p:cNvPr id="22" name="Рисунок 21" descr="raketa-1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2529352">
            <a:off x="5011657" y="2657992"/>
            <a:ext cx="2280483" cy="3040645"/>
          </a:xfrm>
          <a:prstGeom prst="rect">
            <a:avLst/>
          </a:prstGeom>
        </p:spPr>
      </p:pic>
      <p:pic>
        <p:nvPicPr>
          <p:cNvPr id="23" name="Рисунок 22" descr="raketa-1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18363499">
            <a:off x="4974781" y="867824"/>
            <a:ext cx="2280483" cy="3040645"/>
          </a:xfrm>
          <a:prstGeom prst="rect">
            <a:avLst/>
          </a:prstGeom>
        </p:spPr>
      </p:pic>
      <p:sp>
        <p:nvSpPr>
          <p:cNvPr id="24" name="Овал 23"/>
          <p:cNvSpPr/>
          <p:nvPr/>
        </p:nvSpPr>
        <p:spPr bwMode="auto">
          <a:xfrm>
            <a:off x="2786050" y="6000768"/>
            <a:ext cx="642942" cy="64294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3</a:t>
            </a:r>
            <a:endParaRPr lang="ru-RU" sz="28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4286248" y="6000768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8</a:t>
            </a:r>
            <a:endParaRPr lang="ru-RU" sz="28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5715008" y="6000768"/>
            <a:ext cx="642942" cy="64294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6</a:t>
            </a:r>
            <a:endParaRPr lang="ru-RU" sz="28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6572264" y="200024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42909" y="157161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2071670" y="35716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7904453" y="254661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714348" y="27146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3623368" y="1194485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2428860" y="228599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4674504" y="531107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3143240" y="1785926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5643570" y="928670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106783" y="875168"/>
            <a:ext cx="1733528" cy="1733528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r="0" b="42206"/>
          <a:stretch/>
        </p:blipFill>
        <p:spPr bwMode="auto">
          <a:xfrm rot="5109413">
            <a:off x="782464" y="699531"/>
            <a:ext cx="1536566" cy="154859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1857356" y="2285992"/>
            <a:ext cx="6215106" cy="4286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 scaled="1"/>
                </a:gradFill>
              </a:rPr>
              <a:t>ПОДБЕРИ СЕМЕЙКУ СЛОВ</a:t>
            </a:r>
            <a:br>
              <a:rPr lang="ru-RU"/>
            </a:b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Человек, который считает звезды- звездочет, 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Космический корабль летящий к звездам- звездолет,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Скопление звезд на небе- созвездие,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Момент, когда звезды «падают»- звездопад,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Небо, на котором много звезд - звездное, 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Небо на котором нет звезд - беззвездное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Бывает большая звезда, а бывает маленькая - звездочка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8215338" y="285728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42909" y="157161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2071670" y="35716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7904453" y="254661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642909" y="2071678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3909121" y="265791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285720" y="321468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8460717" y="3317189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5857884" y="357166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8286775" y="4143380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233142" y="589416"/>
            <a:ext cx="1733528" cy="1733528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r="0" b="42206"/>
          <a:stretch/>
        </p:blipFill>
        <p:spPr bwMode="auto">
          <a:xfrm rot="5109413">
            <a:off x="840773" y="474305"/>
            <a:ext cx="1240399" cy="1250112"/>
          </a:xfrm>
          <a:prstGeom prst="rect">
            <a:avLst/>
          </a:prstGeom>
          <a:noFill/>
        </p:spPr>
      </p:pic>
      <p:graphicFrame>
        <p:nvGraphicFramePr>
          <p:cNvPr id="17" name="Таблица 16"/>
          <p:cNvGraphicFramePr>
            <a:graphicFrameLocks xmlns:a="http://schemas.openxmlformats.org/drawingml/2006/main" noGrp="1"/>
          </p:cNvGraphicFramePr>
          <p:nvPr/>
        </p:nvGraphicFramePr>
        <p:xfrm>
          <a:off x="1571604" y="1785926"/>
          <a:ext cx="6096000" cy="2928957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{26995943-4BC2-1657-7480-088A28358152}</a:tableStyleId>
              </a:tblPr>
              <a:tblGrid>
                <a:gridCol w="2032000"/>
                <a:gridCol w="2032000"/>
                <a:gridCol w="2032000"/>
              </a:tblGrid>
              <a:tr h="976319">
                <a:tc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</a:tr>
              <a:tr h="976319">
                <a:tc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</a:tr>
              <a:tr h="976319">
                <a:tc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4-конечная звезда 17"/>
          <p:cNvSpPr/>
          <p:nvPr/>
        </p:nvSpPr>
        <p:spPr bwMode="auto">
          <a:xfrm rot="3995302">
            <a:off x="2214546" y="2000240"/>
            <a:ext cx="642942" cy="642942"/>
          </a:xfrm>
          <a:prstGeom prst="star4">
            <a:avLst>
              <a:gd name="adj" fmla="val 11158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4-конечная звезда 18"/>
          <p:cNvSpPr/>
          <p:nvPr/>
        </p:nvSpPr>
        <p:spPr bwMode="auto">
          <a:xfrm rot="3178347">
            <a:off x="4286248" y="2928934"/>
            <a:ext cx="642942" cy="642942"/>
          </a:xfrm>
          <a:prstGeom prst="star4">
            <a:avLst>
              <a:gd name="adj" fmla="val 1115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4-конечная звезда 19"/>
          <p:cNvSpPr/>
          <p:nvPr/>
        </p:nvSpPr>
        <p:spPr bwMode="auto">
          <a:xfrm>
            <a:off x="2285984" y="5429264"/>
            <a:ext cx="642942" cy="642942"/>
          </a:xfrm>
          <a:prstGeom prst="star4">
            <a:avLst>
              <a:gd name="adj" fmla="val 1115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4-конечная звезда 20"/>
          <p:cNvSpPr/>
          <p:nvPr/>
        </p:nvSpPr>
        <p:spPr bwMode="auto">
          <a:xfrm rot="2910699">
            <a:off x="6429388" y="3929066"/>
            <a:ext cx="642942" cy="642942"/>
          </a:xfrm>
          <a:prstGeom prst="star4">
            <a:avLst>
              <a:gd name="adj" fmla="val 1115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6-конечная звезда 21"/>
          <p:cNvSpPr/>
          <p:nvPr/>
        </p:nvSpPr>
        <p:spPr bwMode="auto">
          <a:xfrm rot="1381754">
            <a:off x="2214546" y="2928934"/>
            <a:ext cx="642942" cy="714380"/>
          </a:xfrm>
          <a:prstGeom prst="star6">
            <a:avLst>
              <a:gd name="adj" fmla="val 28868"/>
              <a:gd name="hf" fmla="val 11547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6-конечная звезда 22"/>
          <p:cNvSpPr/>
          <p:nvPr/>
        </p:nvSpPr>
        <p:spPr bwMode="auto">
          <a:xfrm rot="1379707">
            <a:off x="6429388" y="1928802"/>
            <a:ext cx="642942" cy="714380"/>
          </a:xfrm>
          <a:prstGeom prst="star6">
            <a:avLst>
              <a:gd name="adj" fmla="val 28868"/>
              <a:gd name="hf" fmla="val 11547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6-конечная звезда 23"/>
          <p:cNvSpPr/>
          <p:nvPr/>
        </p:nvSpPr>
        <p:spPr bwMode="auto">
          <a:xfrm rot="1246760">
            <a:off x="3428992" y="5429264"/>
            <a:ext cx="642942" cy="714380"/>
          </a:xfrm>
          <a:prstGeom prst="star6">
            <a:avLst>
              <a:gd name="adj" fmla="val 28868"/>
              <a:gd name="hf" fmla="val 11547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6-конечная звезда 24"/>
          <p:cNvSpPr/>
          <p:nvPr/>
        </p:nvSpPr>
        <p:spPr bwMode="auto">
          <a:xfrm>
            <a:off x="6643702" y="5286388"/>
            <a:ext cx="642942" cy="714380"/>
          </a:xfrm>
          <a:prstGeom prst="star6">
            <a:avLst>
              <a:gd name="adj" fmla="val 28868"/>
              <a:gd name="hf" fmla="val 11547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8-конечная звезда 25"/>
          <p:cNvSpPr/>
          <p:nvPr/>
        </p:nvSpPr>
        <p:spPr bwMode="auto">
          <a:xfrm>
            <a:off x="2214546" y="3929066"/>
            <a:ext cx="642942" cy="642942"/>
          </a:xfrm>
          <a:prstGeom prst="star8">
            <a:avLst>
              <a:gd name="adj" fmla="val 37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8-конечная звезда 26"/>
          <p:cNvSpPr/>
          <p:nvPr/>
        </p:nvSpPr>
        <p:spPr bwMode="auto">
          <a:xfrm>
            <a:off x="4357686" y="2000240"/>
            <a:ext cx="642942" cy="642942"/>
          </a:xfrm>
          <a:prstGeom prst="star8">
            <a:avLst>
              <a:gd name="adj" fmla="val 37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8-конечная звезда 27"/>
          <p:cNvSpPr/>
          <p:nvPr/>
        </p:nvSpPr>
        <p:spPr bwMode="auto">
          <a:xfrm>
            <a:off x="6429388" y="2928934"/>
            <a:ext cx="642942" cy="642942"/>
          </a:xfrm>
          <a:prstGeom prst="star8">
            <a:avLst>
              <a:gd name="adj" fmla="val 375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8-конечная звезда 28"/>
          <p:cNvSpPr/>
          <p:nvPr/>
        </p:nvSpPr>
        <p:spPr bwMode="auto">
          <a:xfrm>
            <a:off x="4572000" y="5429264"/>
            <a:ext cx="642942" cy="642942"/>
          </a:xfrm>
          <a:prstGeom prst="star8">
            <a:avLst>
              <a:gd name="adj" fmla="val 375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4-конечная звезда 29"/>
          <p:cNvSpPr/>
          <p:nvPr/>
        </p:nvSpPr>
        <p:spPr bwMode="auto">
          <a:xfrm>
            <a:off x="5572132" y="5357826"/>
            <a:ext cx="642942" cy="642942"/>
          </a:xfrm>
          <a:prstGeom prst="star4">
            <a:avLst>
              <a:gd name="adj" fmla="val 111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 bwMode="auto">
          <a:xfrm>
            <a:off x="2643174" y="928670"/>
            <a:ext cx="4214842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Какой звёздочки не хватает?</a:t>
            </a:r>
            <a:endParaRPr lang="ru-RU" sz="24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 advClick="1">
        <p:newsflash/>
      </p:transition>
    </mc:Choice>
    <mc:Fallback>
      <p:transition spd="med" advClick="1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0.00278 L 0.08993 -0.217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6643702" y="1714488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42909" y="5572140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2071670" y="35716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7904453" y="254661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428596" y="292893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7623897" y="4980698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214282" y="471488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4674504" y="531107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3286116" y="1285860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5643570" y="928670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106783" y="875168"/>
            <a:ext cx="1733528" cy="1733528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r="0" b="42206"/>
          <a:stretch/>
        </p:blipFill>
        <p:spPr bwMode="auto">
          <a:xfrm rot="5109413">
            <a:off x="782465" y="628092"/>
            <a:ext cx="1536566" cy="154859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3857620" y="1000108"/>
            <a:ext cx="2571768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ПРОВЕРЬ СЕБЯ</a:t>
            </a:r>
            <a:endParaRPr lang="ru-RU" sz="24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857224" y="1928802"/>
            <a:ext cx="7858180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Как называется планета, на которой мы живем?</a:t>
            </a:r>
            <a:endParaRPr lang="ru-RU" sz="7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Как называется ближайшая к нам звезда?</a:t>
            </a:r>
            <a:endParaRPr lang="ru-RU" sz="7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Что такое Солнечная система?</a:t>
            </a:r>
            <a:endParaRPr lang="ru-RU" sz="7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Какие планеты ты знаешь в Солнечной системе? Какая из них самая большая?</a:t>
            </a:r>
            <a:endParaRPr lang="ru-RU" sz="7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Какую планету называют красной? Почему? Эту планету римляне назвали в честь бога войны Марса. Как ты думаешь, почему?</a:t>
            </a:r>
            <a:endParaRPr lang="ru-RU" sz="7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Какая планета находится ближе всех к Солнцу?</a:t>
            </a:r>
            <a:endParaRPr lang="ru-RU" sz="7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Кто был первым космонавтом Земли?</a:t>
            </a:r>
            <a:endParaRPr lang="ru-RU" sz="7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Когда впервые человек полетел в космос?</a:t>
            </a:r>
            <a:endParaRPr lang="ru-RU" sz="7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Каких российских космонавтов ты знаешь?</a:t>
            </a:r>
            <a:endParaRPr lang="ru-RU" sz="7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Какие стихи ты знаешь о космосе?</a:t>
            </a:r>
            <a:endParaRPr lang="ru-RU" sz="7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Ты бы хотел стать космонавтом? Почему?</a:t>
            </a:r>
            <a:endParaRPr lang="ru-RU" sz="7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</a:tabLst>
              <a:defRPr/>
            </a:pPr>
            <a:r>
              <a:rPr lang="ru-RU" sz="1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  <a:latin typeface="Arial"/>
                <a:ea typeface="Times New Roman"/>
                <a:cs typeface="Arial"/>
              </a:rPr>
              <a:t>Как ты считаешь, какими качествами должен обладать космонавт?</a:t>
            </a:r>
            <a:endParaRPr lang="ru-RU" sz="20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6572264" y="200024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42909" y="157161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2071670" y="35716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7904453" y="254661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714348" y="27146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3623368" y="1194485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2428860" y="228599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4674504" y="531107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3143240" y="1785926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5643570" y="928670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106783" y="875168"/>
            <a:ext cx="1733528" cy="1733528"/>
          </a:xfrm>
          <a:prstGeom prst="rect">
            <a:avLst/>
          </a:prstGeom>
          <a:noFill/>
        </p:spPr>
      </p:pic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3"/>
          <a:srcRect l="60000" t="1313" r="0" b="42206"/>
          <a:stretch/>
        </p:blipFill>
        <p:spPr bwMode="auto">
          <a:xfrm rot="5109413">
            <a:off x="782464" y="699531"/>
            <a:ext cx="1536566" cy="154859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1857356" y="2857496"/>
            <a:ext cx="6143668" cy="2500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hevron">
              <a:avLst>
                <a:gd name="adj" fmla="val 25000"/>
              </a:avLst>
            </a:prstTxWarp>
          </a:bodyPr>
          <a:lstStyle/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ВОТ И ЗАКОНЧИЛОСЬ НАШЕ </a:t>
            </a:r>
            <a:endParaRPr/>
          </a:p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КОСМИЧЕСКОЕ ПУТЕШЕСТВИЕ,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ДО СКОРОЙ ВСТРЕЧИ, </a:t>
            </a:r>
            <a:endParaRPr/>
          </a:p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ДОРОГОЙ ДРУГ!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214282" y="6286520"/>
            <a:ext cx="878687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solidFill>
                  <a:srgbClr val="C00000"/>
                </a:solidFill>
              </a:rPr>
              <a:t>Другие интересные презентации и развивающие игры вы найдете на сайте </a:t>
            </a:r>
            <a:r>
              <a:rPr lang="ru-RU" sz="1600" u="sng">
                <a:solidFill>
                  <a:srgbClr val="C00000"/>
                </a:solidFill>
                <a:hlinkClick r:id="rId4" tooltip="http://detky.info/"/>
              </a:rPr>
              <a:t>ДЕТКИ-ИНФО</a:t>
            </a:r>
            <a:endParaRPr lang="ru-RU" sz="160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214282" y="107154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285720" y="5429264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1428728" y="14285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8618833" y="140360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1357290" y="62865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8806746" y="626658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357158" y="621508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8389280" y="453163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285720" y="14285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6072198" y="285728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1500165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Дорогой друг!</a:t>
            </a:r>
            <a:endParaRPr/>
          </a:p>
          <a:p>
            <a:pPr algn="ctr">
              <a:defRPr/>
            </a:pPr>
            <a:r>
              <a:rPr lang="ru-RU" sz="2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Ты наверняка видел сколько много звёзд появляется на ночном небе, их спутницу- Луну и, конечно же, Солнце -  яркое, горячее. Всё это жители Солнечной системы. А ты хочешь отправиться в путешествие и узнать о космических просторах нашей Вселенной? Тогда приготовься – мы полетели!</a:t>
            </a:r>
            <a:endParaRPr/>
          </a:p>
          <a:p>
            <a:pPr algn="ctr">
              <a:defRPr/>
            </a:pPr>
            <a:endParaRPr lang="ru-RU" sz="2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  <a:p>
            <a:pPr algn="ctr">
              <a:defRPr/>
            </a:pPr>
            <a:r>
              <a:rPr lang="ru-RU" sz="2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Мы с тобою на рассвете</a:t>
            </a:r>
            <a:endParaRPr/>
          </a:p>
          <a:p>
            <a:pPr algn="ctr">
              <a:defRPr/>
            </a:pPr>
            <a:r>
              <a:rPr lang="ru-RU" sz="2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Улетаем на ракете,</a:t>
            </a:r>
            <a:endParaRPr/>
          </a:p>
          <a:p>
            <a:pPr algn="ctr">
              <a:defRPr/>
            </a:pPr>
            <a:r>
              <a:rPr lang="ru-RU" sz="2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Ноги шире, подтянись –</a:t>
            </a:r>
            <a:endParaRPr/>
          </a:p>
          <a:p>
            <a:pPr algn="ctr">
              <a:defRPr/>
            </a:pPr>
            <a:r>
              <a:rPr lang="ru-RU" sz="2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Вот летит ракета ввысь! </a:t>
            </a:r>
            <a:endParaRPr lang="ru-RU" sz="2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8215338" y="621508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42909" y="157161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2071670" y="35716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8690271" y="5475569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214282" y="192880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8624028" y="19435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8596411" y="1166867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357158" y="614364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7460586" y="245355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785786" y="6429396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8643966" y="6429396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8072462" y="642918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2"/>
          <a:srcRect l="60000" t="1313" r="0" b="42206"/>
          <a:stretch/>
        </p:blipFill>
        <p:spPr bwMode="auto">
          <a:xfrm rot="5109413">
            <a:off x="540904" y="319698"/>
            <a:ext cx="921973" cy="92919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1428728" y="285728"/>
            <a:ext cx="6572296" cy="1643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Система называется солнечной потому что всё движется вокруг самой большой звезды – Солнца: спутники, кометы, астероиды, разные планеты и даже наша планета Земля. </a:t>
            </a: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9218" name="Picture 2" descr="Core Presentations on authorSTREAM: Page 21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285852" y="1714488"/>
            <a:ext cx="6858048" cy="47149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8001024" y="6357958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42909" y="157161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2071670" y="35716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8690271" y="5475569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214282" y="192880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8624028" y="19435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8596411" y="1166867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357158" y="614364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785786" y="6429396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8643966" y="6429396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8072462" y="642918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2"/>
          <a:srcRect l="60000" t="1313" r="0" b="42206"/>
          <a:stretch/>
        </p:blipFill>
        <p:spPr bwMode="auto">
          <a:xfrm rot="5109413">
            <a:off x="540904" y="319698"/>
            <a:ext cx="921973" cy="92919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1928794" y="4714884"/>
            <a:ext cx="5929354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Солнце настолько большое, что притягивает к себе все объекты и не даёт им улететь в открытый космос, а планеты и другие жители солнечной системы, пытаясь улететь, всё время движутся по кругу. Так и танцуют свои танцы вокруг Солнца туманности, кометы, астероиды.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7170" name="Picture 2" descr="http://std3.ru/E8/71/30786-cc12a80c0b42b507bff8abc1019c72e6.jpg"/>
          <p:cNvPicPr>
            <a:picLocks noChangeAspect="1" noChangeArrowheads="1"/>
          </p:cNvPicPr>
          <p:nvPr/>
        </p:nvPicPr>
        <p:blipFill>
          <a:blip r:embed="rId3"/>
          <a:srcRect l="10976" t="0" r="8537" b="0"/>
          <a:stretch/>
        </p:blipFill>
        <p:spPr bwMode="auto">
          <a:xfrm>
            <a:off x="2071670" y="285728"/>
            <a:ext cx="5632542" cy="4286280"/>
          </a:xfrm>
          <a:prstGeom prst="rect">
            <a:avLst/>
          </a:prstGeom>
          <a:noFill/>
        </p:spPr>
      </p:pic>
      <p:sp>
        <p:nvSpPr>
          <p:cNvPr id="13" name="5-конечная звезда 12"/>
          <p:cNvSpPr/>
          <p:nvPr/>
        </p:nvSpPr>
        <p:spPr bwMode="auto">
          <a:xfrm rot="20735243">
            <a:off x="7460586" y="245355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8001024" y="6357958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42909" y="157161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2071670" y="35716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8690271" y="5475569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214282" y="192880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8624028" y="19435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8596411" y="1166867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357158" y="614364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7460586" y="245355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785786" y="6429396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8643966" y="6429396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8072462" y="642918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8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2"/>
          <a:srcRect l="60000" t="1313" r="0" b="42206"/>
          <a:stretch/>
        </p:blipFill>
        <p:spPr bwMode="auto">
          <a:xfrm rot="5109413">
            <a:off x="540904" y="319698"/>
            <a:ext cx="921973" cy="92919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1857356" y="-357214"/>
            <a:ext cx="5786478" cy="72152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Как ты думаешь, почему планеты </a:t>
            </a:r>
            <a:endParaRPr/>
          </a:p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не сталкиваются друг с другом?</a:t>
            </a:r>
            <a:endParaRPr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Оказывается каждая из них бежит по своей дорожке – орбите, и дорожки эти не пересекаются, поэтому планеты никогда не сталкиваются друг с другом. В солнечной системе есть свой порядок.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6146" name="Picture 2" descr="Карта солнечной системы планеты &quot; эта карта здесь, Загрузить для Windows Seven, Vista, ХП, 2003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714480" y="1214422"/>
            <a:ext cx="6076950" cy="3429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214282" y="107154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285720" y="5429264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1428728" y="14285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8618833" y="140360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1357290" y="62865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8806746" y="626658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357158" y="621508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8389280" y="453163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285720" y="14285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6072198" y="285728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1500165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928662" y="642918"/>
            <a:ext cx="7286676" cy="55721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Планет в солнечной системе 9 и запомнить их </a:t>
            </a:r>
            <a:endParaRPr/>
          </a:p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названия поможет весёлая игра</a:t>
            </a:r>
            <a:endParaRPr/>
          </a:p>
          <a:p>
            <a:pPr algn="ctr">
              <a:defRPr/>
            </a:pP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По порядку все планеты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Назовёт любой из нас: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Раз — Меркурий,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Два — Венера,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Три — Земля,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Четыре — Марс.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Пять — Юпитер,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Шесть — Сатурн,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Семь — Уран,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За ним — Нептун.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Он восьмым идёт по счёту.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А за ним уже, потом,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И девятая планета</a:t>
            </a:r>
            <a:b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</a:b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Под названием Плутон.</a:t>
            </a:r>
            <a:endParaRPr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</p:txBody>
      </p:sp>
      <p:pic>
        <p:nvPicPr>
          <p:cNvPr id="5122" name="Picture 2" descr="http://img-fotki.yandex.ru/get/5823/66124276.21/0_63c8f_66c9f8a1_S.pn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928794" y="2143116"/>
            <a:ext cx="1428750" cy="1428750"/>
          </a:xfrm>
          <a:prstGeom prst="rect">
            <a:avLst/>
          </a:prstGeom>
          <a:noFill/>
        </p:spPr>
      </p:pic>
      <p:pic>
        <p:nvPicPr>
          <p:cNvPr id="5124" name="Picture 4" descr="http://img-fotki.yandex.ru/get/4422/66124276.21/0_63c7f_b7d17898_S.png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428728" y="4786322"/>
            <a:ext cx="785818" cy="785818"/>
          </a:xfrm>
          <a:prstGeom prst="rect">
            <a:avLst/>
          </a:prstGeom>
          <a:noFill/>
        </p:spPr>
      </p:pic>
      <p:pic>
        <p:nvPicPr>
          <p:cNvPr id="5126" name="Picture 6" descr="Клипарт &quot;Парад планет&quot;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5572132" y="2857496"/>
            <a:ext cx="1428750" cy="1190625"/>
          </a:xfrm>
          <a:prstGeom prst="rect">
            <a:avLst/>
          </a:prstGeom>
          <a:noFill/>
        </p:spPr>
      </p:pic>
      <p:pic>
        <p:nvPicPr>
          <p:cNvPr id="5128" name="Picture 8" descr="http://img-fotki.yandex.ru/get/4614/66124276.21/0_63c91_da0cf241_S.jpg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6786578" y="5072074"/>
            <a:ext cx="928694" cy="928694"/>
          </a:xfrm>
          <a:prstGeom prst="rect">
            <a:avLst/>
          </a:prstGeom>
          <a:noFill/>
        </p:spPr>
      </p:pic>
      <p:pic>
        <p:nvPicPr>
          <p:cNvPr id="5130" name="Picture 10" descr="http://img-fotki.yandex.ru/get/4614/66124276.21/0_63c95_d507fd6b_S.jpg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7643834" y="1785926"/>
            <a:ext cx="500056" cy="500056"/>
          </a:xfrm>
          <a:prstGeom prst="rect">
            <a:avLst/>
          </a:prstGeom>
          <a:noFill/>
        </p:spPr>
      </p:pic>
      <p:pic>
        <p:nvPicPr>
          <p:cNvPr id="5132" name="Picture 12" descr="http://img-fotki.yandex.ru/get/5413/66124276.21/0_63c88_6b8598ef_S.png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500034" y="2714620"/>
            <a:ext cx="928662" cy="928662"/>
          </a:xfrm>
          <a:prstGeom prst="rect">
            <a:avLst/>
          </a:prstGeom>
          <a:noFill/>
        </p:spPr>
      </p:pic>
      <p:pic>
        <p:nvPicPr>
          <p:cNvPr id="5134" name="Picture 14" descr="http://img-fotki.yandex.ru/get/4423/66124276.21/0_63c7b_d86b271f_S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7786710" y="3286124"/>
            <a:ext cx="571504" cy="571504"/>
          </a:xfrm>
          <a:prstGeom prst="rect">
            <a:avLst/>
          </a:prstGeom>
          <a:noFill/>
        </p:spPr>
      </p:pic>
      <p:pic>
        <p:nvPicPr>
          <p:cNvPr id="5136" name="Picture 16" descr="http://s6.uploads.ru/HkBKN.png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3786182" y="5857892"/>
            <a:ext cx="592774" cy="557208"/>
          </a:xfrm>
          <a:prstGeom prst="rect">
            <a:avLst/>
          </a:prstGeom>
          <a:noFill/>
        </p:spPr>
      </p:pic>
      <p:pic>
        <p:nvPicPr>
          <p:cNvPr id="26" name="Picture 4" descr="Петербурга Планеты солнечной системы познавательноэкспериментальная непосредственно образ."/>
          <p:cNvPicPr>
            <a:picLocks noChangeAspect="1" noChangeArrowheads="1"/>
          </p:cNvPicPr>
          <p:nvPr/>
        </p:nvPicPr>
        <p:blipFill>
          <a:blip r:embed="rId11"/>
          <a:srcRect l="60000" t="1313" r="0" b="42206"/>
          <a:stretch/>
        </p:blipFill>
        <p:spPr bwMode="auto">
          <a:xfrm rot="5109413">
            <a:off x="826656" y="676888"/>
            <a:ext cx="921973" cy="9291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214282" y="107154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285720" y="5429264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1428728" y="14285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8618833" y="140360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1357290" y="62865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8806746" y="626658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357158" y="621508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8389280" y="453163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285720" y="14285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6072198" y="285728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1500165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3929058" y="857232"/>
            <a:ext cx="4572032" cy="1928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Самая близкая к солнцу планета – Меркурий.</a:t>
            </a:r>
            <a:endParaRPr/>
          </a:p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Эту планету можно увидеть с земли ранним утром. Она светится очень ярко перед восходом солнца и люди называют её утренней звездой.</a:t>
            </a:r>
            <a:endParaRPr/>
          </a:p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Как ты думаешь, можно ли жить на Меркурии? К сожалению нет, ведь она так близка к солнцу и температура на поверхности планеты очень высокая. Всё, что не ней окажется – сразу сгорит.</a:t>
            </a: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4098" name="Picture 2" descr="Планета Меркурий. Астрономия для детей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142976" y="642918"/>
            <a:ext cx="2381250" cy="238125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 bwMode="auto">
          <a:xfrm>
            <a:off x="357158" y="3571876"/>
            <a:ext cx="4857784" cy="3000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Венера – самая загадочная планета, она вся затянута облаками. У Венеры есть атмосфера, но воздух такой тяжёлый, что человек не сможет его вдохнуть. Эту планету называют сестрой Земли потому, что на ней тоже есть вулканы, горы и песок.  Температуру Венеры можно сравнить с разогретой сковородой и жарить там яичницу. 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4100" name="Picture 4" descr="Планета Венера. Астрономия для детей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5857884" y="3786190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214282" y="107154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285720" y="5429264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1428728" y="14285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8618833" y="140360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1357290" y="62865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8806746" y="626658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357158" y="621508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8389280" y="453163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285720" y="14285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6072198" y="285728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1500165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785786" y="571480"/>
            <a:ext cx="4857784" cy="27146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Как называется планета, на которой мы живём?  Это единственная планета, на которой живут люди, растут деревья. Есть моря, горы, разные животные. Всё потому, что вокруг земли есть атмосфера – воздух, которым мы дышим. Учёные называют Землю космическим оазисом.</a:t>
            </a: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3074" name="Picture 2" descr="Планета Земля. Астрономия для детей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000760" y="1142984"/>
            <a:ext cx="2381250" cy="238125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 bwMode="auto">
          <a:xfrm>
            <a:off x="3500430" y="3714752"/>
            <a:ext cx="5072098" cy="2786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Космические корабли очень близко подлетали к Марсу и узнали, что на нём когда-то были озёра и реки, но со временем они испарились, оставив на поверхности красные следы. Её так и называют – Красная планета. Кстати, на Марсе все предметы становятся легче.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3076" name="Picture 4" descr="Планета Марс. Астрономия для детей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85786" y="3429000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 bwMode="auto">
          <a:xfrm>
            <a:off x="214282" y="107154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285720" y="5429264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1428728" y="14285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 bwMode="auto">
          <a:xfrm rot="20133885">
            <a:off x="8618833" y="140360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5-конечная звезда 8"/>
          <p:cNvSpPr/>
          <p:nvPr/>
        </p:nvSpPr>
        <p:spPr bwMode="auto">
          <a:xfrm>
            <a:off x="1357290" y="6286520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 bwMode="auto">
          <a:xfrm rot="1749117">
            <a:off x="8806746" y="6266583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 bwMode="auto">
          <a:xfrm rot="637190">
            <a:off x="7429520" y="785794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 bwMode="auto">
          <a:xfrm>
            <a:off x="357158" y="6215082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 bwMode="auto">
          <a:xfrm rot="20735243">
            <a:off x="8389280" y="4531636"/>
            <a:ext cx="285752" cy="2857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 bwMode="auto">
          <a:xfrm>
            <a:off x="285720" y="142852"/>
            <a:ext cx="142876" cy="14287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 bwMode="auto">
          <a:xfrm>
            <a:off x="6072198" y="285728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 bwMode="auto">
          <a:xfrm flipH="1">
            <a:off x="6715140" y="500042"/>
            <a:ext cx="133352" cy="13335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6" name="Picture 2" descr="Space Rocket Silver Icon - Space Rocket Icons - Free Icons - SoftIcons.co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rot="17863092">
            <a:off x="7763971" y="191576"/>
            <a:ext cx="1093560" cy="10935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 bwMode="auto">
          <a:xfrm>
            <a:off x="1500165" y="928670"/>
            <a:ext cx="6500858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3929058" y="500042"/>
            <a:ext cx="4500594" cy="2786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Юпитер – самая большая планета в солнечной системе. Вокруг этой планеты постоянно бушуют ураганы, звёздные пыльные вихри делают поверхность планеты очень красивой. Попробуй смешать краски на стекле и отпечатай рисунок на планете. У тебя будет свой Юпитер.</a:t>
            </a: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1026" name="Picture 2" descr="Планета Юпитер. Астрономия для детей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214414" y="857232"/>
            <a:ext cx="2381250" cy="238125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 bwMode="auto">
          <a:xfrm>
            <a:off x="785786" y="3500438"/>
            <a:ext cx="4929222" cy="3000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Сатурн – планета чуть меньшего размера, чем Юпитер, на его поверхности все предметы становятся немного тяжелее, чем на Земле.</a:t>
            </a:r>
            <a:endParaRPr/>
          </a:p>
          <a:p>
            <a:pPr algn="ctr">
              <a:defRPr/>
            </a:pP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Эту планету всегда можно узнать по красивым кольцам. Поверхность планеты напоминает желе или зефир, поэтому жить на такой планете нельзя.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1028" name="Picture 4" descr="Планета Сатурн. Астрономия для детей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 rot="19372292">
            <a:off x="5305540" y="4143380"/>
            <a:ext cx="3838460" cy="17145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newsflash/>
      </p:transition>
    </mc:Choice>
    <mc:Fallback>
      <p:transition spd="slow" advClick="1"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Р7-Офис/7.2.1.14</Application>
  <DocSecurity>0</DocSecurity>
  <PresentationFormat>Экран (4:3)</PresentationFormat>
  <Paragraphs>0</Paragraphs>
  <Slides>17</Slides>
  <Notes>17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denis</dc:creator>
  <cp:keywords/>
  <dc:description/>
  <dc:identifier/>
  <dc:language/>
  <cp:lastModifiedBy/>
  <cp:revision>81</cp:revision>
  <dcterms:created xsi:type="dcterms:W3CDTF">2015-03-09T08:17:12Z</dcterms:created>
  <dcterms:modified xsi:type="dcterms:W3CDTF">2022-11-24T09:01:26Z</dcterms:modified>
  <cp:category/>
  <cp:contentStatus/>
  <cp:version/>
</cp:coreProperties>
</file>