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92" r:id="rId4"/>
    <p:sldId id="258" r:id="rId5"/>
    <p:sldId id="259" r:id="rId6"/>
    <p:sldId id="260" r:id="rId7"/>
    <p:sldId id="261" r:id="rId8"/>
    <p:sldId id="265" r:id="rId9"/>
    <p:sldId id="264" r:id="rId10"/>
    <p:sldId id="263" r:id="rId11"/>
    <p:sldId id="282" r:id="rId12"/>
    <p:sldId id="283" r:id="rId13"/>
    <p:sldId id="284" r:id="rId14"/>
    <p:sldId id="289" r:id="rId15"/>
    <p:sldId id="290" r:id="rId16"/>
    <p:sldId id="285" r:id="rId17"/>
    <p:sldId id="262" r:id="rId18"/>
    <p:sldId id="267" r:id="rId19"/>
    <p:sldId id="268" r:id="rId20"/>
    <p:sldId id="266" r:id="rId21"/>
    <p:sldId id="269" r:id="rId22"/>
    <p:sldId id="270" r:id="rId23"/>
    <p:sldId id="271" r:id="rId24"/>
    <p:sldId id="272" r:id="rId25"/>
    <p:sldId id="273" r:id="rId26"/>
    <p:sldId id="274" r:id="rId27"/>
    <p:sldId id="279" r:id="rId28"/>
    <p:sldId id="278" r:id="rId29"/>
    <p:sldId id="277" r:id="rId30"/>
    <p:sldId id="276" r:id="rId31"/>
    <p:sldId id="275" r:id="rId32"/>
    <p:sldId id="291" r:id="rId33"/>
    <p:sldId id="287" r:id="rId34"/>
    <p:sldId id="293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5B2A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79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F4E951-3C2A-47B1-8F65-40FC3BF5B9D3}" type="datetimeFigureOut">
              <a:rPr lang="ru-RU"/>
              <a:pPr>
                <a:defRPr/>
              </a:pPr>
              <a:t>24.11.2022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97528-D451-466C-804E-78EC786FBE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26299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1E5867-3C81-418E-83E3-B87E87BD4065}" type="datetimeFigureOut">
              <a:rPr lang="ru-RU"/>
              <a:pPr>
                <a:defRPr/>
              </a:pPr>
              <a:t>24.11.2022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529D73-E11D-4118-AA21-36C68D1F7E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05538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31D32-AAE3-4272-B432-48E82AF5AF6E}" type="datetimeFigureOut">
              <a:rPr lang="ru-RU"/>
              <a:pPr>
                <a:defRPr/>
              </a:pPr>
              <a:t>24.11.2022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972AB0-A6FD-4382-934F-762EC6D184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6495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32B856-3DC6-44ED-A677-1A555C099844}" type="datetimeFigureOut">
              <a:rPr lang="ru-RU"/>
              <a:pPr>
                <a:defRPr/>
              </a:pPr>
              <a:t>24.11.2022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7C2A88-4D96-4D26-BAB6-348581E477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66834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EC91EB-2A4A-47C9-A9EB-A1E5421D302B}" type="datetimeFigureOut">
              <a:rPr lang="ru-RU"/>
              <a:pPr>
                <a:defRPr/>
              </a:pPr>
              <a:t>24.11.2022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1786E6-349E-4DC8-A9D5-E7C583A8F6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58821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C310E2-2C6C-4DF1-A064-970478DE97F9}" type="datetimeFigureOut">
              <a:rPr lang="ru-RU"/>
              <a:pPr>
                <a:defRPr/>
              </a:pPr>
              <a:t>24.11.2022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22DED1-C752-4A42-B4DC-5ABF3EAC42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18426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B6EB9F-18F5-4903-A281-1B751D93B966}" type="datetimeFigureOut">
              <a:rPr lang="ru-RU"/>
              <a:pPr>
                <a:defRPr/>
              </a:pPr>
              <a:t>24.11.2022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3AE952-B82E-488A-B46F-0B4C5B3704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08857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BC4D24-66E6-44F1-813C-80A7017243AE}" type="datetimeFigureOut">
              <a:rPr lang="ru-RU"/>
              <a:pPr>
                <a:defRPr/>
              </a:pPr>
              <a:t>24.11.2022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791AB8-1436-4D48-B0A5-48BAC2223C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49987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F1D55F-CB93-405E-A047-BB7B80438F65}" type="datetimeFigureOut">
              <a:rPr lang="ru-RU"/>
              <a:pPr>
                <a:defRPr/>
              </a:pPr>
              <a:t>24.11.2022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77B6CC-FB9D-4114-8F21-AB40BC271C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60963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51F893-3363-4E50-822B-A2934C6900C6}" type="datetimeFigureOut">
              <a:rPr lang="ru-RU"/>
              <a:pPr>
                <a:defRPr/>
              </a:pPr>
              <a:t>24.11.2022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037504-D6DC-48D6-A7BD-E528D19070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33319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FE1B3-C81D-459F-8722-43B54E4E76A1}" type="datetimeFigureOut">
              <a:rPr lang="ru-RU"/>
              <a:pPr>
                <a:defRPr/>
              </a:pPr>
              <a:t>24.11.2022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5FDC98-690B-4585-80BB-A1C777BF23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6356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881B21F-51A7-42A9-988B-50C8F6B2F1D2}" type="datetimeFigureOut">
              <a:rPr lang="ru-RU"/>
              <a:pPr>
                <a:defRPr/>
              </a:pPr>
              <a:t>24.11.2022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4689A20-B2CF-4BEE-A689-F62AF8F833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2055" name="Рисунок 6" descr="28287.jpg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0" y="214313"/>
            <a:ext cx="8577263" cy="6357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Рисунок 7" descr="lineechka-60.gif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14313" y="6000750"/>
            <a:ext cx="8715375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Рисунок 9" descr="music.pngv.png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11552">
            <a:off x="7983538" y="125413"/>
            <a:ext cx="795337" cy="795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" name="Рисунок 10" descr="phoca_thumb_l_music-40.jpg"/>
          <p:cNvPicPr>
            <a:picLocks noChangeAspect="1"/>
          </p:cNvPicPr>
          <p:nvPr userDrawn="1"/>
        </p:nvPicPr>
        <p:blipFill>
          <a:blip r:embed="rId1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5313" y="571500"/>
            <a:ext cx="674687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3327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5.gi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2130425"/>
            <a:ext cx="7772400" cy="1470025"/>
          </a:xfrm>
        </p:spPr>
        <p:txBody>
          <a:bodyPr/>
          <a:lstStyle/>
          <a:p>
            <a:pPr eaLnBrk="1" hangingPunct="1"/>
            <a:r>
              <a:rPr lang="ru-RU" smtClean="0"/>
              <a:t>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23850" y="260350"/>
            <a:ext cx="8496300" cy="10160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dirty="0">
                <a:solidFill>
                  <a:srgbClr val="235B2A"/>
                </a:solidFill>
                <a:latin typeface="Times New Roman" pitchFamily="18" charset="0"/>
              </a:rPr>
              <a:t>Муниципальное  бюджетное общеобразовательное учреждение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dirty="0">
                <a:solidFill>
                  <a:srgbClr val="235B2A"/>
                </a:solidFill>
                <a:latin typeface="Times New Roman" pitchFamily="18" charset="0"/>
              </a:rPr>
              <a:t>средняя общеобразовательная школа № 8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dirty="0">
                <a:solidFill>
                  <a:srgbClr val="235B2A"/>
                </a:solidFill>
                <a:latin typeface="Times New Roman" pitchFamily="18" charset="0"/>
              </a:rPr>
              <a:t>г. Вязьмы Смоленской области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187450" y="2085975"/>
            <a:ext cx="6534150" cy="12414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kern="0" dirty="0">
                <a:solidFill>
                  <a:srgbClr val="235B2A"/>
                </a:solidFill>
                <a:latin typeface="Times New Roman" pitchFamily="18" charset="0"/>
              </a:rPr>
              <a:t>МАСТЕР-КЛАСС</a:t>
            </a:r>
            <a:endParaRPr lang="ru-RU" kern="0" dirty="0">
              <a:solidFill>
                <a:srgbClr val="235B2A"/>
              </a:solidFill>
              <a:latin typeface="Times New Roman" pitchFamily="18" charset="0"/>
            </a:endParaRPr>
          </a:p>
          <a:p>
            <a:pPr algn="ctr">
              <a:defRPr/>
            </a:pPr>
            <a:r>
              <a:rPr lang="ru-RU" b="1" kern="0" dirty="0">
                <a:solidFill>
                  <a:srgbClr val="235B2A"/>
                </a:solidFill>
                <a:latin typeface="Times New Roman" pitchFamily="18" charset="0"/>
              </a:rPr>
              <a:t>« ФОРМИРОВАНИЕ МОТИВАЦИИ ОБУЧАЮЩИХСЯ </a:t>
            </a:r>
          </a:p>
          <a:p>
            <a:pPr algn="ctr">
              <a:defRPr/>
            </a:pPr>
            <a:r>
              <a:rPr lang="ru-RU" b="1" kern="0" dirty="0">
                <a:solidFill>
                  <a:srgbClr val="235B2A"/>
                </a:solidFill>
                <a:latin typeface="Times New Roman" pitchFamily="18" charset="0"/>
              </a:rPr>
              <a:t>ЧЕРЕЗ ИГРОВЫЕ ТЕХНОЛОГИИ НА  УРОКАХ МУЗЫКИ»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248150" y="4689475"/>
            <a:ext cx="4572000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kern="0" dirty="0">
                <a:solidFill>
                  <a:srgbClr val="081D58"/>
                </a:solidFill>
                <a:latin typeface="Times New Roman" pitchFamily="18" charset="0"/>
              </a:rPr>
              <a:t> </a:t>
            </a:r>
            <a:r>
              <a:rPr lang="ru-RU" b="1" kern="0" dirty="0">
                <a:solidFill>
                  <a:srgbClr val="235B2A"/>
                </a:solidFill>
                <a:latin typeface="Times New Roman" pitchFamily="18" charset="0"/>
              </a:rPr>
              <a:t>Федорова Елена Вячеславовна</a:t>
            </a:r>
          </a:p>
          <a:p>
            <a:pPr algn="ctr">
              <a:defRPr/>
            </a:pPr>
            <a:r>
              <a:rPr lang="ru-RU" b="1" kern="0" dirty="0">
                <a:solidFill>
                  <a:srgbClr val="235B2A"/>
                </a:solidFill>
                <a:latin typeface="Times New Roman" pitchFamily="18" charset="0"/>
              </a:rPr>
              <a:t>  учитель музыки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5611813"/>
            <a:ext cx="4572000" cy="6461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 dirty="0">
                <a:solidFill>
                  <a:srgbClr val="235B2A"/>
                </a:solidFill>
                <a:latin typeface="Times New Roman" pitchFamily="18" charset="0"/>
              </a:rPr>
              <a:t>г. Вязьма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 smtClean="0">
                <a:solidFill>
                  <a:srgbClr val="235B2A"/>
                </a:solidFill>
                <a:latin typeface="Times New Roman" pitchFamily="18" charset="0"/>
              </a:rPr>
              <a:t>2020 </a:t>
            </a:r>
            <a:r>
              <a:rPr lang="ru-RU" b="1" dirty="0">
                <a:solidFill>
                  <a:srgbClr val="235B2A"/>
                </a:solidFill>
                <a:latin typeface="Times New Roman" pitchFamily="18" charset="0"/>
              </a:rPr>
              <a:t>г.</a:t>
            </a:r>
          </a:p>
        </p:txBody>
      </p:sp>
    </p:spTree>
    <p:extLst>
      <p:ext uri="{BB962C8B-B14F-4D97-AF65-F5344CB8AC3E}">
        <p14:creationId xmlns:p14="http://schemas.microsoft.com/office/powerpoint/2010/main" val="4204142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федорова\кошки\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700808"/>
            <a:ext cx="8060207" cy="4536504"/>
          </a:xfrm>
          <a:prstGeom prst="rect">
            <a:avLst/>
          </a:prstGeom>
          <a:noFill/>
          <a:ln w="57150">
            <a:solidFill>
              <a:schemeClr val="accent3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051720" y="692696"/>
            <a:ext cx="43733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Упражнение  « Шарик»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3074" name="Picture 2" descr="C:\Users\Лена\Desktop\733357629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924944"/>
            <a:ext cx="2808312" cy="28083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5304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8668" y="718631"/>
            <a:ext cx="6129595" cy="3170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3569" y="3872855"/>
            <a:ext cx="3161751" cy="2943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7544" y="167051"/>
            <a:ext cx="805900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b="1" dirty="0">
                <a:solidFill>
                  <a:srgbClr val="FF0000"/>
                </a:solidFill>
              </a:rPr>
              <a:t>Упражнение  « </a:t>
            </a:r>
            <a:r>
              <a:rPr lang="ru-RU" sz="3200" b="1" dirty="0" smtClean="0">
                <a:solidFill>
                  <a:srgbClr val="FF0000"/>
                </a:solidFill>
              </a:rPr>
              <a:t> Обиделись , обрадовались»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Users\Лена\Desktop\1223222293_gifs_animaux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3645024"/>
            <a:ext cx="2505075" cy="30384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78199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476672"/>
            <a:ext cx="63378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b="1" dirty="0">
                <a:solidFill>
                  <a:srgbClr val="FF0000"/>
                </a:solidFill>
              </a:rPr>
              <a:t>Упражнение  </a:t>
            </a:r>
            <a:r>
              <a:rPr lang="ru-RU" sz="3200" b="1" dirty="0" smtClean="0">
                <a:solidFill>
                  <a:srgbClr val="FF0000"/>
                </a:solidFill>
              </a:rPr>
              <a:t>« Довольная кошка»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Users\Лена\Desktop\sleepy-cat-6192 (1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3" y="1124744"/>
            <a:ext cx="7949683" cy="4968552"/>
          </a:xfrm>
          <a:prstGeom prst="rect">
            <a:avLst/>
          </a:prstGeom>
          <a:noFill/>
          <a:ln w="57150">
            <a:solidFill>
              <a:schemeClr val="accent3">
                <a:lumMod val="60000"/>
                <a:lumOff val="4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095527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476672"/>
            <a:ext cx="614027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b="1" dirty="0">
                <a:solidFill>
                  <a:srgbClr val="FF0000"/>
                </a:solidFill>
              </a:rPr>
              <a:t>Упражнение  « </a:t>
            </a:r>
            <a:r>
              <a:rPr lang="ru-RU" sz="3200" b="1" dirty="0" smtClean="0">
                <a:solidFill>
                  <a:srgbClr val="FF0000"/>
                </a:solidFill>
              </a:rPr>
              <a:t> Сердитая кошка»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Лена\Desktop\06_d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052736"/>
            <a:ext cx="4680520" cy="5148572"/>
          </a:xfrm>
          <a:prstGeom prst="rect">
            <a:avLst/>
          </a:prstGeom>
          <a:noFill/>
          <a:ln w="57150">
            <a:solidFill>
              <a:schemeClr val="accent3">
                <a:lumMod val="60000"/>
                <a:lumOff val="40000"/>
              </a:schemeClr>
            </a:solidFill>
          </a:ln>
        </p:spPr>
      </p:pic>
      <p:pic>
        <p:nvPicPr>
          <p:cNvPr id="1027" name="Picture 3" descr="C:\Users\Лена\Desktop\393697465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2528900"/>
            <a:ext cx="2664296" cy="346358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26273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332656"/>
            <a:ext cx="67121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b="1" dirty="0">
                <a:solidFill>
                  <a:srgbClr val="FF0000"/>
                </a:solidFill>
              </a:rPr>
              <a:t>Упражнение  </a:t>
            </a:r>
            <a:r>
              <a:rPr lang="ru-RU" sz="3200" b="1" dirty="0" smtClean="0">
                <a:solidFill>
                  <a:srgbClr val="FF0000"/>
                </a:solidFill>
              </a:rPr>
              <a:t>«Кошка пьёт </a:t>
            </a:r>
            <a:r>
              <a:rPr lang="ru-RU" sz="3200" b="1" dirty="0">
                <a:solidFill>
                  <a:srgbClr val="FF0000"/>
                </a:solidFill>
              </a:rPr>
              <a:t>м</a:t>
            </a:r>
            <a:r>
              <a:rPr lang="ru-RU" sz="3200" b="1" dirty="0" smtClean="0">
                <a:solidFill>
                  <a:srgbClr val="FF0000"/>
                </a:solidFill>
              </a:rPr>
              <a:t>олоко»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Лена\Desktop\animal5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980727"/>
            <a:ext cx="4032448" cy="5376597"/>
          </a:xfrm>
          <a:prstGeom prst="rect">
            <a:avLst/>
          </a:prstGeom>
          <a:noFill/>
          <a:ln w="57150">
            <a:solidFill>
              <a:schemeClr val="accent3">
                <a:lumMod val="60000"/>
                <a:lumOff val="4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145053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федорова\кошки\210813526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3973" y="260648"/>
            <a:ext cx="5472608" cy="5671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67744" y="260648"/>
            <a:ext cx="43560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b="1" dirty="0">
                <a:solidFill>
                  <a:srgbClr val="FF0000"/>
                </a:solidFill>
              </a:rPr>
              <a:t>Упражнение  </a:t>
            </a:r>
            <a:r>
              <a:rPr lang="ru-RU" sz="3200" b="1" dirty="0" smtClean="0">
                <a:solidFill>
                  <a:srgbClr val="FF0000"/>
                </a:solidFill>
              </a:rPr>
              <a:t>«Бутон   »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7795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243577"/>
            <a:ext cx="675049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45720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1" u="none" strike="noStrike" kern="0" cap="none" spc="0" normalizeH="0" baseline="0" noProof="0" dirty="0" smtClean="0">
                <a:ln>
                  <a:noFill/>
                </a:ln>
                <a:solidFill>
                  <a:srgbClr val="235B2A"/>
                </a:solidFill>
                <a:effectLst/>
                <a:uLnTx/>
                <a:uFillTx/>
                <a:latin typeface="Mangal" pitchFamily="18" charset="0"/>
              </a:rPr>
              <a:t>Кто хочет выговаривать, </a:t>
            </a:r>
          </a:p>
          <a:p>
            <a:pPr marL="0" marR="0" lvl="0" indent="45720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1" u="none" strike="noStrike" kern="0" cap="none" spc="0" normalizeH="0" baseline="0" noProof="0" dirty="0" smtClean="0">
                <a:ln>
                  <a:noFill/>
                </a:ln>
                <a:solidFill>
                  <a:srgbClr val="235B2A"/>
                </a:solidFill>
                <a:effectLst/>
                <a:uLnTx/>
                <a:uFillTx/>
                <a:latin typeface="Mangal" pitchFamily="18" charset="0"/>
              </a:rPr>
              <a:t>Тот должен выговаривать </a:t>
            </a:r>
          </a:p>
          <a:p>
            <a:pPr marL="0" marR="0" lvl="0" indent="45720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1" u="none" strike="noStrike" kern="0" cap="none" spc="0" normalizeH="0" baseline="0" noProof="0" dirty="0" smtClean="0">
                <a:ln>
                  <a:noFill/>
                </a:ln>
                <a:solidFill>
                  <a:srgbClr val="235B2A"/>
                </a:solidFill>
                <a:effectLst/>
                <a:uLnTx/>
                <a:uFillTx/>
                <a:latin typeface="Mangal" pitchFamily="18" charset="0"/>
              </a:rPr>
              <a:t>Все правильно и внятно, </a:t>
            </a:r>
          </a:p>
          <a:p>
            <a:pPr marL="0" marR="0" lvl="0" indent="45720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1" u="none" strike="noStrike" kern="0" cap="none" spc="0" normalizeH="0" baseline="0" noProof="0" dirty="0" smtClean="0">
                <a:ln>
                  <a:noFill/>
                </a:ln>
                <a:solidFill>
                  <a:srgbClr val="235B2A"/>
                </a:solidFill>
                <a:effectLst/>
                <a:uLnTx/>
                <a:uFillTx/>
                <a:latin typeface="Mangal" pitchFamily="18" charset="0"/>
              </a:rPr>
              <a:t>Чтоб было всем понятно. </a:t>
            </a:r>
          </a:p>
          <a:p>
            <a:pPr marL="0" marR="0" lvl="0" indent="45720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1" u="none" strike="noStrike" kern="0" cap="none" spc="0" normalizeH="0" baseline="0" noProof="0" dirty="0" smtClean="0">
                <a:ln>
                  <a:noFill/>
                </a:ln>
                <a:solidFill>
                  <a:srgbClr val="235B2A"/>
                </a:solidFill>
                <a:effectLst/>
                <a:uLnTx/>
                <a:uFillTx/>
                <a:latin typeface="Mangal" pitchFamily="18" charset="0"/>
              </a:rPr>
              <a:t>Мы будем разговаривать </a:t>
            </a:r>
          </a:p>
          <a:p>
            <a:pPr marL="0" marR="0" lvl="0" indent="45720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1" u="none" strike="noStrike" kern="0" cap="none" spc="0" normalizeH="0" baseline="0" noProof="0" dirty="0" smtClean="0">
                <a:ln>
                  <a:noFill/>
                </a:ln>
                <a:solidFill>
                  <a:srgbClr val="235B2A"/>
                </a:solidFill>
                <a:effectLst/>
                <a:uLnTx/>
                <a:uFillTx/>
                <a:latin typeface="Mangal" pitchFamily="18" charset="0"/>
              </a:rPr>
              <a:t>И будем выговаривать </a:t>
            </a:r>
          </a:p>
          <a:p>
            <a:pPr marL="0" marR="0" lvl="0" indent="45720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1" u="none" strike="noStrike" kern="0" cap="none" spc="0" normalizeH="0" baseline="0" noProof="0" dirty="0" smtClean="0">
                <a:ln>
                  <a:noFill/>
                </a:ln>
                <a:solidFill>
                  <a:srgbClr val="235B2A"/>
                </a:solidFill>
                <a:effectLst/>
                <a:uLnTx/>
                <a:uFillTx/>
                <a:latin typeface="Mangal" pitchFamily="18" charset="0"/>
              </a:rPr>
              <a:t>Так правильно и внятно, </a:t>
            </a:r>
          </a:p>
          <a:p>
            <a:pPr marL="0" marR="0" lvl="0" indent="45720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1" u="none" strike="noStrike" kern="0" cap="none" spc="0" normalizeH="0" baseline="0" noProof="0" dirty="0" smtClean="0">
                <a:ln>
                  <a:noFill/>
                </a:ln>
                <a:solidFill>
                  <a:srgbClr val="235B2A"/>
                </a:solidFill>
                <a:effectLst/>
                <a:uLnTx/>
                <a:uFillTx/>
                <a:latin typeface="Mangal" pitchFamily="18" charset="0"/>
              </a:rPr>
              <a:t>Чтоб было всем понятно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rgbClr val="235B2A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038852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stupeni-do-majo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1844824"/>
            <a:ext cx="8240954" cy="43226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9572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0_6aa1b_a5916270_L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980728"/>
            <a:ext cx="7848922" cy="52273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9388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360512"/>
            <a:ext cx="81369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0" cap="none" spc="0" normalizeH="0" baseline="0" noProof="0" dirty="0" smtClean="0">
                <a:ln w="11430"/>
                <a:gradFill>
                  <a:gsLst>
                    <a:gs pos="0">
                      <a:srgbClr val="D98300">
                        <a:tint val="90000"/>
                        <a:satMod val="120000"/>
                      </a:srgbClr>
                    </a:gs>
                    <a:gs pos="25000">
                      <a:srgbClr val="D98300">
                        <a:tint val="93000"/>
                        <a:satMod val="120000"/>
                      </a:srgbClr>
                    </a:gs>
                    <a:gs pos="50000">
                      <a:srgbClr val="D98300">
                        <a:shade val="89000"/>
                        <a:satMod val="110000"/>
                      </a:srgbClr>
                    </a:gs>
                    <a:gs pos="75000">
                      <a:srgbClr val="D98300">
                        <a:tint val="93000"/>
                        <a:satMod val="120000"/>
                      </a:srgbClr>
                    </a:gs>
                    <a:gs pos="100000">
                      <a:srgbClr val="D98300">
                        <a:tint val="90000"/>
                        <a:satMod val="120000"/>
                      </a:srgb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Times New Roman" pitchFamily="18" charset="0"/>
              </a:rPr>
              <a:t>УГАДАЙ МЕЛОДИЮ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4098" name="Picture 2" descr="C:\Users\Лена\Desktop\Новая папка (5)\koshki42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412776"/>
            <a:ext cx="8117266" cy="4464496"/>
          </a:xfrm>
          <a:prstGeom prst="rect">
            <a:avLst/>
          </a:prstGeom>
          <a:noFill/>
          <a:ln w="57150">
            <a:solidFill>
              <a:schemeClr val="accent3">
                <a:lumMod val="60000"/>
                <a:lumOff val="4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137626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3059832" y="692696"/>
            <a:ext cx="3240360" cy="1152128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 dirty="0">
                <a:solidFill>
                  <a:srgbClr val="235B2A"/>
                </a:solidFill>
                <a:latin typeface="Arial" pitchFamily="34" charset="0"/>
                <a:cs typeface="Arial" pitchFamily="34" charset="0"/>
              </a:rPr>
              <a:t>Урок музыки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30711" y="2775066"/>
            <a:ext cx="2016224" cy="64807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 dirty="0">
                <a:solidFill>
                  <a:srgbClr val="235B2A"/>
                </a:solidFill>
                <a:latin typeface="Arial" pitchFamily="34" charset="0"/>
                <a:cs typeface="Arial" pitchFamily="34" charset="0"/>
              </a:rPr>
              <a:t>Восприятие музыки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399166" y="3527775"/>
            <a:ext cx="2448272" cy="713598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 dirty="0">
                <a:solidFill>
                  <a:srgbClr val="235B2A"/>
                </a:solidFill>
                <a:latin typeface="Arial" pitchFamily="34" charset="0"/>
                <a:cs typeface="Arial" pitchFamily="34" charset="0"/>
              </a:rPr>
              <a:t>Исполнительская деятельность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847438" y="2809934"/>
            <a:ext cx="1985004" cy="658924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 dirty="0" smtClean="0">
                <a:solidFill>
                  <a:srgbClr val="235B2A"/>
                </a:solidFill>
                <a:latin typeface="Arial" pitchFamily="34" charset="0"/>
                <a:cs typeface="Arial" pitchFamily="34" charset="0"/>
              </a:rPr>
              <a:t>Творческая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 dirty="0" smtClean="0">
                <a:solidFill>
                  <a:srgbClr val="235B2A"/>
                </a:solidFill>
                <a:latin typeface="Arial" pitchFamily="34" charset="0"/>
                <a:cs typeface="Arial" pitchFamily="34" charset="0"/>
              </a:rPr>
              <a:t>деятельность </a:t>
            </a:r>
            <a:endParaRPr lang="ru-RU" b="1" dirty="0">
              <a:solidFill>
                <a:srgbClr val="235B2A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2555776" y="2132856"/>
            <a:ext cx="720080" cy="677078"/>
          </a:xfrm>
          <a:prstGeom prst="straightConnector1">
            <a:avLst/>
          </a:prstGeom>
          <a:ln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5436096" y="2132856"/>
            <a:ext cx="0" cy="1296144"/>
          </a:xfrm>
          <a:prstGeom prst="straightConnector1">
            <a:avLst/>
          </a:prstGeom>
          <a:ln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5940152" y="2132856"/>
            <a:ext cx="792088" cy="648072"/>
          </a:xfrm>
          <a:prstGeom prst="straightConnector1">
            <a:avLst/>
          </a:prstGeom>
          <a:ln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1027" name="Picture 3" descr="G:\федорова\кошки\971658062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8336" y="4584193"/>
            <a:ext cx="2143352" cy="2143352"/>
          </a:xfrm>
          <a:prstGeom prst="rect">
            <a:avLst/>
          </a:prstGeom>
          <a:noFill/>
          <a:ln w="57150">
            <a:solidFill>
              <a:schemeClr val="accent3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Прямая со стрелкой 9"/>
          <p:cNvCxnSpPr/>
          <p:nvPr/>
        </p:nvCxnSpPr>
        <p:spPr>
          <a:xfrm>
            <a:off x="3851920" y="2060848"/>
            <a:ext cx="0" cy="1296144"/>
          </a:xfrm>
          <a:prstGeom prst="straightConnector1">
            <a:avLst/>
          </a:prstGeom>
          <a:ln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2" name="Скругленный прямоугольник 11"/>
          <p:cNvSpPr/>
          <p:nvPr/>
        </p:nvSpPr>
        <p:spPr>
          <a:xfrm>
            <a:off x="2284193" y="3544463"/>
            <a:ext cx="2016224" cy="64807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 dirty="0" smtClean="0">
                <a:solidFill>
                  <a:srgbClr val="235B2A"/>
                </a:solidFill>
                <a:latin typeface="Arial" pitchFamily="34" charset="0"/>
                <a:cs typeface="Arial" pitchFamily="34" charset="0"/>
              </a:rPr>
              <a:t> Музыкальная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 dirty="0" smtClean="0">
                <a:solidFill>
                  <a:srgbClr val="235B2A"/>
                </a:solidFill>
                <a:latin typeface="Arial" pitchFamily="34" charset="0"/>
                <a:cs typeface="Arial" pitchFamily="34" charset="0"/>
              </a:rPr>
              <a:t>грамотность</a:t>
            </a:r>
            <a:endParaRPr lang="ru-RU" b="1" dirty="0">
              <a:solidFill>
                <a:srgbClr val="235B2A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8952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12512-1u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404664"/>
            <a:ext cx="4664526" cy="5688632"/>
          </a:xfrm>
          <a:prstGeom prst="roundRect">
            <a:avLst/>
          </a:prstGeom>
          <a:noFill/>
          <a:ln w="57150">
            <a:solidFill>
              <a:schemeClr val="accent3">
                <a:lumMod val="60000"/>
                <a:lumOff val="4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475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04664"/>
            <a:ext cx="1911204" cy="1296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3971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998ea049d235f9e7cc5b21cb1908f0c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332656"/>
            <a:ext cx="7560840" cy="5712306"/>
          </a:xfrm>
          <a:prstGeom prst="roundRect">
            <a:avLst/>
          </a:prstGeom>
          <a:noFill/>
          <a:ln w="57150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2651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hung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620688"/>
            <a:ext cx="5400600" cy="5400600"/>
          </a:xfrm>
          <a:prstGeom prst="round1Rect">
            <a:avLst/>
          </a:prstGeom>
          <a:noFill/>
          <a:ln w="57150">
            <a:solidFill>
              <a:schemeClr val="accent3">
                <a:lumMod val="60000"/>
                <a:lumOff val="4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9631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x_ac086c5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476672"/>
            <a:ext cx="4529063" cy="5733478"/>
          </a:xfrm>
          <a:prstGeom prst="ellipse">
            <a:avLst/>
          </a:prstGeom>
          <a:noFill/>
          <a:ln w="57150">
            <a:solidFill>
              <a:schemeClr val="accent3">
                <a:lumMod val="60000"/>
                <a:lumOff val="4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6108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13381902960100386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692696"/>
            <a:ext cx="6876740" cy="5328592"/>
          </a:xfrm>
          <a:prstGeom prst="snip2DiagRect">
            <a:avLst/>
          </a:prstGeom>
          <a:noFill/>
          <a:ln w="57150">
            <a:solidFill>
              <a:schemeClr val="accent4">
                <a:lumMod val="40000"/>
                <a:lumOff val="6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5804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news708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7" y="404664"/>
            <a:ext cx="5769640" cy="5746515"/>
          </a:xfrm>
          <a:prstGeom prst="roundRect">
            <a:avLst/>
          </a:prstGeom>
          <a:noFill/>
          <a:ln w="57150">
            <a:solidFill>
              <a:schemeClr val="accent4">
                <a:lumMod val="40000"/>
                <a:lumOff val="6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6770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x_61d36f0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7384" y="620688"/>
            <a:ext cx="7409095" cy="5544616"/>
          </a:xfrm>
          <a:prstGeom prst="roundRect">
            <a:avLst/>
          </a:prstGeom>
          <a:noFill/>
          <a:ln w="57150">
            <a:solidFill>
              <a:schemeClr val="accent4">
                <a:lumMod val="40000"/>
                <a:lumOff val="6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7735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0_a4f39_1dc9c467_XL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317781"/>
            <a:ext cx="5256038" cy="62782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9063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брем муз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04663"/>
            <a:ext cx="7272660" cy="5434455"/>
          </a:xfrm>
          <a:prstGeom prst="round2DiagRect">
            <a:avLst/>
          </a:prstGeom>
          <a:noFill/>
          <a:ln w="57150">
            <a:solidFill>
              <a:schemeClr val="accent5">
                <a:lumMod val="20000"/>
                <a:lumOff val="8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1368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бр муз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7788314" cy="5832648"/>
          </a:xfrm>
          <a:prstGeom prst="snip2DiagRect">
            <a:avLst/>
          </a:prstGeom>
          <a:noFill/>
          <a:ln w="57150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3995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рямоугольник 1"/>
          <p:cNvSpPr>
            <a:spLocks noChangeArrowheads="1"/>
          </p:cNvSpPr>
          <p:nvPr/>
        </p:nvSpPr>
        <p:spPr bwMode="auto">
          <a:xfrm>
            <a:off x="3492500" y="1052513"/>
            <a:ext cx="183197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800" b="1" i="1" dirty="0" smtClean="0">
                <a:solidFill>
                  <a:srgbClr val="CF0E30"/>
                </a:solidFill>
                <a:latin typeface="Cambria" pitchFamily="18" charset="0"/>
              </a:rPr>
              <a:t>Тема: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5288" y="1989138"/>
            <a:ext cx="8497887" cy="9540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kern="0" dirty="0">
                <a:solidFill>
                  <a:srgbClr val="235B2A"/>
                </a:solidFill>
                <a:latin typeface="Cambria" pitchFamily="18" charset="0"/>
              </a:rPr>
              <a:t>«</a:t>
            </a:r>
            <a:r>
              <a:rPr lang="ru-RU" sz="2800" b="1" i="1" kern="0" dirty="0">
                <a:solidFill>
                  <a:srgbClr val="235B2A"/>
                </a:solidFill>
                <a:latin typeface="Cambria" pitchFamily="18" charset="0"/>
              </a:rPr>
              <a:t>Формирование мотивации обучающихся</a:t>
            </a:r>
          </a:p>
          <a:p>
            <a:pPr algn="ctr">
              <a:defRPr/>
            </a:pPr>
            <a:r>
              <a:rPr lang="ru-RU" sz="2800" b="1" i="1" kern="0" dirty="0">
                <a:solidFill>
                  <a:srgbClr val="235B2A"/>
                </a:solidFill>
                <a:latin typeface="Cambria" pitchFamily="18" charset="0"/>
              </a:rPr>
              <a:t> через игровые технологии на уроках музыки»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671888" y="3054350"/>
            <a:ext cx="1636712" cy="7699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tabLst>
                <a:tab pos="5943600" algn="l"/>
              </a:tabLst>
              <a:defRPr/>
            </a:pPr>
            <a:r>
              <a:rPr lang="ru-RU" sz="4400" b="1" i="1" kern="0" dirty="0">
                <a:solidFill>
                  <a:srgbClr val="CF0E30"/>
                </a:solidFill>
                <a:latin typeface="Cambria" pitchFamily="18" charset="0"/>
              </a:rPr>
              <a:t>Цель: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52475" y="4129088"/>
            <a:ext cx="7996238" cy="9540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i="1" kern="0" dirty="0">
                <a:solidFill>
                  <a:srgbClr val="235B2A"/>
                </a:solidFill>
                <a:latin typeface="Cambria" pitchFamily="18" charset="0"/>
              </a:rPr>
              <a:t>Применение игровых технологий на уроках музыки</a:t>
            </a:r>
          </a:p>
        </p:txBody>
      </p:sp>
    </p:spTree>
    <p:extLst>
      <p:ext uri="{BB962C8B-B14F-4D97-AF65-F5344CB8AC3E}">
        <p14:creationId xmlns:p14="http://schemas.microsoft.com/office/powerpoint/2010/main" val="2191547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0_535e2_869bf1da_XL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7750976" cy="5832648"/>
          </a:xfrm>
          <a:prstGeom prst="roundRect">
            <a:avLst/>
          </a:prstGeom>
          <a:noFill/>
          <a:ln w="57150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0134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403648" y="548680"/>
            <a:ext cx="6264696" cy="1656184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ru-RU" sz="3600" b="1" dirty="0" smtClean="0">
                <a:solidFill>
                  <a:srgbClr val="235B2A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Психологическая зажатость</a:t>
            </a:r>
            <a:endParaRPr lang="ru-RU" sz="3600" b="1" dirty="0">
              <a:solidFill>
                <a:srgbClr val="235B2A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395536" y="3068960"/>
            <a:ext cx="2376264" cy="1008112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rgbClr val="235B2A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мышечная скованность</a:t>
            </a:r>
          </a:p>
        </p:txBody>
      </p:sp>
      <p:sp>
        <p:nvSpPr>
          <p:cNvPr id="4" name="Овал 3"/>
          <p:cNvSpPr/>
          <p:nvPr/>
        </p:nvSpPr>
        <p:spPr>
          <a:xfrm>
            <a:off x="1952092" y="4676863"/>
            <a:ext cx="2376264" cy="1008112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rgbClr val="235B2A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детонация  </a:t>
            </a:r>
          </a:p>
        </p:txBody>
      </p:sp>
      <p:sp>
        <p:nvSpPr>
          <p:cNvPr id="5" name="Овал 4"/>
          <p:cNvSpPr/>
          <p:nvPr/>
        </p:nvSpPr>
        <p:spPr>
          <a:xfrm>
            <a:off x="4890120" y="4704750"/>
            <a:ext cx="2376264" cy="1008112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rgbClr val="235B2A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вялая подача звука</a:t>
            </a:r>
          </a:p>
        </p:txBody>
      </p:sp>
      <p:sp>
        <p:nvSpPr>
          <p:cNvPr id="6" name="Овал 5"/>
          <p:cNvSpPr/>
          <p:nvPr/>
        </p:nvSpPr>
        <p:spPr>
          <a:xfrm>
            <a:off x="6588224" y="3068960"/>
            <a:ext cx="2376264" cy="1008112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rgbClr val="235B2A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плохо управляемое дыхание</a:t>
            </a:r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1583668" y="2132856"/>
            <a:ext cx="828000" cy="792088"/>
          </a:xfrm>
          <a:prstGeom prst="straightConnector1">
            <a:avLst/>
          </a:prstGeom>
          <a:ln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6804248" y="2138221"/>
            <a:ext cx="648072" cy="786723"/>
          </a:xfrm>
          <a:prstGeom prst="straightConnector1">
            <a:avLst/>
          </a:prstGeom>
          <a:ln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5364088" y="2531582"/>
            <a:ext cx="576064" cy="1905530"/>
          </a:xfrm>
          <a:prstGeom prst="straightConnector1">
            <a:avLst/>
          </a:prstGeom>
          <a:ln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H="1">
            <a:off x="3419872" y="2348880"/>
            <a:ext cx="504056" cy="2088232"/>
          </a:xfrm>
          <a:prstGeom prst="straightConnector1">
            <a:avLst/>
          </a:prstGeom>
          <a:ln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5677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640960" cy="13531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Calibri"/>
                <a:cs typeface="Calibri"/>
              </a:rPr>
              <a:t> </a:t>
            </a: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Закончите, пожалуйста, предложение –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67744" y="1484784"/>
            <a:ext cx="4572000" cy="30828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solidFill>
                  <a:srgbClr val="235B2A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Мне было интересно...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solidFill>
                  <a:srgbClr val="235B2A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Я буду...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solidFill>
                  <a:srgbClr val="235B2A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Я затрудняюсь...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solidFill>
                  <a:srgbClr val="235B2A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Я смогу...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solidFill>
                  <a:srgbClr val="235B2A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Я попробую...</a:t>
            </a:r>
            <a:endParaRPr lang="ru-RU" sz="2800" b="1" dirty="0">
              <a:solidFill>
                <a:srgbClr val="235B2A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189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294446"/>
            <a:ext cx="6120680" cy="5760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235B2A"/>
                </a:solidFill>
              </a:rPr>
              <a:t>В учителе есть что-то от поэта,</a:t>
            </a:r>
          </a:p>
          <a:p>
            <a:r>
              <a:rPr lang="ru-RU" sz="2400" b="1" dirty="0">
                <a:solidFill>
                  <a:srgbClr val="235B2A"/>
                </a:solidFill>
              </a:rPr>
              <a:t>Ведь каждый день и каждый свой урок</a:t>
            </a:r>
          </a:p>
          <a:p>
            <a:r>
              <a:rPr lang="ru-RU" sz="2400" b="1" dirty="0">
                <a:solidFill>
                  <a:srgbClr val="235B2A"/>
                </a:solidFill>
              </a:rPr>
              <a:t>Он ищет истин мудрые заветы</a:t>
            </a:r>
          </a:p>
          <a:p>
            <a:r>
              <a:rPr lang="ru-RU" sz="2400" b="1" dirty="0">
                <a:solidFill>
                  <a:srgbClr val="235B2A"/>
                </a:solidFill>
              </a:rPr>
              <a:t>Средь мыслей, формул, графиков и строк.</a:t>
            </a:r>
          </a:p>
          <a:p>
            <a:r>
              <a:rPr lang="ru-RU" sz="2400" b="1" dirty="0">
                <a:solidFill>
                  <a:srgbClr val="235B2A"/>
                </a:solidFill>
              </a:rPr>
              <a:t> </a:t>
            </a:r>
          </a:p>
          <a:p>
            <a:r>
              <a:rPr lang="ru-RU" sz="2400" b="1" dirty="0">
                <a:solidFill>
                  <a:srgbClr val="235B2A"/>
                </a:solidFill>
              </a:rPr>
              <a:t>В учителе есть что-то от артиста,</a:t>
            </a:r>
          </a:p>
          <a:p>
            <a:r>
              <a:rPr lang="ru-RU" sz="2400" b="1" dirty="0">
                <a:solidFill>
                  <a:srgbClr val="235B2A"/>
                </a:solidFill>
              </a:rPr>
              <a:t>Ведь он один в софитах детских глаз,</a:t>
            </a:r>
          </a:p>
          <a:p>
            <a:r>
              <a:rPr lang="ru-RU" sz="2400" b="1" dirty="0">
                <a:solidFill>
                  <a:srgbClr val="235B2A"/>
                </a:solidFill>
              </a:rPr>
              <a:t>Герой спектакля – честен и неистов,</a:t>
            </a:r>
          </a:p>
          <a:p>
            <a:r>
              <a:rPr lang="ru-RU" sz="2400" b="1" dirty="0">
                <a:solidFill>
                  <a:srgbClr val="235B2A"/>
                </a:solidFill>
              </a:rPr>
              <a:t>Без права на ошибку всякий раз…</a:t>
            </a:r>
          </a:p>
          <a:p>
            <a:r>
              <a:rPr lang="ru-RU" sz="2400" b="1" dirty="0">
                <a:solidFill>
                  <a:srgbClr val="235B2A"/>
                </a:solidFill>
              </a:rPr>
              <a:t> </a:t>
            </a:r>
          </a:p>
          <a:p>
            <a:r>
              <a:rPr lang="ru-RU" sz="2400" b="1" dirty="0">
                <a:solidFill>
                  <a:srgbClr val="235B2A"/>
                </a:solidFill>
              </a:rPr>
              <a:t> В учителе есть что-то от пророка,</a:t>
            </a:r>
          </a:p>
          <a:p>
            <a:r>
              <a:rPr lang="ru-RU" sz="2400" b="1" dirty="0">
                <a:solidFill>
                  <a:srgbClr val="235B2A"/>
                </a:solidFill>
              </a:rPr>
              <a:t>Ведь ежедневно кропотно творит</a:t>
            </a:r>
          </a:p>
          <a:p>
            <a:r>
              <a:rPr lang="ru-RU" sz="2400" b="1" dirty="0">
                <a:solidFill>
                  <a:srgbClr val="235B2A"/>
                </a:solidFill>
              </a:rPr>
              <a:t>Он будущего свет, по воле Бога</a:t>
            </a:r>
          </a:p>
          <a:p>
            <a:r>
              <a:rPr lang="ru-RU" sz="2400" b="1" dirty="0">
                <a:solidFill>
                  <a:srgbClr val="235B2A"/>
                </a:solidFill>
              </a:rPr>
              <a:t>Он с БУДУЩИМ сегодня говорит!    </a:t>
            </a:r>
          </a:p>
          <a:p>
            <a:r>
              <a:rPr lang="ru-RU" sz="2400" b="1" dirty="0">
                <a:solidFill>
                  <a:srgbClr val="235B2A"/>
                </a:solidFill>
              </a:rPr>
              <a:t>                                                   Е.А. Николаева</a:t>
            </a:r>
          </a:p>
        </p:txBody>
      </p:sp>
    </p:spTree>
    <p:extLst>
      <p:ext uri="{BB962C8B-B14F-4D97-AF65-F5344CB8AC3E}">
        <p14:creationId xmlns:p14="http://schemas.microsoft.com/office/powerpoint/2010/main" val="1734187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07704" y="260648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5943600" algn="l"/>
              </a:tabLst>
            </a:pPr>
            <a:r>
              <a:rPr lang="ru-RU" sz="4800" b="1" i="1" dirty="0" smtClean="0">
                <a:solidFill>
                  <a:srgbClr val="CF0E30"/>
                </a:solidFill>
                <a:latin typeface="Cambria" pitchFamily="18" charset="0"/>
              </a:rPr>
              <a:t>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5943600" algn="l"/>
              </a:tabLst>
            </a:pPr>
            <a:r>
              <a:rPr lang="ru-RU" sz="3200" b="1" i="1" dirty="0" smtClean="0">
                <a:solidFill>
                  <a:srgbClr val="3EA04A"/>
                </a:solidFill>
                <a:latin typeface="Cambria Math" pitchFamily="18" charset="0"/>
                <a:ea typeface="Cambria Math" pitchFamily="18" charset="0"/>
              </a:rPr>
              <a:t> </a:t>
            </a:r>
            <a:endParaRPr lang="ru-RU" sz="4400" b="1" i="1" dirty="0">
              <a:solidFill>
                <a:srgbClr val="CF0E30"/>
              </a:solidFill>
              <a:latin typeface="Cambria Math" pitchFamily="18" charset="0"/>
              <a:ea typeface="Cambria Math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5943600" algn="l"/>
              </a:tabLst>
            </a:pPr>
            <a:r>
              <a:rPr lang="ru-RU" sz="3200" b="1" i="1" dirty="0" smtClean="0">
                <a:solidFill>
                  <a:srgbClr val="3EA04A"/>
                </a:solidFill>
                <a:latin typeface="Cambria Math" pitchFamily="18" charset="0"/>
                <a:ea typeface="Cambria Math" pitchFamily="18" charset="0"/>
              </a:rPr>
              <a:t> </a:t>
            </a:r>
            <a:endParaRPr lang="ru-RU" sz="4400" b="1" i="1" dirty="0">
              <a:solidFill>
                <a:srgbClr val="CF0E30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2388" y="2487706"/>
            <a:ext cx="8623590" cy="22955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FontTx/>
              <a:buChar char="-"/>
            </a:pPr>
            <a:r>
              <a:rPr lang="ru-RU" sz="2200" b="1" i="1" dirty="0">
                <a:solidFill>
                  <a:srgbClr val="235B2A"/>
                </a:solidFill>
                <a:latin typeface="Arial" charset="0"/>
                <a:ea typeface="Calibri" pitchFamily="34" charset="0"/>
                <a:cs typeface="Calibri" pitchFamily="34" charset="0"/>
              </a:rPr>
              <a:t>познакомить с игровыми технологиями    используемыми на уроках музыки и во внеурочной   деятельности</a:t>
            </a:r>
          </a:p>
          <a:p>
            <a:pPr marL="342900" lvl="0" indent="-342900" fontAlgn="base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FontTx/>
              <a:buChar char="-"/>
            </a:pPr>
            <a:r>
              <a:rPr lang="ru-RU" sz="2200" b="1" i="1" dirty="0">
                <a:solidFill>
                  <a:srgbClr val="235B2A"/>
                </a:solidFill>
                <a:latin typeface="Arial" charset="0"/>
              </a:rPr>
              <a:t>показать возможность их применения</a:t>
            </a:r>
          </a:p>
          <a:p>
            <a:pPr marL="342900" lvl="0" indent="-342900" fontAlgn="base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FontTx/>
              <a:buChar char="-"/>
            </a:pPr>
            <a:r>
              <a:rPr lang="ru-RU" sz="2200" b="1" i="1" dirty="0">
                <a:solidFill>
                  <a:srgbClr val="235B2A"/>
                </a:solidFill>
                <a:latin typeface="Arial" charset="0"/>
              </a:rPr>
              <a:t>диссеминация педагогического опыта по данной теме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9726" y="3573016"/>
            <a:ext cx="86409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5943600" algn="l"/>
              </a:tabLst>
              <a:defRPr/>
            </a:pPr>
            <a:r>
              <a:rPr lang="en-US" sz="2800" b="1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 </a:t>
            </a:r>
            <a:endParaRPr lang="ru-RU" sz="2400" b="1" i="1" dirty="0">
              <a:solidFill>
                <a:srgbClr val="235B2A"/>
              </a:solidFill>
              <a:latin typeface="Arial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33337" y="759903"/>
            <a:ext cx="72728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5943600" algn="l"/>
              </a:tabLst>
            </a:pPr>
            <a:r>
              <a:rPr lang="ru-RU" sz="4800" b="1" i="1" dirty="0">
                <a:solidFill>
                  <a:srgbClr val="CF0E30"/>
                </a:solidFill>
                <a:latin typeface="Cambria" pitchFamily="18" charset="0"/>
              </a:rPr>
              <a:t>Задачи: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913792"/>
            <a:ext cx="75608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5943600" algn="l"/>
              </a:tabLst>
            </a:pPr>
            <a:r>
              <a:rPr lang="en-US" sz="2800" b="1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 </a:t>
            </a:r>
            <a:endParaRPr lang="ru-RU" sz="2800" b="1" i="1" dirty="0">
              <a:solidFill>
                <a:srgbClr val="FF0000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3633" y="4857526"/>
            <a:ext cx="864095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5943600" algn="l"/>
              </a:tabLst>
              <a:defRPr/>
            </a:pPr>
            <a:r>
              <a:rPr lang="en-US" sz="2800" b="1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endParaRPr lang="ru-RU" sz="2200" dirty="0">
              <a:solidFill>
                <a:srgbClr val="235B2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22324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43513"/>
            <a:ext cx="835292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600" b="1" dirty="0">
                <a:solidFill>
                  <a:srgbClr val="CC3300"/>
                </a:solidFill>
                <a:latin typeface="Arial"/>
              </a:rPr>
              <a:t>Игра </a:t>
            </a:r>
            <a:r>
              <a:rPr lang="ru-RU" dirty="0">
                <a:solidFill>
                  <a:srgbClr val="081D58"/>
                </a:solidFill>
                <a:latin typeface="Times New Roman" pitchFamily="18" charset="0"/>
              </a:rPr>
              <a:t>– </a:t>
            </a:r>
            <a:r>
              <a:rPr lang="ru-RU" sz="2400" b="1" dirty="0">
                <a:solidFill>
                  <a:srgbClr val="235B2A"/>
                </a:solidFill>
                <a:latin typeface="Arial"/>
              </a:rPr>
              <a:t>свобода самораскрытия, саморазвития с опорой на подсознание, разум и творчество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483768" y="1412776"/>
            <a:ext cx="6462464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i="1" dirty="0">
                <a:solidFill>
                  <a:srgbClr val="235B2A"/>
                </a:solidFill>
                <a:latin typeface="Arial"/>
              </a:rPr>
              <a:t>Без игры нет и не может быть полноценного умственного развития. Игра  - это огромное окно, через которое в духовный мир ребенка вливается живительный поток представлений об окружающем мире.</a:t>
            </a:r>
            <a:endParaRPr lang="ru-RU" sz="2400" b="1" dirty="0">
              <a:solidFill>
                <a:srgbClr val="235B2A"/>
              </a:solidFill>
              <a:latin typeface="Arial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i="1" dirty="0">
                <a:solidFill>
                  <a:srgbClr val="235B2A"/>
                </a:solidFill>
                <a:latin typeface="Arial"/>
              </a:rPr>
              <a:t>Игра – это искра, зажигающая огонек пытливости и любознательности.</a:t>
            </a:r>
            <a:endParaRPr lang="ru-RU" sz="2400" b="1" dirty="0">
              <a:solidFill>
                <a:srgbClr val="235B2A"/>
              </a:solidFill>
              <a:latin typeface="Arial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i="1" dirty="0">
                <a:solidFill>
                  <a:srgbClr val="235B2A"/>
                </a:solidFill>
                <a:latin typeface="Arial"/>
              </a:rPr>
              <a:t>                                              </a:t>
            </a:r>
            <a:r>
              <a:rPr lang="ru-RU" sz="2000" b="1" i="1" dirty="0" err="1">
                <a:solidFill>
                  <a:srgbClr val="235B2A"/>
                </a:solidFill>
                <a:latin typeface="Arial"/>
              </a:rPr>
              <a:t>В.П.Сухомлинский</a:t>
            </a:r>
            <a:r>
              <a:rPr lang="ru-RU" sz="2000" b="1" i="1" dirty="0">
                <a:solidFill>
                  <a:srgbClr val="235B2A"/>
                </a:solidFill>
                <a:latin typeface="Arial"/>
              </a:rPr>
              <a:t>.</a:t>
            </a:r>
          </a:p>
        </p:txBody>
      </p:sp>
      <p:pic>
        <p:nvPicPr>
          <p:cNvPr id="4" name="Рисунок 3" descr="F:\семейный день творчества\IMG_0540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409728"/>
            <a:ext cx="3692624" cy="2448272"/>
          </a:xfrm>
          <a:prstGeom prst="rect">
            <a:avLst/>
          </a:prstGeom>
          <a:noFill/>
          <a:ln w="57150">
            <a:solidFill>
              <a:schemeClr val="accent3">
                <a:lumMod val="60000"/>
                <a:lumOff val="4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470730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758026"/>
            <a:ext cx="8568952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>
                <a:solidFill>
                  <a:srgbClr val="CC3300"/>
                </a:solidFill>
                <a:latin typeface="Times New Roman" pitchFamily="18" charset="0"/>
              </a:rPr>
              <a:t>Примеры</a:t>
            </a:r>
            <a:r>
              <a:rPr lang="ru-RU" sz="2800" b="1" dirty="0">
                <a:solidFill>
                  <a:srgbClr val="081D58"/>
                </a:solidFill>
                <a:latin typeface="Times New Roman" pitchFamily="18" charset="0"/>
              </a:rPr>
              <a:t> </a:t>
            </a:r>
            <a:r>
              <a:rPr lang="ru-RU" sz="2800" b="1" dirty="0">
                <a:solidFill>
                  <a:srgbClr val="235B2A"/>
                </a:solidFill>
                <a:latin typeface="Times New Roman" pitchFamily="18" charset="0"/>
              </a:rPr>
              <a:t>некоторых музыкально-творческих приемов,   используемых на   уроках.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2348880"/>
            <a:ext cx="820891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ru-RU" sz="2400" b="1" i="1" dirty="0">
                <a:solidFill>
                  <a:srgbClr val="235B2A"/>
                </a:solidFill>
                <a:latin typeface="Arial"/>
              </a:rPr>
              <a:t>дыхательные упражнения в игровой форме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i="1" dirty="0">
                <a:solidFill>
                  <a:srgbClr val="235B2A"/>
                </a:solidFill>
                <a:latin typeface="Arial"/>
              </a:rPr>
              <a:t>- театрализация на уроке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i="1" dirty="0">
                <a:solidFill>
                  <a:srgbClr val="235B2A"/>
                </a:solidFill>
                <a:latin typeface="Arial"/>
              </a:rPr>
              <a:t>- урок-путешествие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i="1" dirty="0">
                <a:solidFill>
                  <a:srgbClr val="235B2A"/>
                </a:solidFill>
                <a:latin typeface="Arial"/>
              </a:rPr>
              <a:t>- урок-игра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i="1" dirty="0">
                <a:solidFill>
                  <a:srgbClr val="235B2A"/>
                </a:solidFill>
                <a:latin typeface="Arial"/>
              </a:rPr>
              <a:t>- викторины,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i="1" dirty="0">
                <a:solidFill>
                  <a:srgbClr val="235B2A"/>
                </a:solidFill>
                <a:latin typeface="Arial"/>
              </a:rPr>
              <a:t>- музыкальные кроссворды, ребусы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i="1" dirty="0">
                <a:solidFill>
                  <a:srgbClr val="235B2A"/>
                </a:solidFill>
                <a:latin typeface="Arial"/>
              </a:rPr>
              <a:t>- предметные игры</a:t>
            </a:r>
          </a:p>
        </p:txBody>
      </p:sp>
    </p:spTree>
    <p:extLst>
      <p:ext uri="{BB962C8B-B14F-4D97-AF65-F5344CB8AC3E}">
        <p14:creationId xmlns:p14="http://schemas.microsoft.com/office/powerpoint/2010/main" val="303735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88640"/>
            <a:ext cx="784887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</a:rPr>
              <a:t>Исполнительская деятельность на уроке музыки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629721" y="1323624"/>
            <a:ext cx="16417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CC3300"/>
                </a:solidFill>
                <a:effectLst/>
                <a:uLnTx/>
                <a:uFillTx/>
                <a:latin typeface="Times New Roman" pitchFamily="18" charset="0"/>
              </a:rPr>
              <a:t> Пение:</a:t>
            </a: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81D58"/>
                </a:solidFill>
                <a:effectLst/>
                <a:uLnTx/>
                <a:uFillTx/>
                <a:latin typeface="Times New Roman" pitchFamily="18" charset="0"/>
              </a:rPr>
              <a:t> </a:t>
            </a:r>
            <a:r>
              <a:rPr kumimoji="0" lang="ru-RU" sz="2800" b="1" i="1" u="none" strike="noStrike" kern="0" cap="none" spc="0" normalizeH="0" baseline="0" noProof="0" dirty="0" smtClean="0">
                <a:ln>
                  <a:noFill/>
                </a:ln>
                <a:solidFill>
                  <a:srgbClr val="081D58"/>
                </a:solidFill>
                <a:effectLst/>
                <a:uLnTx/>
                <a:uFillTx/>
                <a:latin typeface="Times New Roman" pitchFamily="18" charset="0"/>
              </a:rPr>
              <a:t>  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5" name="Picture 4" descr="G:\федорова\Новая папка (2)\Для конкурса\IMG_406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1517" y="2571025"/>
            <a:ext cx="3122450" cy="4205748"/>
          </a:xfrm>
          <a:prstGeom prst="round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 descr="G:\федорова\SDC12411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46026" y="3763018"/>
            <a:ext cx="3313065" cy="2982417"/>
          </a:xfrm>
          <a:prstGeom prst="roundRect">
            <a:avLst/>
          </a:prstGeom>
          <a:noFill/>
          <a:ln>
            <a:noFill/>
          </a:ln>
          <a:scene3d>
            <a:camera prst="perspective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G:\федорова\Новая папка (2)\Для конкурса\IMG_0010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000" y="3763018"/>
            <a:ext cx="4023943" cy="3047082"/>
          </a:xfrm>
          <a:prstGeom prst="roundRect">
            <a:avLst/>
          </a:prstGeom>
          <a:noFill/>
          <a:ln>
            <a:noFill/>
          </a:ln>
          <a:scene3d>
            <a:camera prst="perspectiveRigh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631439" y="3148235"/>
            <a:ext cx="14774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>
                <a:solidFill>
                  <a:srgbClr val="235B2A"/>
                </a:solidFill>
                <a:latin typeface="Times New Roman" pitchFamily="18" charset="0"/>
              </a:rPr>
              <a:t>хоровое </a:t>
            </a:r>
            <a:endParaRPr lang="ru-RU" dirty="0">
              <a:solidFill>
                <a:srgbClr val="235B2A"/>
              </a:solidFill>
              <a:latin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067943" y="2047805"/>
            <a:ext cx="13899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>
                <a:solidFill>
                  <a:srgbClr val="235B2A"/>
                </a:solidFill>
                <a:latin typeface="Times New Roman" pitchFamily="18" charset="0"/>
              </a:rPr>
              <a:t>сольное</a:t>
            </a:r>
            <a:endParaRPr lang="ru-RU" dirty="0">
              <a:solidFill>
                <a:srgbClr val="235B2A"/>
              </a:solidFill>
              <a:latin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660232" y="3148235"/>
            <a:ext cx="21446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>
                <a:solidFill>
                  <a:srgbClr val="235B2A"/>
                </a:solidFill>
                <a:latin typeface="Times New Roman" pitchFamily="18" charset="0"/>
              </a:rPr>
              <a:t>ансамблевое</a:t>
            </a:r>
          </a:p>
        </p:txBody>
      </p:sp>
    </p:spTree>
    <p:extLst>
      <p:ext uri="{BB962C8B-B14F-4D97-AF65-F5344CB8AC3E}">
        <p14:creationId xmlns:p14="http://schemas.microsoft.com/office/powerpoint/2010/main" val="1117996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7689" y="2636912"/>
            <a:ext cx="263758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</a:rPr>
              <a:t>Мой  девиз: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7688" y="241557"/>
            <a:ext cx="806073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/>
              </a:rPr>
              <a:t>Моё педагогическое кредо</a:t>
            </a:r>
            <a:endParaRPr kumimoji="0" lang="ru-RU" sz="3600" b="0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821030"/>
            <a:ext cx="842493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i="1" dirty="0">
                <a:ln w="11430"/>
                <a:solidFill>
                  <a:srgbClr val="235B2A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</a:rPr>
              <a:t>Я  не  «тащу»  ребёнка  на  свой  путь, </a:t>
            </a:r>
            <a:r>
              <a:rPr lang="ru-RU" sz="2800" b="1" i="1" dirty="0" smtClean="0">
                <a:ln w="11430"/>
                <a:solidFill>
                  <a:srgbClr val="235B2A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</a:rPr>
              <a:t>а  </a:t>
            </a:r>
            <a:r>
              <a:rPr lang="ru-RU" sz="2800" b="1" i="1" dirty="0">
                <a:ln w="11430"/>
                <a:solidFill>
                  <a:srgbClr val="235B2A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</a:rPr>
              <a:t>иду  за  его  стремлениями, направляя  </a:t>
            </a:r>
            <a:r>
              <a:rPr lang="ru-RU" sz="2800" b="1" i="1" dirty="0" smtClean="0">
                <a:ln w="11430"/>
                <a:solidFill>
                  <a:srgbClr val="235B2A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</a:rPr>
              <a:t>его. Надо</a:t>
            </a:r>
            <a:endParaRPr lang="ru-RU" sz="2800" b="1" i="1" dirty="0">
              <a:ln w="11430"/>
              <a:solidFill>
                <a:srgbClr val="235B2A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/>
            </a:endParaRPr>
          </a:p>
          <a:p>
            <a:pPr lvl="0"/>
            <a:r>
              <a:rPr lang="ru-RU" sz="2800" b="1" i="1" dirty="0" smtClean="0">
                <a:ln w="11430"/>
                <a:solidFill>
                  <a:srgbClr val="235B2A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</a:rPr>
              <a:t>поддерживать  </a:t>
            </a:r>
            <a:r>
              <a:rPr lang="ru-RU" sz="2800" b="1" i="1" dirty="0">
                <a:ln w="11430"/>
                <a:solidFill>
                  <a:srgbClr val="235B2A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</a:rPr>
              <a:t>огонёк  </a:t>
            </a:r>
            <a:r>
              <a:rPr lang="ru-RU" sz="2800" b="1" i="1" dirty="0" smtClean="0">
                <a:ln w="11430"/>
                <a:solidFill>
                  <a:srgbClr val="235B2A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</a:rPr>
              <a:t>интереса , раздувая  </a:t>
            </a:r>
            <a:r>
              <a:rPr lang="ru-RU" sz="2800" b="1" i="1" dirty="0">
                <a:ln w="11430"/>
                <a:solidFill>
                  <a:srgbClr val="235B2A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</a:rPr>
              <a:t>его  в  пламя  любви.</a:t>
            </a:r>
            <a:endParaRPr lang="ru-RU" sz="2800" b="1" i="1" dirty="0">
              <a:ln w="11430"/>
              <a:solidFill>
                <a:srgbClr val="235B2A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Franklin Gothic Book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934648" y="2698468"/>
            <a:ext cx="59578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>
                <a:solidFill>
                  <a:srgbClr val="235B2A"/>
                </a:solidFill>
                <a:latin typeface="Times New Roman" pitchFamily="18" charset="0"/>
              </a:rPr>
              <a:t>«Если  очень  хочу – то  могу»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7688" y="3140969"/>
            <a:ext cx="856479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</a:rPr>
              <a:t>Мое  убеждение: </a:t>
            </a:r>
            <a:r>
              <a:rPr lang="ru-RU" sz="3200" b="1" i="1" dirty="0">
                <a:solidFill>
                  <a:srgbClr val="235B2A"/>
                </a:solidFill>
                <a:latin typeface="Times New Roman" pitchFamily="18" charset="0"/>
              </a:rPr>
              <a:t>- всё самое  главное  в  жизни  начинается  у каждого  человека  с  детства.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27688" y="4581128"/>
            <a:ext cx="8564791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Мой  метод </a:t>
            </a:r>
            <a:r>
              <a:rPr lang="ru-RU" dirty="0">
                <a:solidFill>
                  <a:srgbClr val="081D58"/>
                </a:solidFill>
                <a:latin typeface="Times New Roman" pitchFamily="18" charset="0"/>
              </a:rPr>
              <a:t>– </a:t>
            </a:r>
            <a:r>
              <a:rPr lang="ru-RU" sz="3200" b="1" i="1" dirty="0">
                <a:solidFill>
                  <a:srgbClr val="235B2A"/>
                </a:solidFill>
                <a:latin typeface="Times New Roman" pitchFamily="18" charset="0"/>
              </a:rPr>
              <a:t>это  метод  воспитания  не только  ученика,   но  и  самого  педагога  и  родителей. </a:t>
            </a:r>
          </a:p>
        </p:txBody>
      </p:sp>
    </p:spTree>
    <p:extLst>
      <p:ext uri="{BB962C8B-B14F-4D97-AF65-F5344CB8AC3E}">
        <p14:creationId xmlns:p14="http://schemas.microsoft.com/office/powerpoint/2010/main" val="2521075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069944"/>
            <a:ext cx="4572000" cy="483209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solidFill>
                  <a:srgbClr val="235B2A"/>
                </a:solidFill>
                <a:latin typeface="Times New Roman" pitchFamily="18" charset="0"/>
              </a:rPr>
              <a:t>Нужно творчески к уроку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solidFill>
                  <a:srgbClr val="235B2A"/>
                </a:solidFill>
                <a:latin typeface="Times New Roman" pitchFamily="18" charset="0"/>
              </a:rPr>
              <a:t>Даже в пенье подойти.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solidFill>
                  <a:srgbClr val="235B2A"/>
                </a:solidFill>
                <a:latin typeface="Times New Roman" pitchFamily="18" charset="0"/>
              </a:rPr>
              <a:t>Очень важно педагогу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solidFill>
                  <a:srgbClr val="235B2A"/>
                </a:solidFill>
                <a:latin typeface="Times New Roman" pitchFamily="18" charset="0"/>
              </a:rPr>
              <a:t>Метод правильный найти,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solidFill>
                  <a:srgbClr val="235B2A"/>
                </a:solidFill>
                <a:latin typeface="Times New Roman" pitchFamily="18" charset="0"/>
              </a:rPr>
              <a:t>И движение, и цвет.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solidFill>
                  <a:srgbClr val="235B2A"/>
                </a:solidFill>
                <a:latin typeface="Times New Roman" pitchFamily="18" charset="0"/>
              </a:rPr>
              <a:t>Ищем в музыке секрет,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solidFill>
                  <a:srgbClr val="235B2A"/>
                </a:solidFill>
                <a:latin typeface="Times New Roman" pitchFamily="18" charset="0"/>
              </a:rPr>
              <a:t>Интересный урок будет.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solidFill>
                  <a:srgbClr val="235B2A"/>
                </a:solidFill>
                <a:latin typeface="Times New Roman" pitchFamily="18" charset="0"/>
              </a:rPr>
              <a:t>Ищем музыку мы в цвете,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solidFill>
                  <a:srgbClr val="235B2A"/>
                </a:solidFill>
                <a:latin typeface="Times New Roman" pitchFamily="18" charset="0"/>
              </a:rPr>
              <a:t>И в стихах ее найдем.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solidFill>
                  <a:srgbClr val="235B2A"/>
                </a:solidFill>
                <a:latin typeface="Times New Roman" pitchFamily="18" charset="0"/>
              </a:rPr>
              <a:t>Чтобы звонче пели дети,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solidFill>
                  <a:srgbClr val="235B2A"/>
                </a:solidFill>
                <a:latin typeface="Times New Roman" pitchFamily="18" charset="0"/>
              </a:rPr>
              <a:t>С упражнений мы начнем.</a:t>
            </a:r>
          </a:p>
        </p:txBody>
      </p:sp>
      <p:pic>
        <p:nvPicPr>
          <p:cNvPr id="3075" name="Picture 3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1074562"/>
            <a:ext cx="3880606" cy="4827474"/>
          </a:xfrm>
          <a:prstGeom prst="rect">
            <a:avLst/>
          </a:prstGeom>
          <a:noFill/>
          <a:ln w="57150">
            <a:solidFill>
              <a:schemeClr val="accent3">
                <a:lumMod val="60000"/>
                <a:lumOff val="4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867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463</Words>
  <Application>Microsoft Office PowerPoint</Application>
  <PresentationFormat>Экран (4:3)</PresentationFormat>
  <Paragraphs>110</Paragraphs>
  <Slides>33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33</vt:i4>
      </vt:variant>
    </vt:vector>
  </HeadingPairs>
  <TitlesOfParts>
    <vt:vector size="42" baseType="lpstr">
      <vt:lpstr>Arial</vt:lpstr>
      <vt:lpstr>Calibri</vt:lpstr>
      <vt:lpstr>Cambria</vt:lpstr>
      <vt:lpstr>Cambria Math</vt:lpstr>
      <vt:lpstr>Franklin Gothic Book</vt:lpstr>
      <vt:lpstr>Mangal</vt:lpstr>
      <vt:lpstr>Times New Roman</vt:lpstr>
      <vt:lpstr>Тема Office</vt:lpstr>
      <vt:lpstr>1_Тема Office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Химия</dc:creator>
  <cp:lastModifiedBy>Дима</cp:lastModifiedBy>
  <cp:revision>29</cp:revision>
  <dcterms:created xsi:type="dcterms:W3CDTF">2016-02-11T17:00:43Z</dcterms:created>
  <dcterms:modified xsi:type="dcterms:W3CDTF">2022-11-23T22:14:14Z</dcterms:modified>
</cp:coreProperties>
</file>