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1973" y="6306402"/>
            <a:ext cx="3272448" cy="416370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М</a:t>
            </a:r>
            <a:r>
              <a:rPr lang="ru-RU" sz="2000" dirty="0" smtClean="0">
                <a:solidFill>
                  <a:schemeClr val="tx1"/>
                </a:solidFill>
              </a:rPr>
              <a:t>осква 2016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20307" y="3928342"/>
            <a:ext cx="3671693" cy="237806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Выполнила: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u="sng" dirty="0" smtClean="0">
                <a:solidFill>
                  <a:schemeClr val="tx1"/>
                </a:solidFill>
              </a:rPr>
              <a:t>___Орехова Е.В.________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Научный руководитель:                                                                        к.ф.н. доцент </a:t>
            </a:r>
            <a:r>
              <a:rPr lang="ru-RU" dirty="0" err="1" smtClean="0">
                <a:solidFill>
                  <a:schemeClr val="tx1"/>
                </a:solidFill>
              </a:rPr>
              <a:t>Крапотина</a:t>
            </a:r>
            <a:r>
              <a:rPr lang="ru-RU" dirty="0" smtClean="0">
                <a:solidFill>
                  <a:schemeClr val="tx1"/>
                </a:solidFill>
              </a:rPr>
              <a:t> Т.Г.</a:t>
            </a:r>
          </a:p>
          <a:p>
            <a:pPr algn="l"/>
            <a:endParaRPr lang="ru-RU" sz="1600" dirty="0">
              <a:solidFill>
                <a:schemeClr val="tx1"/>
              </a:solidFill>
            </a:endParaRPr>
          </a:p>
          <a:p>
            <a:pPr algn="l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0197" y="9621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Государственное бюджетное образовательное учреждение</a:t>
            </a:r>
            <a:br>
              <a:rPr lang="ru-RU" dirty="0"/>
            </a:br>
            <a:r>
              <a:rPr lang="ru-RU" dirty="0"/>
              <a:t>Высшего профессионального образования Московской области</a:t>
            </a:r>
            <a:br>
              <a:rPr lang="ru-RU" dirty="0"/>
            </a:br>
            <a:r>
              <a:rPr lang="ru-RU" dirty="0"/>
              <a:t>«АКАДЕМИЯ СОЦИАЛЬНОГО УПРАВЛЕНИЯ»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Кафедра филологии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97031" y="2753737"/>
            <a:ext cx="4062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Итоговая практико-значимая работа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9697" y="3282011"/>
            <a:ext cx="8156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Тема: </a:t>
            </a:r>
            <a:r>
              <a:rPr lang="ru-RU" dirty="0" smtClean="0"/>
              <a:t>«Возможности </a:t>
            </a:r>
            <a:r>
              <a:rPr lang="ru-RU" dirty="0"/>
              <a:t>использования метода проектов в урочной и внеурочной деятельности с целью развития читательских компетенций</a:t>
            </a:r>
            <a:r>
              <a:rPr lang="ru-RU" dirty="0" smtClean="0"/>
              <a:t>.»</a:t>
            </a:r>
          </a:p>
        </p:txBody>
      </p:sp>
    </p:spTree>
    <p:extLst>
      <p:ext uri="{BB962C8B-B14F-4D97-AF65-F5344CB8AC3E}">
        <p14:creationId xmlns:p14="http://schemas.microsoft.com/office/powerpoint/2010/main" val="6205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9084" y="141666"/>
            <a:ext cx="7898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проектной работы в школе есть два пути: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89084" y="1441486"/>
            <a:ext cx="35809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и</a:t>
            </a:r>
            <a:r>
              <a:rPr lang="ru-RU" sz="2800" dirty="0" smtClean="0"/>
              <a:t>нтегрированность в урочную деятельность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581284" y="2832489"/>
            <a:ext cx="4606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в</a:t>
            </a:r>
            <a:r>
              <a:rPr lang="ru-RU" sz="2800" dirty="0" smtClean="0"/>
              <a:t>неклассная форма (элективная или факультативный курс)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178059" y="691549"/>
            <a:ext cx="1803043" cy="785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725243" y="1084355"/>
            <a:ext cx="2318197" cy="16356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1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36218" y="0"/>
            <a:ext cx="5931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Организация проектной деятельности учащихся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205091"/>
              </p:ext>
            </p:extLst>
          </p:nvPr>
        </p:nvGraphicFramePr>
        <p:xfrm>
          <a:off x="0" y="400110"/>
          <a:ext cx="12192000" cy="64578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40924"/>
                <a:gridCol w="5318975"/>
                <a:gridCol w="4632101"/>
              </a:tblGrid>
              <a:tr h="563340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Этап</a:t>
                      </a:r>
                      <a:endParaRPr lang="ru-RU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Деятельность учителя</a:t>
                      </a:r>
                      <a:endParaRPr lang="ru-RU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Деятельность учащихся</a:t>
                      </a:r>
                      <a:endParaRPr lang="ru-RU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50573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b="1" dirty="0" smtClean="0"/>
                        <a:t>. Погружение в проблему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Формулирует:</a:t>
                      </a:r>
                    </a:p>
                    <a:p>
                      <a:r>
                        <a:rPr lang="ru-RU" dirty="0" smtClean="0"/>
                        <a:t>Проблему</a:t>
                      </a:r>
                      <a:r>
                        <a:rPr lang="ru-RU" baseline="0" dirty="0" smtClean="0"/>
                        <a:t> проекта</a:t>
                      </a:r>
                    </a:p>
                    <a:p>
                      <a:r>
                        <a:rPr lang="ru-RU" baseline="0" dirty="0" smtClean="0"/>
                        <a:t>Сюжетную ситуацию</a:t>
                      </a:r>
                    </a:p>
                    <a:p>
                      <a:r>
                        <a:rPr lang="ru-RU" baseline="0" dirty="0" smtClean="0"/>
                        <a:t>Цель и задачи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Осуществляет:</a:t>
                      </a:r>
                    </a:p>
                    <a:p>
                      <a:r>
                        <a:rPr lang="ru-RU" dirty="0" smtClean="0"/>
                        <a:t>Личностное</a:t>
                      </a:r>
                      <a:r>
                        <a:rPr lang="ru-RU" baseline="0" dirty="0" smtClean="0"/>
                        <a:t> присвоение проблемы</a:t>
                      </a:r>
                    </a:p>
                    <a:p>
                      <a:r>
                        <a:rPr lang="ru-RU" baseline="0" dirty="0" smtClean="0"/>
                        <a:t>Вживание в ситуацию</a:t>
                      </a:r>
                    </a:p>
                    <a:p>
                      <a:r>
                        <a:rPr lang="ru-RU" baseline="0" dirty="0" smtClean="0"/>
                        <a:t>Принятие, уточнение и конкретизацию цели и задачи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9441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="1" dirty="0" smtClean="0"/>
                        <a:t>. Организация деятельности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Предлагает:</a:t>
                      </a:r>
                    </a:p>
                    <a:p>
                      <a:r>
                        <a:rPr lang="ru-RU" dirty="0" smtClean="0"/>
                        <a:t>Спланировать</a:t>
                      </a:r>
                      <a:r>
                        <a:rPr lang="ru-RU" baseline="0" dirty="0" smtClean="0"/>
                        <a:t> деятельность по решению задач проекта</a:t>
                      </a:r>
                    </a:p>
                    <a:p>
                      <a:r>
                        <a:rPr lang="ru-RU" baseline="0" dirty="0" smtClean="0"/>
                        <a:t>При организации групповой работы распределить обязанности в группах</a:t>
                      </a:r>
                    </a:p>
                    <a:p>
                      <a:r>
                        <a:rPr lang="ru-RU" baseline="0" dirty="0" smtClean="0"/>
                        <a:t>Возможные формы преставления результатов проекта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Осуществляют:</a:t>
                      </a:r>
                    </a:p>
                    <a:p>
                      <a:r>
                        <a:rPr lang="ru-RU" dirty="0" smtClean="0"/>
                        <a:t>Планирование</a:t>
                      </a:r>
                      <a:r>
                        <a:rPr lang="ru-RU" baseline="0" dirty="0" smtClean="0"/>
                        <a:t> работы</a:t>
                      </a:r>
                    </a:p>
                    <a:p>
                      <a:r>
                        <a:rPr lang="ru-RU" baseline="0" dirty="0" smtClean="0"/>
                        <a:t>Разбивку на группы и распределение ролей в группе</a:t>
                      </a:r>
                    </a:p>
                    <a:p>
                      <a:r>
                        <a:rPr lang="ru-RU" baseline="0" dirty="0" smtClean="0"/>
                        <a:t>Выбор формы и способа представления информации</a:t>
                      </a:r>
                      <a:endParaRPr lang="ru-RU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94410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b="1" dirty="0" smtClean="0"/>
                        <a:t>Осуществление </a:t>
                      </a:r>
                      <a:r>
                        <a:rPr lang="ru-RU" b="1" baseline="0" dirty="0" smtClean="0"/>
                        <a:t>деятельности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 участвуют но:</a:t>
                      </a:r>
                    </a:p>
                    <a:p>
                      <a:r>
                        <a:rPr lang="ru-RU" dirty="0" smtClean="0"/>
                        <a:t>Консультируют</a:t>
                      </a:r>
                      <a:r>
                        <a:rPr lang="ru-RU" baseline="0" dirty="0" smtClean="0"/>
                        <a:t> по необходимости учащихся</a:t>
                      </a:r>
                    </a:p>
                    <a:p>
                      <a:r>
                        <a:rPr lang="ru-RU" baseline="0" dirty="0" smtClean="0"/>
                        <a:t>Ненавязчиво контролируют</a:t>
                      </a:r>
                    </a:p>
                    <a:p>
                      <a:r>
                        <a:rPr lang="ru-RU" baseline="0" dirty="0" smtClean="0"/>
                        <a:t>Ориентируют в поле необходимой информации</a:t>
                      </a:r>
                    </a:p>
                    <a:p>
                      <a:r>
                        <a:rPr lang="ru-RU" baseline="0" dirty="0" smtClean="0"/>
                        <a:t>Консультируют по презентации результатов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Работают активно и самостоятельно:</a:t>
                      </a:r>
                    </a:p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поиску, сбору и структурированию необходимой информации</a:t>
                      </a:r>
                    </a:p>
                    <a:p>
                      <a:r>
                        <a:rPr lang="ru-RU" baseline="0" dirty="0" smtClean="0"/>
                        <a:t>Консультируются по необходимости</a:t>
                      </a:r>
                    </a:p>
                    <a:p>
                      <a:r>
                        <a:rPr lang="ru-RU" baseline="0" dirty="0" smtClean="0"/>
                        <a:t>Подготавливают презентацию результатов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5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78451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064000"/>
                <a:gridCol w="4064000"/>
                <a:gridCol w="4064000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dirty="0" smtClean="0"/>
                        <a:t>4. </a:t>
                      </a:r>
                      <a:r>
                        <a:rPr lang="ru-RU" b="1" dirty="0" smtClean="0"/>
                        <a:t>Презентация,</a:t>
                      </a:r>
                      <a:r>
                        <a:rPr lang="ru-RU" b="1" baseline="0" dirty="0" smtClean="0"/>
                        <a:t> самоанализ и самооценка результатов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Принимает</a:t>
                      </a:r>
                      <a:r>
                        <a:rPr lang="ru-RU" b="1" baseline="0" dirty="0" smtClean="0"/>
                        <a:t> итоговый отчёт:</a:t>
                      </a:r>
                    </a:p>
                    <a:p>
                      <a:r>
                        <a:rPr lang="ru-RU" baseline="0" dirty="0" smtClean="0"/>
                        <a:t>Обобщает и резюмирует полученные результаты</a:t>
                      </a:r>
                    </a:p>
                    <a:p>
                      <a:r>
                        <a:rPr lang="ru-RU" baseline="0" dirty="0" smtClean="0"/>
                        <a:t>Подводит итоги обучения.</a:t>
                      </a:r>
                    </a:p>
                    <a:p>
                      <a:r>
                        <a:rPr lang="ru-RU" b="1" dirty="0" smtClean="0"/>
                        <a:t>Оценивает по критериям:</a:t>
                      </a:r>
                    </a:p>
                    <a:p>
                      <a:r>
                        <a:rPr lang="ru-RU" dirty="0" smtClean="0"/>
                        <a:t>Глубина проникновения в проблему</a:t>
                      </a:r>
                    </a:p>
                    <a:p>
                      <a:r>
                        <a:rPr lang="ru-RU" dirty="0" smtClean="0"/>
                        <a:t>Привлечение знаний из других областей</a:t>
                      </a:r>
                    </a:p>
                    <a:p>
                      <a:r>
                        <a:rPr lang="ru-RU" dirty="0" smtClean="0"/>
                        <a:t>Доказательность</a:t>
                      </a:r>
                      <a:r>
                        <a:rPr lang="ru-RU" baseline="0" dirty="0" smtClean="0"/>
                        <a:t> принимаемых решений, умение аргументировать свои заключения, выводы</a:t>
                      </a:r>
                    </a:p>
                    <a:p>
                      <a:r>
                        <a:rPr lang="ru-RU" baseline="0" dirty="0" smtClean="0"/>
                        <a:t>Активность каждого участника проекта в соответствии с его индивидуальными возможностями</a:t>
                      </a:r>
                    </a:p>
                    <a:p>
                      <a:r>
                        <a:rPr lang="ru-RU" baseline="0" dirty="0" smtClean="0"/>
                        <a:t>Характер общения и взаимопомощи, взаимодополняемости участников проекта</a:t>
                      </a:r>
                    </a:p>
                    <a:p>
                      <a:r>
                        <a:rPr lang="ru-RU" baseline="0" dirty="0" smtClean="0"/>
                        <a:t>Эстетика оформления результатов проведенного проекта</a:t>
                      </a:r>
                    </a:p>
                    <a:p>
                      <a:r>
                        <a:rPr lang="ru-RU" baseline="0" dirty="0" smtClean="0"/>
                        <a:t>Умение отвечать на вопросы, лаконичность и аргументированность ответов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Демонстрирует:</a:t>
                      </a:r>
                    </a:p>
                    <a:p>
                      <a:r>
                        <a:rPr lang="ru-RU" dirty="0" smtClean="0"/>
                        <a:t>Понимание</a:t>
                      </a:r>
                      <a:r>
                        <a:rPr lang="ru-RU" baseline="0" dirty="0" smtClean="0"/>
                        <a:t> проблемы, цели и задачи</a:t>
                      </a:r>
                    </a:p>
                    <a:p>
                      <a:r>
                        <a:rPr lang="ru-RU" baseline="0" dirty="0" smtClean="0"/>
                        <a:t>Умение планировать и осуществлять работу</a:t>
                      </a:r>
                    </a:p>
                    <a:p>
                      <a:r>
                        <a:rPr lang="ru-RU" baseline="0" dirty="0" smtClean="0"/>
                        <a:t>Найденный способ решения проблемы</a:t>
                      </a:r>
                    </a:p>
                    <a:p>
                      <a:r>
                        <a:rPr lang="ru-RU" b="1" baseline="0" dirty="0" smtClean="0"/>
                        <a:t>Осуществляют:</a:t>
                      </a:r>
                    </a:p>
                    <a:p>
                      <a:r>
                        <a:rPr lang="ru-RU" baseline="0" dirty="0" smtClean="0"/>
                        <a:t>Рефлексию </a:t>
                      </a:r>
                      <a:r>
                        <a:rPr lang="ru-RU" baseline="0" dirty="0" smtClean="0"/>
                        <a:t>деятельности и её результативности</a:t>
                      </a:r>
                    </a:p>
                    <a:p>
                      <a:r>
                        <a:rPr lang="ru-RU" baseline="0" dirty="0" smtClean="0"/>
                        <a:t>Взаимооценку деятельности и её результативности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0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1836" y="0"/>
            <a:ext cx="661912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Конечный продукт проектной деятельности учащихся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0703" y="540503"/>
            <a:ext cx="6996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Анализ данных социологического опроса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224" y="2331844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Бизнес-план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3716" y="2993695"/>
            <a:ext cx="1868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В</a:t>
            </a:r>
            <a:r>
              <a:rPr lang="ru-RU" sz="2000" dirty="0" smtClean="0">
                <a:solidFill>
                  <a:srgbClr val="D30B0B"/>
                </a:solidFill>
              </a:rPr>
              <a:t>идеофильм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1234" y="325835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В</a:t>
            </a:r>
            <a:r>
              <a:rPr lang="ru-RU" sz="2000" dirty="0" smtClean="0">
                <a:solidFill>
                  <a:srgbClr val="D30B0B"/>
                </a:solidFill>
              </a:rPr>
              <a:t>идеоклип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1046" y="4017903"/>
            <a:ext cx="2528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Электронная газета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9437" y="3627687"/>
            <a:ext cx="2714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Электронный журнал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8056" y="4855335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З</a:t>
            </a:r>
            <a:r>
              <a:rPr lang="ru-RU" sz="2000" dirty="0" smtClean="0">
                <a:solidFill>
                  <a:srgbClr val="7030A0"/>
                </a:solidFill>
              </a:rPr>
              <a:t>аконопроект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3099" y="5299331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К</a:t>
            </a:r>
            <a:r>
              <a:rPr lang="ru-RU" sz="2000" dirty="0" smtClean="0">
                <a:solidFill>
                  <a:srgbClr val="D30B0B"/>
                </a:solidFill>
              </a:rPr>
              <a:t>арта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70479" y="5370490"/>
            <a:ext cx="1463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оллекция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6259" y="4855335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Дизайн-макет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5199" y="1576094"/>
            <a:ext cx="107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М</a:t>
            </a:r>
            <a:r>
              <a:rPr lang="ru-RU" sz="2000" dirty="0" smtClean="0">
                <a:solidFill>
                  <a:srgbClr val="D30B0B"/>
                </a:solidFill>
              </a:rPr>
              <a:t>одель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8193" y="4071872"/>
            <a:ext cx="3510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D30B0B"/>
                </a:solidFill>
              </a:rPr>
              <a:t>Музыкальное произведение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8056" y="2356834"/>
            <a:ext cx="3286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Мультимедийный продукт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82" y="1192964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Пакет рекомендаций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64761" y="1273516"/>
            <a:ext cx="1136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рогноз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5005" y="1215280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П</a:t>
            </a:r>
            <a:r>
              <a:rPr lang="ru-RU" sz="2000" dirty="0" smtClean="0">
                <a:solidFill>
                  <a:srgbClr val="7030A0"/>
                </a:solidFill>
              </a:rPr>
              <a:t>убликация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6248" y="1043189"/>
            <a:ext cx="1832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П</a:t>
            </a:r>
            <a:r>
              <a:rPr lang="ru-RU" sz="2000" dirty="0" smtClean="0">
                <a:solidFill>
                  <a:srgbClr val="D30B0B"/>
                </a:solidFill>
              </a:rPr>
              <a:t>утеводитель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80453" y="4464814"/>
            <a:ext cx="2672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D30B0B"/>
                </a:solidFill>
              </a:rPr>
              <a:t>Рекламный проспект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00392" y="5330800"/>
            <a:ext cx="85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D30B0B"/>
                </a:solidFill>
              </a:rPr>
              <a:t>Атлас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7777" y="2619076"/>
            <a:ext cx="25490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Серия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иллюстраций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13716" y="3675839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Сказка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8577" y="544402"/>
            <a:ext cx="1438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Справочник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924370" y="5593999"/>
            <a:ext cx="1154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Словарь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6223" y="6049113"/>
            <a:ext cx="50241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Сравнительно-сопоставительный анализ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86045" y="4542586"/>
            <a:ext cx="965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D30B0B"/>
                </a:solidFill>
              </a:rPr>
              <a:t>Статья</a:t>
            </a:r>
            <a:endParaRPr lang="ru-RU" sz="2000" dirty="0">
              <a:solidFill>
                <a:srgbClr val="D30B0B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614683" y="4743581"/>
            <a:ext cx="1326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Сценарий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846265" y="6185484"/>
            <a:ext cx="2957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D30B0B"/>
                </a:solidFill>
              </a:rPr>
              <a:t>Виртуальная экскурсия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41637" y="1977802"/>
            <a:ext cx="2289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D30B0B"/>
                </a:solidFill>
              </a:rPr>
              <a:t>Сборник сочинений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950703" y="1777821"/>
            <a:ext cx="4657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Главы из несуществующего учебника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824658" y="3244334"/>
            <a:ext cx="2808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Дневник путешествий</a:t>
            </a:r>
          </a:p>
        </p:txBody>
      </p:sp>
    </p:spTree>
    <p:extLst>
      <p:ext uri="{BB962C8B-B14F-4D97-AF65-F5344CB8AC3E}">
        <p14:creationId xmlns:p14="http://schemas.microsoft.com/office/powerpoint/2010/main" val="60596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781837" y="0"/>
            <a:ext cx="5769735" cy="59679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29861" y="120272"/>
            <a:ext cx="4974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Критерии оценивания проектных работ: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2871" y="596790"/>
            <a:ext cx="826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Социальная значимость (актуальность) проблемы, решаемой в ходе проектной работы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2871" y="1381084"/>
            <a:ext cx="8068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Адекватность созданного продукта исследовательского проекта решению поставленной проблемы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2871" y="2167105"/>
            <a:ext cx="5873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Глубина и оригинальность решения проблемы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2871" y="2645350"/>
            <a:ext cx="8074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Соответствие продукта поставленным целям проектной работы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82871" y="3123595"/>
            <a:ext cx="2606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Апробация продукта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0465" y="3601840"/>
            <a:ext cx="2858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Презентация продукта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82871" y="4080085"/>
            <a:ext cx="2074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Работа в группе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01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Шестиугольник 10"/>
          <p:cNvSpPr/>
          <p:nvPr/>
        </p:nvSpPr>
        <p:spPr>
          <a:xfrm>
            <a:off x="417443" y="3622305"/>
            <a:ext cx="9833113" cy="1736035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662609" y="426614"/>
            <a:ext cx="9342782" cy="1010239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066858" y="8403"/>
            <a:ext cx="190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Заключение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95130" y="608568"/>
            <a:ext cx="931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Разрабатывая научно-методическую базу для организации проектной деятельности учащихся я поставила перед собой следующие вопросы.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5131" y="1636103"/>
            <a:ext cx="8018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выдвигаемые теоретические понятия необходимы для методики проведения исследования?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95130" y="2663638"/>
            <a:ext cx="931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способствовать развитию внутренней мотивации учащихся в процессе проектной деятельности?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5130" y="3691173"/>
            <a:ext cx="931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Формируя у учащихся представление о проекте, обучаю проводить самоанализ успешности и результативности решения проблемы в рамках проекта;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95130" y="4337504"/>
            <a:ext cx="656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сваивать необходимые знания из информационного поля;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95130" y="4706836"/>
            <a:ext cx="8451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рименять различные знания, умения и навыки в нестандартных ситуациях.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8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584" y="480674"/>
            <a:ext cx="905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Актуальность  исследования</a:t>
            </a:r>
            <a:r>
              <a:rPr lang="ru-RU" sz="2400" dirty="0" smtClean="0"/>
              <a:t>: знакомство с использованием технологии проектной деятельности в условиях общеобразовательной школы.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583" y="2704563"/>
            <a:ext cx="9051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Предмет исследования</a:t>
            </a:r>
            <a:r>
              <a:rPr lang="ru-RU" sz="2400" dirty="0" smtClean="0"/>
              <a:t>: метод учебного проекта как способ организации самостоятельной деятельности школьников.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9584" y="4559121"/>
            <a:ext cx="905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Цель данного исследования</a:t>
            </a:r>
            <a:r>
              <a:rPr lang="ru-RU" sz="2400" dirty="0" smtClean="0"/>
              <a:t>: разработать современную научно-методическую базу для организации проектной деятельности учащихся.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378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5162" y="63043"/>
            <a:ext cx="884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Основные требования, предъявляемые к учебным проектам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538" y="866553"/>
            <a:ext cx="9584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 Наличие значимой проблемы/задачи ( исследовательской, информационной, практической), требующей интегрированного задания, исследовательского поиска её решения.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007538" y="2193283"/>
            <a:ext cx="9584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Практическая, теоретическая, познавательная значимость предполагаемых результатов.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538" y="3201877"/>
            <a:ext cx="9584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3. Самостоятельная (индивидуальная, парная, групповая) деятельность учащихся.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07538" y="4276952"/>
            <a:ext cx="9584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Структурирование содержательной части проекта (с указанием поэтапных результатов).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07538" y="5310890"/>
            <a:ext cx="5840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5. Использование исследовательских методов.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175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868227" y="64187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34873" y="1252993"/>
            <a:ext cx="2613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Исследовательский 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470903" y="587444"/>
            <a:ext cx="5769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/>
              <a:t>у</a:t>
            </a:r>
            <a:r>
              <a:rPr lang="ru-RU" sz="2000" dirty="0" smtClean="0"/>
              <a:t>чебные проекты делятся на несколько групп: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4873" y="2165523"/>
            <a:ext cx="2395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Информационный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734873" y="3078052"/>
            <a:ext cx="1664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Творческий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34873" y="4037732"/>
            <a:ext cx="2387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Ролевой (игровой)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34873" y="4997412"/>
            <a:ext cx="3509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Практико-ориентированный</a:t>
            </a:r>
            <a:endParaRPr lang="ru-RU" sz="2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712959" y="976306"/>
            <a:ext cx="0" cy="420577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3" idx="1"/>
          </p:cNvCxnSpPr>
          <p:nvPr/>
        </p:nvCxnSpPr>
        <p:spPr>
          <a:xfrm>
            <a:off x="2712959" y="1437659"/>
            <a:ext cx="1021914" cy="1538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12959" y="2356147"/>
            <a:ext cx="102191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12959" y="3262718"/>
            <a:ext cx="102191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712959" y="4198305"/>
            <a:ext cx="102191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712959" y="5188036"/>
            <a:ext cx="1021914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045306" y="147384"/>
            <a:ext cx="6620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По характеру доминирующей в проекте деятельности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25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965867" y="168438"/>
            <a:ext cx="4989355" cy="642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546795" y="3061252"/>
            <a:ext cx="1827501" cy="6216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34874" y="248441"/>
            <a:ext cx="350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Исследовательский проект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11373" y="755399"/>
            <a:ext cx="6219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</a:t>
            </a:r>
            <a:r>
              <a:rPr lang="ru-RU" sz="2000" dirty="0" smtClean="0"/>
              <a:t>ключает актуальность избранной темы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89838" y="3175982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Методы: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1373" y="1293135"/>
            <a:ext cx="4257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обозначение задач исследования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11373" y="1830871"/>
            <a:ext cx="6532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выдвижение гипотезы с последующей её проверкой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8699" y="2368607"/>
            <a:ext cx="46410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обсуждение полученных результатов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19662" y="3682940"/>
            <a:ext cx="3592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Лабораторный эксперимент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8077" y="4635300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Моделирование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50426" y="4159120"/>
            <a:ext cx="3029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Социологический опрос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783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5867" y="168438"/>
            <a:ext cx="4989355" cy="642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73598" y="304785"/>
            <a:ext cx="297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Информационный проект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91478" y="1258957"/>
            <a:ext cx="7686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  <a:r>
              <a:rPr lang="ru-RU" sz="2000" dirty="0" smtClean="0"/>
              <a:t>бор информации о каком-то объекте, явлении с целью её анализа, обобщение и представление для широкой</a:t>
            </a:r>
            <a:r>
              <a:rPr lang="ru-RU" sz="2000" dirty="0"/>
              <a:t> </a:t>
            </a:r>
            <a:r>
              <a:rPr lang="ru-RU" sz="2000" dirty="0" smtClean="0"/>
              <a:t>аудитории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91478" y="2215280"/>
            <a:ext cx="3762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убликация</a:t>
            </a:r>
            <a:r>
              <a:rPr lang="ru-RU" dirty="0" smtClean="0"/>
              <a:t> в СМИ, в Интернете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65867" y="3287580"/>
            <a:ext cx="4989355" cy="642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184392" y="3362645"/>
            <a:ext cx="2552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Творческий проект </a:t>
            </a:r>
            <a:endParaRPr lang="ru-RU" sz="2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2346" y="4902048"/>
            <a:ext cx="4636394" cy="13398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91479" y="4270488"/>
            <a:ext cx="8164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</a:t>
            </a:r>
            <a:r>
              <a:rPr lang="ru-RU" sz="2000" dirty="0" smtClean="0"/>
              <a:t>редполагает свободный и нетрадиционный подход к оформлению результатов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142347" y="4964838"/>
            <a:ext cx="463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а</a:t>
            </a:r>
            <a:r>
              <a:rPr lang="ru-RU" dirty="0" smtClean="0"/>
              <a:t>льманахи, театрализации, произведения изобразительного или декоративно-прикладного искусства, видеофильмы 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58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5867" y="168438"/>
            <a:ext cx="4989355" cy="642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22916" y="289396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Ролевой (игровой) проект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26435" y="1351722"/>
            <a:ext cx="8409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Учащиеся берут на себя роли литературных или выдуманных героев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801529" y="2293089"/>
            <a:ext cx="7318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Результат проекта остается открытым до самого окончания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65867" y="3428378"/>
            <a:ext cx="4989355" cy="6420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61864" y="3549336"/>
            <a:ext cx="4397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Практико-ориентированный проект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442408" y="4368738"/>
            <a:ext cx="60362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н</a:t>
            </a:r>
            <a:r>
              <a:rPr lang="ru-RU" sz="2000" dirty="0" smtClean="0"/>
              <a:t>ацелен на социальные интересы самих участников проекта 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продукт может быть использован в жизни класса, школы, микрорайона, города и государства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7824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68227" y="38430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09137" y="321332"/>
            <a:ext cx="5038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предметно-содержательной области: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40157" y="1558344"/>
            <a:ext cx="3438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/>
              <a:t>м</a:t>
            </a:r>
            <a:r>
              <a:rPr lang="ru-RU" sz="2000" dirty="0" err="1" smtClean="0"/>
              <a:t>онопроект</a:t>
            </a:r>
            <a:r>
              <a:rPr lang="ru-RU" sz="2000" dirty="0" smtClean="0"/>
              <a:t>, в рамках одной области знаний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17059" y="1558344"/>
            <a:ext cx="35799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/>
              <a:t>м</a:t>
            </a:r>
            <a:r>
              <a:rPr lang="ru-RU" sz="2000" dirty="0" err="1" smtClean="0"/>
              <a:t>ежпредметный</a:t>
            </a:r>
            <a:r>
              <a:rPr lang="ru-RU" sz="2000" dirty="0" smtClean="0"/>
              <a:t> проект, на стыке различных областей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408349" y="978587"/>
            <a:ext cx="759854" cy="57975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877318" y="978587"/>
            <a:ext cx="875801" cy="55400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868227" y="2871744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28748" y="3128889"/>
            <a:ext cx="4504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характеру координации проекта: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0392" y="4041665"/>
            <a:ext cx="2510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непосредственный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9687" y="4066793"/>
            <a:ext cx="1214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</a:t>
            </a:r>
            <a:r>
              <a:rPr lang="ru-RU" sz="2000" dirty="0" smtClean="0"/>
              <a:t>крытый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69710" y="4584920"/>
            <a:ext cx="25795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жесткий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гибкий</a:t>
            </a:r>
            <a:endParaRPr lang="ru-RU" sz="24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9" name="Соединительная линия уступом 18"/>
          <p:cNvCxnSpPr>
            <a:stCxn id="11" idx="1"/>
            <a:endCxn id="13" idx="1"/>
          </p:cNvCxnSpPr>
          <p:nvPr/>
        </p:nvCxnSpPr>
        <p:spPr>
          <a:xfrm rot="10800000" flipV="1">
            <a:off x="1520393" y="3328944"/>
            <a:ext cx="347835" cy="912776"/>
          </a:xfrm>
          <a:prstGeom prst="bentConnector3">
            <a:avLst>
              <a:gd name="adj1" fmla="val 16572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stCxn id="11" idx="3"/>
            <a:endCxn id="15" idx="3"/>
          </p:cNvCxnSpPr>
          <p:nvPr/>
        </p:nvCxnSpPr>
        <p:spPr>
          <a:xfrm>
            <a:off x="8694030" y="3328944"/>
            <a:ext cx="220377" cy="937904"/>
          </a:xfrm>
          <a:prstGeom prst="bentConnector3">
            <a:avLst>
              <a:gd name="adj1" fmla="val 20373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736391" y="4604633"/>
            <a:ext cx="36568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неявный</a:t>
            </a:r>
            <a:r>
              <a:rPr lang="ru-RU" sz="24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имитирующий участника проекта, характерно для телекоммуникационных проектов</a:t>
            </a:r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 rot="5400000">
            <a:off x="3791874" y="4037039"/>
            <a:ext cx="3060104" cy="2581819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77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5" y="295970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69110" y="2614166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7630" y="4932363"/>
            <a:ext cx="6825803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84746" y="568504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характеру контактов: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85309" y="1482904"/>
            <a:ext cx="6794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</a:t>
            </a:r>
            <a:r>
              <a:rPr lang="ru-RU" sz="2000" dirty="0" smtClean="0"/>
              <a:t>реди участников одной школы, класса, города, региона, страны, разных стран мира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384509" y="2886700"/>
            <a:ext cx="4432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количеству участников проекта: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853641" y="3801100"/>
            <a:ext cx="782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индивидуальный, парный, групповой, коллективный, массовый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784932" y="5209053"/>
            <a:ext cx="4067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продолжительности проекта: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247758" y="6123453"/>
            <a:ext cx="8745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Минипроект</a:t>
            </a:r>
            <a:r>
              <a:rPr lang="ru-RU" sz="2000" dirty="0" smtClean="0"/>
              <a:t> (на 1 урок), краткосрочный (4-6 уроков), длительный (месяц, четверть, учебный год и т.д.)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356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</TotalTime>
  <Words>810</Words>
  <Application>Microsoft Office PowerPoint</Application>
  <PresentationFormat>Широкоэкранный</PresentationFormat>
  <Paragraphs>159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Грань</vt:lpstr>
      <vt:lpstr>  Москва 2016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2016</dc:title>
  <dc:creator>Елена</dc:creator>
  <cp:lastModifiedBy>Елена</cp:lastModifiedBy>
  <cp:revision>18</cp:revision>
  <dcterms:created xsi:type="dcterms:W3CDTF">2016-09-25T16:02:26Z</dcterms:created>
  <dcterms:modified xsi:type="dcterms:W3CDTF">2016-09-25T19:23:21Z</dcterms:modified>
</cp:coreProperties>
</file>