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71" r:id="rId4"/>
    <p:sldId id="260" r:id="rId5"/>
    <p:sldId id="261" r:id="rId6"/>
    <p:sldId id="272" r:id="rId7"/>
    <p:sldId id="262" r:id="rId8"/>
    <p:sldId id="263" r:id="rId9"/>
    <p:sldId id="273" r:id="rId10"/>
    <p:sldId id="265" r:id="rId11"/>
    <p:sldId id="266" r:id="rId12"/>
    <p:sldId id="267" r:id="rId13"/>
    <p:sldId id="268" r:id="rId14"/>
    <p:sldId id="269" r:id="rId15"/>
    <p:sldId id="274" r:id="rId16"/>
    <p:sldId id="270" r:id="rId17"/>
  </p:sldIdLst>
  <p:sldSz cx="9720263" cy="64801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718"/>
  </p:normalViewPr>
  <p:slideViewPr>
    <p:cSldViewPr>
      <p:cViewPr varScale="1">
        <p:scale>
          <a:sx n="96" d="100"/>
          <a:sy n="96" d="100"/>
        </p:scale>
        <p:origin x="18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04800" y="304800"/>
            <a:ext cx="3368675" cy="503238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1400" ker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tabLst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14800" y="304800"/>
            <a:ext cx="3368675" cy="503238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>
            <a:lvl1pPr algn="r">
              <a:defRPr sz="1400" kern="0">
                <a:solidFill>
                  <a:srgbClr val="000000"/>
                </a:solidFill>
                <a:latin typeface="Arial" charset="0"/>
              </a:defRPr>
            </a:lvl1pPr>
          </a:lstStyle>
          <a:p>
            <a:pPr algn="r">
              <a:tabLst/>
            </a:pP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28600" y="9555162"/>
            <a:ext cx="3368675" cy="503238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1400" ker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tabLst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14800" y="9555162"/>
            <a:ext cx="3368675" cy="503238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>
            <a:lvl1pPr algn="r">
              <a:defRPr sz="1400" kern="0">
                <a:solidFill>
                  <a:srgbClr val="000000"/>
                </a:solidFill>
                <a:latin typeface="Arial" charset="0"/>
              </a:defRPr>
            </a:lvl1pPr>
          </a:lstStyle>
          <a:p>
            <a:pPr algn="r">
              <a:tabLst/>
            </a:pPr>
            <a:r>
              <a:rPr lang="en-US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708922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Ctr="0"/>
          <a:lstStyle>
            <a:lvl1pPr algn="l">
              <a:defRPr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Ctr="0"/>
          <a:lstStyle>
            <a:lvl1pPr algn="r">
              <a:defRPr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wrap="square" lIns="0" tIns="0" rIns="0" bIns="0" anchor="ctr" anchorCtr="0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Ctr="0"/>
          <a:lstStyle/>
          <a:p>
            <a:pPr lvl="0"/>
            <a:r>
              <a:rPr lang="en-US" smtClean="0"/>
              <a:t>Click to edit the notes format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="b" anchorCtr="0"/>
          <a:lstStyle>
            <a:lvl1pPr algn="l">
              <a:defRPr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="b" anchorCtr="0"/>
          <a:lstStyle>
            <a:lvl1pPr algn="r">
              <a:defRPr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r>
              <a:rPr lang="en-US" dirty="0" smtClean="0"/>
              <a:t>&lt;номер&gt;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721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indent="-216000" algn="l" defTabSz="914400" rtl="0" eaLnBrk="1" latinLnBrk="0" hangingPunct="1">
      <a:defRPr sz="2000" kern="1200">
        <a:solidFill>
          <a:srgbClr val="000000"/>
        </a:solidFill>
        <a:latin typeface="Arial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0722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25635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88180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72104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0622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078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3452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1630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4229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20"/>
            <a:ext cx="5345280" cy="4008960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4691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5483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470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8938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algn="ctr"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 sz="1400"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>11/5/22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810000" y="589320"/>
            <a:ext cx="8099640" cy="961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/>
          <a:lstStyle/>
          <a:p>
            <a:r>
              <a:rPr lang="en-US" dirty="0" smtClean="0"/>
              <a:t>Click to edit the title text format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810000" y="1707840"/>
            <a:ext cx="8099640" cy="38016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Ctr="0"/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5"/>
            <a:r>
              <a:rPr lang="en-US" smtClean="0"/>
              <a:t>Sixth Outline Level</a:t>
            </a:r>
          </a:p>
          <a:p>
            <a:pPr lvl="6"/>
            <a:r>
              <a:rPr lang="en-US" smtClean="0"/>
              <a:t>Seventh Outline Level</a:t>
            </a:r>
          </a:p>
          <a:p>
            <a:pPr lvl="7"/>
            <a:r>
              <a:rPr lang="en-US" smtClean="0"/>
              <a:t>Eighth Outline Level</a:t>
            </a:r>
          </a:p>
          <a:p>
            <a:pPr lvl="8"/>
            <a:r>
              <a:rPr lang="en-US" smtClean="0"/>
              <a:t>Ninth Outline Level</a:t>
            </a:r>
            <a:endParaRPr lang="en-US"/>
          </a:p>
        </p:txBody>
      </p:sp>
      <p:sp>
        <p:nvSpPr>
          <p:cNvPr id="16363" name="Date Placeholder 3"/>
          <p:cNvSpPr>
            <a:spLocks noGrp="1"/>
          </p:cNvSpPr>
          <p:nvPr>
            <p:ph type="dt" sz="half" idx="2"/>
          </p:nvPr>
        </p:nvSpPr>
        <p:spPr>
          <a:xfrm>
            <a:off x="810000" y="5607360"/>
            <a:ext cx="2096640" cy="3970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Ctr="0"/>
          <a:lstStyle>
            <a:lvl1pPr algn="l">
              <a:defRPr lang="en-US"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tabLst/>
            </a:pPr>
            <a:fld id="{11859447-1FF1-4571-A7A1-75F1CAF7F5D9}" type="datetime1">
              <a:rPr lang="en-US" sz="1400" dirty="0" smtClean="0"/>
              <a:t>11/5/22</a:t>
            </a:fld>
            <a:endParaRPr lang="en-US" sz="1400" dirty="0" smtClean="0"/>
          </a:p>
        </p:txBody>
      </p:sp>
      <p:sp>
        <p:nvSpPr>
          <p:cNvPr id="1636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8000" y="5607360"/>
            <a:ext cx="2852640" cy="3970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Ctr="0"/>
          <a:lstStyle>
            <a:lvl1pPr algn="ctr">
              <a:defRPr lang="en-US"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algn="ctr">
              <a:tabLst/>
            </a:pPr>
            <a:endParaRPr dirty="0" smtClean="0"/>
          </a:p>
        </p:txBody>
      </p:sp>
      <p:sp>
        <p:nvSpPr>
          <p:cNvPr id="1636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3000" y="5607360"/>
            <a:ext cx="2096640" cy="3970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Ctr="0"/>
          <a:lstStyle>
            <a:lvl1pPr algn="r">
              <a:defRPr lang="en-US"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algn="r">
              <a:tabLst/>
            </a:pPr>
            <a:fld id="{763D1470-AB83-4C4C-B3B3-7F0C9DC8E8D6}" type="slidenum">
              <a:rPr lang="en-US" sz="1400" dirty="0" smtClean="0"/>
              <a:t>‹#›</a:t>
            </a:fld>
            <a:endParaRPr lang="en-US" sz="14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buNone/>
        <a:defRPr sz="440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418"/>
        </a:spcAft>
        <a:defRPr sz="3200" u="none" kern="1200">
          <a:solidFill>
            <a:srgbClr val="000000"/>
          </a:solidFill>
          <a:latin typeface="Arial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134"/>
        </a:spcAft>
        <a:defRPr sz="2800" u="none" kern="0" spc="0">
          <a:solidFill>
            <a:srgbClr val="000000"/>
          </a:solidFill>
          <a:latin typeface="Arial"/>
          <a:ea typeface="+mn-ea"/>
          <a:cs typeface="+mn-cs"/>
        </a:defRPr>
      </a:lvl2pPr>
      <a:lvl3pPr marL="0" indent="0" algn="l" defTabSz="914400" rtl="0" eaLnBrk="1" latinLnBrk="0" hangingPunct="1">
        <a:spcBef>
          <a:spcPts val="0"/>
        </a:spcBef>
        <a:spcAft>
          <a:spcPts val="851"/>
        </a:spcAft>
        <a:defRPr sz="2400" u="none" kern="0" spc="0">
          <a:solidFill>
            <a:srgbClr val="000000"/>
          </a:solidFill>
          <a:latin typeface="Arial"/>
          <a:ea typeface="+mn-ea"/>
          <a:cs typeface="+mn-cs"/>
        </a:defRPr>
      </a:lvl3pPr>
      <a:lvl4pPr marL="0" indent="0" algn="l" defTabSz="914400" rtl="0" eaLnBrk="1" latinLnBrk="0" hangingPunct="1">
        <a:spcBef>
          <a:spcPts val="0"/>
        </a:spcBef>
        <a:spcAft>
          <a:spcPts val="567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5pPr>
      <a:lvl6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6pPr>
      <a:lvl7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7pPr>
      <a:lvl8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8pPr>
      <a:lvl9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/>
          <p:nvPr/>
        </p:nvSpPr>
        <p:spPr>
          <a:xfrm>
            <a:off x="681120" y="360000"/>
            <a:ext cx="8357040" cy="598608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600" b="0" i="0" kern="1200" dirty="0" smtClean="0">
                <a:solidFill>
                  <a:srgbClr val="FFFFFF"/>
                </a:solidFill>
                <a:latin typeface="Arial" charset="0"/>
              </a:rPr>
              <a:t>Урок </a:t>
            </a:r>
            <a:r>
              <a:rPr lang="en-US" sz="3600" b="0" i="0" kern="1200" dirty="0" smtClean="0">
                <a:solidFill>
                  <a:srgbClr val="FFFFFF"/>
                </a:solidFill>
                <a:latin typeface="Arial" charset="0"/>
              </a:rPr>
              <a:t>математики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3600" dirty="0">
              <a:solidFill>
                <a:srgbClr val="FFFFFF"/>
              </a:solidFill>
              <a:latin typeface="Arial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36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pPr algn="ctr"/>
            <a:r>
              <a:rPr lang="ru-RU" sz="3600" dirty="0">
                <a:solidFill>
                  <a:schemeClr val="bg1"/>
                </a:solidFill>
              </a:rPr>
              <a:t>Сложение чисел с переходом через десяток. </a:t>
            </a:r>
            <a:endParaRPr lang="en-US" sz="3600" b="0" i="0" kern="1200" dirty="0" smtClean="0">
              <a:solidFill>
                <a:schemeClr val="bg1"/>
              </a:solidFill>
              <a:latin typeface="Arial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4000" b="0" i="0" kern="1200" dirty="0" smtClean="0">
                <a:solidFill>
                  <a:srgbClr val="FFFFFF"/>
                </a:solidFill>
                <a:latin typeface="Arial" charset="0"/>
              </a:rPr>
              <a:t> </a:t>
            </a:r>
            <a:endParaRPr lang="en-US" sz="28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32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32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endParaRPr lang="en-US" sz="32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endParaRPr lang="en-US" sz="4000" b="0" i="0" kern="12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" name="TextBox 3"/>
          <p:cNvSpPr/>
          <p:nvPr/>
        </p:nvSpPr>
        <p:spPr>
          <a:xfrm>
            <a:off x="1967040" y="5022720"/>
            <a:ext cx="6750000" cy="441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sz="1800" dirty="0" smtClean="0">
              <a:latin typeface="Arial" charset="0"/>
            </a:endParaRPr>
          </a:p>
        </p:txBody>
      </p:sp>
      <p:sp>
        <p:nvSpPr>
          <p:cNvPr id="5" name="TextBox 4"/>
          <p:cNvSpPr/>
          <p:nvPr/>
        </p:nvSpPr>
        <p:spPr>
          <a:xfrm>
            <a:off x="2449080" y="4611240"/>
            <a:ext cx="514296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0" i="1" kern="1200" smtClean="0">
                <a:solidFill>
                  <a:srgbClr val="FFFF00"/>
                </a:solidFill>
                <a:latin typeface="Arial" charset="0"/>
              </a:rPr>
              <a:t>Путешествие по сказке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4140000" y="581040"/>
            <a:ext cx="4860000" cy="10389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–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Девица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сделай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зарядку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я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тебя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выручу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.</a:t>
            </a:r>
          </a:p>
        </p:txBody>
      </p:sp>
      <p:sp>
        <p:nvSpPr>
          <p:cNvPr id="5" name="TextBox 4"/>
          <p:cNvSpPr/>
          <p:nvPr/>
        </p:nvSpPr>
        <p:spPr>
          <a:xfrm>
            <a:off x="900000" y="3240000"/>
            <a:ext cx="8280000" cy="2880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Мы немного отдохнём.  Встанем, глубоко вздохнём.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Руки в стороны, 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вперёд</a:t>
            </a:r>
            <a:r>
              <a:rPr lang="ru-RU" sz="2400" b="0" i="0" kern="1200" dirty="0" smtClean="0">
                <a:solidFill>
                  <a:srgbClr val="FFFF00"/>
                </a:solidFill>
                <a:latin typeface="TimesNewRomanPSMT" charset="0"/>
              </a:rPr>
              <a:t>. </a:t>
            </a:r>
            <a:r>
              <a:rPr lang="ru-RU" sz="2400" dirty="0">
                <a:solidFill>
                  <a:srgbClr val="FFFF00"/>
                </a:solidFill>
                <a:latin typeface="TimesNewRomanPSMT" charset="0"/>
              </a:rPr>
              <a:t>Н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ас 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в избушке мышка ждёт.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Мышка смотрит из под лавки просит дать немного кашки.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Кашку мышке мы дадим и скорее убежим.</a:t>
            </a:r>
          </a:p>
          <a:p>
            <a:pPr marL="0" indent="0">
              <a:lnSpc>
                <a:spcPts val="1001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Побежим скорее в класс там дослушаем рассказ.</a:t>
            </a:r>
          </a:p>
        </p:txBody>
      </p:sp>
      <p:pic>
        <p:nvPicPr>
          <p:cNvPr id="2" name="Изображение 1" descr="Снимок экрана 2015-03-21 в 0.34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0" y="266700"/>
            <a:ext cx="3505201" cy="259238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720000" y="540000"/>
            <a:ext cx="7200000" cy="4698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-Речка,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матушка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спрячь меня.</a:t>
            </a:r>
          </a:p>
        </p:txBody>
      </p:sp>
      <p:sp>
        <p:nvSpPr>
          <p:cNvPr id="5" name="TextBox 4"/>
          <p:cNvSpPr/>
          <p:nvPr/>
        </p:nvSpPr>
        <p:spPr>
          <a:xfrm>
            <a:off x="720000" y="5580000"/>
            <a:ext cx="7380000" cy="38304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kern="1200" dirty="0" smtClean="0">
                <a:solidFill>
                  <a:srgbClr val="FFFF00"/>
                </a:solidFill>
                <a:latin typeface="Arial" charset="0"/>
              </a:rPr>
              <a:t>Выбери себе задание и сделай его.</a:t>
            </a:r>
          </a:p>
        </p:txBody>
      </p:sp>
      <p:pic>
        <p:nvPicPr>
          <p:cNvPr id="2" name="Изображение 1" descr="Снимок экрана 2015-03-21 в 0.33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531" y="1411287"/>
            <a:ext cx="5613400" cy="3733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/>
          <p:nvPr/>
        </p:nvSpPr>
        <p:spPr>
          <a:xfrm>
            <a:off x="592931" y="1188000"/>
            <a:ext cx="2160000" cy="33663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200" b="0" i="0" kern="1200" dirty="0" smtClean="0">
                <a:solidFill>
                  <a:srgbClr val="FFFFFF"/>
                </a:solidFill>
                <a:latin typeface="Arial" charset="0"/>
              </a:rPr>
              <a:t>6 + 4 = 10</a:t>
            </a:r>
          </a:p>
          <a:p>
            <a:endParaRPr lang="en-US" sz="32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r>
              <a:rPr lang="en-US" sz="3200" b="0" i="0" kern="1200" dirty="0" smtClean="0">
                <a:solidFill>
                  <a:srgbClr val="FFFFFF"/>
                </a:solidFill>
                <a:latin typeface="Arial" charset="0"/>
              </a:rPr>
              <a:t>7+ 3 = 10</a:t>
            </a:r>
          </a:p>
          <a:p>
            <a:endParaRPr lang="en-US" sz="32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r>
              <a:rPr lang="en-US" sz="3200" b="0" i="0" kern="1200" dirty="0" smtClean="0">
                <a:solidFill>
                  <a:srgbClr val="FFFFFF"/>
                </a:solidFill>
                <a:latin typeface="Arial" charset="0"/>
              </a:rPr>
              <a:t>8 + 2 =10</a:t>
            </a:r>
          </a:p>
          <a:p>
            <a:endParaRPr lang="en-US" sz="32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r>
              <a:rPr lang="en-US" sz="3200" b="0" i="0" kern="1200" dirty="0" smtClean="0">
                <a:solidFill>
                  <a:srgbClr val="FFFFFF"/>
                </a:solidFill>
                <a:latin typeface="Arial" charset="0"/>
              </a:rPr>
              <a:t>9 + 1 = 10</a:t>
            </a:r>
          </a:p>
        </p:txBody>
      </p:sp>
      <p:sp>
        <p:nvSpPr>
          <p:cNvPr id="4" name="TextBox 3"/>
          <p:cNvSpPr/>
          <p:nvPr/>
        </p:nvSpPr>
        <p:spPr>
          <a:xfrm>
            <a:off x="3183731" y="1161426"/>
            <a:ext cx="3060000" cy="38343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200" b="0" i="0" kern="1200" dirty="0" smtClean="0">
                <a:solidFill>
                  <a:srgbClr val="FF6633"/>
                </a:solidFill>
                <a:latin typeface="Arial" charset="0"/>
              </a:rPr>
              <a:t>8 + 2 + 1 =11</a:t>
            </a:r>
          </a:p>
          <a:p>
            <a:endParaRPr lang="en-US" sz="3200" b="0" i="0" kern="1200" dirty="0" smtClean="0">
              <a:solidFill>
                <a:srgbClr val="FF6633"/>
              </a:solidFill>
              <a:latin typeface="Arial" charset="0"/>
            </a:endParaRPr>
          </a:p>
          <a:p>
            <a:r>
              <a:rPr lang="en-US" sz="3200" b="0" i="0" kern="1200" dirty="0" smtClean="0">
                <a:solidFill>
                  <a:srgbClr val="FF6633"/>
                </a:solidFill>
                <a:latin typeface="Arial" charset="0"/>
              </a:rPr>
              <a:t>6 + 4 + 8 = 18</a:t>
            </a:r>
          </a:p>
          <a:p>
            <a:endParaRPr lang="en-US" sz="3200" b="0" i="0" kern="1200" dirty="0" smtClean="0">
              <a:solidFill>
                <a:srgbClr val="FF6633"/>
              </a:solidFill>
              <a:latin typeface="Arial" charset="0"/>
            </a:endParaRPr>
          </a:p>
          <a:p>
            <a:r>
              <a:rPr lang="en-US" sz="3200" b="0" i="0" kern="1200" dirty="0" smtClean="0">
                <a:solidFill>
                  <a:srgbClr val="FF6633"/>
                </a:solidFill>
                <a:latin typeface="Arial" charset="0"/>
              </a:rPr>
              <a:t>9 + 1 + 5 = 15</a:t>
            </a:r>
          </a:p>
          <a:p>
            <a:endParaRPr lang="en-US" sz="3200" b="0" i="0" kern="1200" dirty="0" smtClean="0">
              <a:solidFill>
                <a:srgbClr val="FF6633"/>
              </a:solidFill>
              <a:latin typeface="Arial" charset="0"/>
            </a:endParaRPr>
          </a:p>
          <a:p>
            <a:r>
              <a:rPr lang="en-US" sz="3200" b="0" i="0" kern="1200" dirty="0" smtClean="0">
                <a:solidFill>
                  <a:srgbClr val="FF6633"/>
                </a:solidFill>
                <a:latin typeface="Arial" charset="0"/>
              </a:rPr>
              <a:t>5 + 5 + 2 =12</a:t>
            </a:r>
          </a:p>
          <a:p>
            <a:endParaRPr lang="en-US" sz="3200" b="0" i="0" kern="1200" dirty="0" smtClean="0">
              <a:solidFill>
                <a:srgbClr val="FF6633"/>
              </a:solidFill>
              <a:latin typeface="Arial" charset="0"/>
            </a:endParaRPr>
          </a:p>
        </p:txBody>
      </p:sp>
      <p:sp>
        <p:nvSpPr>
          <p:cNvPr id="5" name="TextBox 4"/>
          <p:cNvSpPr/>
          <p:nvPr/>
        </p:nvSpPr>
        <p:spPr>
          <a:xfrm>
            <a:off x="6536531" y="1161426"/>
            <a:ext cx="2312989" cy="33663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200" b="0" i="0" kern="1200" dirty="0" smtClean="0">
                <a:solidFill>
                  <a:srgbClr val="00B8FF"/>
                </a:solidFill>
                <a:latin typeface="Arial" charset="0"/>
              </a:rPr>
              <a:t>8 + 5 = 13</a:t>
            </a:r>
          </a:p>
          <a:p>
            <a:endParaRPr lang="en-US" sz="3200" b="0" i="0" kern="1200" dirty="0" smtClean="0">
              <a:solidFill>
                <a:srgbClr val="00B8FF"/>
              </a:solidFill>
              <a:latin typeface="Arial" charset="0"/>
            </a:endParaRPr>
          </a:p>
          <a:p>
            <a:r>
              <a:rPr lang="en-US" sz="3200" b="0" i="0" kern="1200" dirty="0" smtClean="0">
                <a:solidFill>
                  <a:srgbClr val="00B8FF"/>
                </a:solidFill>
                <a:latin typeface="Arial" charset="0"/>
              </a:rPr>
              <a:t>9 + 9 = 18</a:t>
            </a:r>
          </a:p>
          <a:p>
            <a:endParaRPr lang="en-US" sz="3200" b="0" i="0" kern="1200" dirty="0" smtClean="0">
              <a:solidFill>
                <a:srgbClr val="00B8FF"/>
              </a:solidFill>
              <a:latin typeface="Arial" charset="0"/>
            </a:endParaRPr>
          </a:p>
          <a:p>
            <a:r>
              <a:rPr lang="en-US" sz="3200" b="0" i="0" kern="1200" dirty="0" smtClean="0">
                <a:solidFill>
                  <a:srgbClr val="00B8FF"/>
                </a:solidFill>
                <a:latin typeface="Arial" charset="0"/>
              </a:rPr>
              <a:t>7 + 6 = 13</a:t>
            </a:r>
          </a:p>
          <a:p>
            <a:endParaRPr lang="en-US" sz="3200" b="0" i="0" kern="1200" dirty="0" smtClean="0">
              <a:solidFill>
                <a:srgbClr val="00B8FF"/>
              </a:solidFill>
              <a:latin typeface="Arial" charset="0"/>
            </a:endParaRPr>
          </a:p>
          <a:p>
            <a:r>
              <a:rPr lang="en-US" sz="3200" b="0" i="0" kern="1200" dirty="0" smtClean="0">
                <a:solidFill>
                  <a:srgbClr val="00B8FF"/>
                </a:solidFill>
                <a:latin typeface="Arial" charset="0"/>
              </a:rPr>
              <a:t>9 + 2 = 11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540000" y="540000"/>
            <a:ext cx="3600000" cy="441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400" b="0" i="0" kern="1200" dirty="0" smtClean="0">
                <a:solidFill>
                  <a:srgbClr val="FFFFFF"/>
                </a:solidFill>
                <a:latin typeface="TimesNewRomanPSMT" charset="0"/>
              </a:rPr>
              <a:t>- Яблоня, спрячь меня.</a:t>
            </a:r>
          </a:p>
        </p:txBody>
      </p:sp>
      <p:sp>
        <p:nvSpPr>
          <p:cNvPr id="5" name="TextBox 4"/>
          <p:cNvSpPr/>
          <p:nvPr/>
        </p:nvSpPr>
        <p:spPr>
          <a:xfrm>
            <a:off x="540000" y="1260000"/>
            <a:ext cx="3600000" cy="82188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000" b="0" i="0" kern="1200" smtClean="0">
                <a:solidFill>
                  <a:srgbClr val="FFFF00"/>
                </a:solidFill>
                <a:latin typeface="TimesNewRomanPSMT" charset="0"/>
              </a:rPr>
              <a:t>-Сосчитай мои яблоки, спрячу. Реши задачу.</a:t>
            </a:r>
          </a:p>
        </p:txBody>
      </p:sp>
      <p:sp>
        <p:nvSpPr>
          <p:cNvPr id="6" name="TextBox 5"/>
          <p:cNvSpPr/>
          <p:nvPr/>
        </p:nvSpPr>
        <p:spPr>
          <a:xfrm>
            <a:off x="540000" y="2340000"/>
            <a:ext cx="3420000" cy="19263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1200" b="0" i="0" kern="1200" dirty="0" smtClean="0">
                <a:solidFill>
                  <a:sysClr val="windowText" lastClr="000000"/>
                </a:solidFill>
                <a:latin typeface="TimesNewRomanPSMT" charset="0"/>
              </a:rPr>
              <a:t> </a:t>
            </a:r>
            <a:r>
              <a:rPr lang="en-US" sz="2200" b="0" i="0" kern="1200" dirty="0" smtClean="0">
                <a:solidFill>
                  <a:srgbClr val="00DCFF"/>
                </a:solidFill>
                <a:latin typeface="TimesNewRomanPSMT" charset="0"/>
              </a:rPr>
              <a:t>В I- ящике 7кг. яблок, а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200" b="0" i="0" kern="1200" dirty="0" smtClean="0">
                <a:solidFill>
                  <a:srgbClr val="00DCFF"/>
                </a:solidFill>
                <a:latin typeface="TimesNewRomanPSMT" charset="0"/>
              </a:rPr>
              <a:t>во II – на 3 кг больше. Сколько килограмм яблок в двух ящиках?</a:t>
            </a:r>
          </a:p>
        </p:txBody>
      </p:sp>
      <p:pic>
        <p:nvPicPr>
          <p:cNvPr id="2" name="Изображение 1" descr="Снимок экрана 2015-03-21 в 0.32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731" y="801687"/>
            <a:ext cx="3721100" cy="39497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1800000" y="430200"/>
            <a:ext cx="666000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800" b="0" i="0" kern="1200" dirty="0" smtClean="0">
                <a:solidFill>
                  <a:srgbClr val="FFFFFF"/>
                </a:solidFill>
                <a:latin typeface="TimesNewRomanPSMT" charset="0"/>
              </a:rPr>
              <a:t>-Печка, спрячь меня.</a:t>
            </a:r>
          </a:p>
        </p:txBody>
      </p:sp>
      <p:sp>
        <p:nvSpPr>
          <p:cNvPr id="5" name="TextBox 4"/>
          <p:cNvSpPr/>
          <p:nvPr/>
        </p:nvSpPr>
        <p:spPr>
          <a:xfrm>
            <a:off x="963720" y="5040000"/>
            <a:ext cx="7676280" cy="1080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400" b="0" i="0" kern="1200" smtClean="0">
                <a:solidFill>
                  <a:srgbClr val="FFFF00"/>
                </a:solidFill>
                <a:latin typeface="TimesNewRomanPSMT" charset="0"/>
              </a:rPr>
              <a:t>-Вытащи мои пирожки, спрячу. </a:t>
            </a:r>
            <a:r>
              <a:rPr lang="en-US" sz="2400" b="0" i="0" kern="1200" smtClean="0">
                <a:solidFill>
                  <a:srgbClr val="008000"/>
                </a:solidFill>
                <a:latin typeface="TimesNewRomanPSMT" charset="0"/>
              </a:rPr>
              <a:t> </a:t>
            </a:r>
            <a:r>
              <a:rPr lang="en-US" sz="2400" b="0" i="0" kern="1200" smtClean="0">
                <a:solidFill>
                  <a:srgbClr val="FFFF00"/>
                </a:solidFill>
                <a:latin typeface="TimesNewRomanPSMT" charset="0"/>
              </a:rPr>
              <a:t> Назовите какие- это геометрические фигуры.</a:t>
            </a:r>
          </a:p>
        </p:txBody>
      </p:sp>
      <p:pic>
        <p:nvPicPr>
          <p:cNvPr id="2" name="Изображение 1" descr="Снимок экрана 2015-03-21 в 0.31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131" y="1165251"/>
            <a:ext cx="6781800" cy="364952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1" y="115887"/>
            <a:ext cx="1041400" cy="1193800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730" y="1098578"/>
            <a:ext cx="7827169" cy="467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0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Снимок экрана 2015-03-21 в 0.30.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531" y="1030287"/>
            <a:ext cx="5791199" cy="37385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3131" y="5145087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mtClean="0">
                <a:solidFill>
                  <a:schemeClr val="bg1"/>
                </a:solidFill>
              </a:rPr>
              <a:t>Спасибо за урок!</a:t>
            </a:r>
            <a:endParaRPr lang="ru-RU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/>
          <p:nvPr/>
        </p:nvSpPr>
        <p:spPr>
          <a:xfrm>
            <a:off x="4267080" y="1462680"/>
            <a:ext cx="161280" cy="441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sz="1800" dirty="0" smtClean="0">
              <a:latin typeface="Arial" charset="0"/>
            </a:endParaRPr>
          </a:p>
        </p:txBody>
      </p:sp>
      <p:sp>
        <p:nvSpPr>
          <p:cNvPr id="4" name="TextBox 3"/>
          <p:cNvSpPr/>
          <p:nvPr/>
        </p:nvSpPr>
        <p:spPr>
          <a:xfrm>
            <a:off x="4374000" y="1237320"/>
            <a:ext cx="161280" cy="441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sz="1800" dirty="0" smtClean="0">
              <a:latin typeface="Arial" charset="0"/>
            </a:endParaRPr>
          </a:p>
        </p:txBody>
      </p:sp>
      <p:sp>
        <p:nvSpPr>
          <p:cNvPr id="5" name="TextBox 4"/>
          <p:cNvSpPr/>
          <p:nvPr/>
        </p:nvSpPr>
        <p:spPr>
          <a:xfrm>
            <a:off x="1894320" y="658080"/>
            <a:ext cx="161280" cy="441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sz="1800" dirty="0" smtClean="0">
              <a:latin typeface="Arial" charset="0"/>
            </a:endParaRPr>
          </a:p>
        </p:txBody>
      </p:sp>
      <p:sp>
        <p:nvSpPr>
          <p:cNvPr id="6" name="TextBox 5"/>
          <p:cNvSpPr/>
          <p:nvPr/>
        </p:nvSpPr>
        <p:spPr>
          <a:xfrm>
            <a:off x="4374000" y="1237320"/>
            <a:ext cx="161280" cy="441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sz="1800" dirty="0" smtClean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50331" y="519543"/>
            <a:ext cx="6172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Helvetica CY"/>
                <a:cs typeface="Helvetica CY"/>
              </a:rPr>
              <a:t>Гуси - лебеди</a:t>
            </a:r>
            <a:endParaRPr lang="ru-RU" sz="3200" dirty="0">
              <a:solidFill>
                <a:schemeClr val="bg1"/>
              </a:solidFill>
              <a:latin typeface="Helvetica CY"/>
              <a:cs typeface="Helvetica CY"/>
            </a:endParaRPr>
          </a:p>
        </p:txBody>
      </p:sp>
      <p:pic>
        <p:nvPicPr>
          <p:cNvPr id="8" name="Изображение 7" descr="Снимок экрана 2015-03-21 в 0.37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588" y="1132141"/>
            <a:ext cx="5680983" cy="3276600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931" y="3316287"/>
            <a:ext cx="3492500" cy="29845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3131" y="19208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ru-RU" sz="4400" i="1" dirty="0" smtClean="0">
                <a:solidFill>
                  <a:schemeClr val="bg1"/>
                </a:solidFill>
                <a:latin typeface="Baskerville" charset="0"/>
                <a:ea typeface="Baskerville" charset="0"/>
                <a:cs typeface="Baskerville" charset="0"/>
              </a:rPr>
              <a:t>Классная</a:t>
            </a:r>
            <a:r>
              <a:rPr lang="ru-RU" sz="4000" i="1" dirty="0" smtClean="0">
                <a:solidFill>
                  <a:schemeClr val="bg1"/>
                </a:solidFill>
                <a:latin typeface="Baskerville" charset="0"/>
                <a:ea typeface="Baskerville" charset="0"/>
                <a:cs typeface="Baskerville" charset="0"/>
              </a:rPr>
              <a:t> работа</a:t>
            </a:r>
            <a:endParaRPr lang="ru-RU" sz="4000" i="1" dirty="0">
              <a:solidFill>
                <a:schemeClr val="bg1"/>
              </a:solidFill>
              <a:latin typeface="Baskerville" charset="0"/>
              <a:ea typeface="Baskerville" charset="0"/>
              <a:cs typeface="Baskerville" charset="0"/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61528"/>
            <a:ext cx="9720263" cy="1775674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680" y="2935287"/>
            <a:ext cx="5676900" cy="30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9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2040731" y="396682"/>
            <a:ext cx="5873411" cy="838287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lnSpc>
                <a:spcPts val="1001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tabLst/>
            </a:pP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Печка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печка, скажи, куда </a:t>
            </a:r>
            <a:endParaRPr lang="ru-RU" sz="2600" b="0" i="0" kern="1200" dirty="0" smtClean="0">
              <a:solidFill>
                <a:srgbClr val="FFFFFF"/>
              </a:solidFill>
              <a:latin typeface="TimesNewRomanPSMT" charset="0"/>
            </a:endParaRPr>
          </a:p>
          <a:p>
            <a:pPr marL="457200" indent="-457200">
              <a:lnSpc>
                <a:spcPts val="1001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tabLst/>
            </a:pPr>
            <a:endParaRPr lang="ru-RU" sz="2600" dirty="0" smtClean="0">
              <a:solidFill>
                <a:srgbClr val="FFFFFF"/>
              </a:solidFill>
              <a:latin typeface="TimesNewRomanPSMT" charset="0"/>
            </a:endParaRPr>
          </a:p>
          <a:p>
            <a:pPr>
              <a:lnSpc>
                <a:spcPts val="1001"/>
              </a:lnSpc>
              <a:spcBef>
                <a:spcPts val="0"/>
              </a:spcBef>
              <a:spcAft>
                <a:spcPts val="0"/>
              </a:spcAft>
              <a:tabLst/>
            </a:pPr>
            <a:r>
              <a:rPr lang="ru-RU" sz="2600" dirty="0" smtClean="0">
                <a:solidFill>
                  <a:srgbClr val="FFFFFF"/>
                </a:solidFill>
                <a:latin typeface="TimesNewRomanPSMT" charset="0"/>
              </a:rPr>
              <a:t> </a:t>
            </a:r>
          </a:p>
          <a:p>
            <a:pPr>
              <a:lnSpc>
                <a:spcPts val="1001"/>
              </a:lnSpc>
              <a:spcBef>
                <a:spcPts val="0"/>
              </a:spcBef>
              <a:spcAft>
                <a:spcPts val="0"/>
              </a:spcAft>
              <a:tabLst/>
            </a:pPr>
            <a:r>
              <a:rPr lang="ru-RU" sz="2600" dirty="0">
                <a:solidFill>
                  <a:srgbClr val="FFFFFF"/>
                </a:solidFill>
                <a:latin typeface="TimesNewRomanPSMT" charset="0"/>
              </a:rPr>
              <a:t> </a:t>
            </a:r>
            <a:r>
              <a:rPr lang="ru-RU" sz="2600" dirty="0" smtClean="0">
                <a:solidFill>
                  <a:srgbClr val="FFFFFF"/>
                </a:solidFill>
                <a:latin typeface="TimesNewRomanPSMT" charset="0"/>
              </a:rPr>
              <a:t>  гуси-лебеди полетели?</a:t>
            </a:r>
            <a:endParaRPr lang="ru-RU" sz="2600" dirty="0">
              <a:solidFill>
                <a:srgbClr val="FFFFFF"/>
              </a:solidFill>
              <a:latin typeface="TimesNewRomanPSMT" charset="0"/>
            </a:endParaRPr>
          </a:p>
        </p:txBody>
      </p:sp>
      <p:sp>
        <p:nvSpPr>
          <p:cNvPr id="5" name="TextBox 4"/>
          <p:cNvSpPr/>
          <p:nvPr/>
        </p:nvSpPr>
        <p:spPr>
          <a:xfrm>
            <a:off x="1806120" y="4611240"/>
            <a:ext cx="5142960" cy="149292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-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Выполнишь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моё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задание,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скажу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.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Назовите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все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математические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слова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,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которые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вы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используете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на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уроке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. </a:t>
            </a:r>
          </a:p>
        </p:txBody>
      </p:sp>
      <p:pic>
        <p:nvPicPr>
          <p:cNvPr id="2" name="Изображение 1" descr="Снимок экрана 2015-03-21 в 0.36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931" y="1487487"/>
            <a:ext cx="5181600" cy="284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720000" y="540000"/>
            <a:ext cx="8460000" cy="4698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ts val="1001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- Яблоня, яблоня, скажи, куда </a:t>
            </a:r>
            <a:r>
              <a:rPr lang="ru-RU" sz="2600" dirty="0" err="1">
                <a:solidFill>
                  <a:srgbClr val="FFFFFF"/>
                </a:solidFill>
                <a:latin typeface="TimesNewRomanPSMT" charset="0"/>
              </a:rPr>
              <a:t>г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уси-лебеди 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полетели?</a:t>
            </a:r>
          </a:p>
        </p:txBody>
      </p:sp>
      <p:sp>
        <p:nvSpPr>
          <p:cNvPr id="5" name="TextBox 4"/>
          <p:cNvSpPr/>
          <p:nvPr/>
        </p:nvSpPr>
        <p:spPr>
          <a:xfrm>
            <a:off x="1080000" y="5049720"/>
            <a:ext cx="7380000" cy="89028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-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Сорви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мои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яблочки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,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скажу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.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Сорвите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яблоки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 и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вспомните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десятичный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состав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числа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.</a:t>
            </a:r>
          </a:p>
        </p:txBody>
      </p:sp>
      <p:pic>
        <p:nvPicPr>
          <p:cNvPr id="2" name="Изображение 1" descr="Снимок экрана 2015-03-21 в 0.35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31" y="1335087"/>
            <a:ext cx="5321300" cy="3403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" y="33061"/>
            <a:ext cx="1473200" cy="14351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9" y="954087"/>
            <a:ext cx="8487172" cy="484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1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900000" y="720000"/>
            <a:ext cx="7560000" cy="4698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- Речка, речка, скажи, куда </a:t>
            </a:r>
            <a:r>
              <a:rPr lang="ru-RU" sz="2600" b="0" i="0" kern="1200" dirty="0" smtClean="0">
                <a:solidFill>
                  <a:srgbClr val="FFFFFF"/>
                </a:solidFill>
                <a:latin typeface="TimesNewRomanPSMT" charset="0"/>
              </a:rPr>
              <a:t>г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уси-лебеди 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полетели?</a:t>
            </a:r>
          </a:p>
        </p:txBody>
      </p:sp>
      <p:sp>
        <p:nvSpPr>
          <p:cNvPr id="5" name="TextBox 4"/>
          <p:cNvSpPr/>
          <p:nvPr/>
        </p:nvSpPr>
        <p:spPr>
          <a:xfrm>
            <a:off x="1440000" y="5040000"/>
            <a:ext cx="6660000" cy="4698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600" b="0" i="0" kern="1200" smtClean="0">
                <a:solidFill>
                  <a:srgbClr val="FFFF00"/>
                </a:solidFill>
                <a:latin typeface="TimesNewRomanPSMT" charset="0"/>
              </a:rPr>
              <a:t>- Реши мои примеры, скажу. </a:t>
            </a:r>
          </a:p>
        </p:txBody>
      </p:sp>
      <p:pic>
        <p:nvPicPr>
          <p:cNvPr id="2" name="Изображение 1" descr="Снимок экрана 2015-03-21 в 0.35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531" y="1716087"/>
            <a:ext cx="4800600" cy="27432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/>
          <p:nvPr/>
        </p:nvSpPr>
        <p:spPr>
          <a:xfrm>
            <a:off x="900000" y="720000"/>
            <a:ext cx="7920000" cy="33897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600" b="0" i="0" kern="1200" dirty="0" smtClean="0">
                <a:solidFill>
                  <a:srgbClr val="FFFFFF"/>
                </a:solidFill>
                <a:latin typeface="Arial" charset="0"/>
              </a:rPr>
              <a:t>7 + 3 + 4 =                                                 6 + 4 + 5 =</a:t>
            </a:r>
          </a:p>
          <a:p>
            <a:endParaRPr lang="en-US" sz="26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r>
              <a:rPr lang="en-US" sz="2600" b="0" i="0" kern="1200" dirty="0" smtClean="0">
                <a:solidFill>
                  <a:srgbClr val="FFFFFF"/>
                </a:solidFill>
                <a:latin typeface="Arial" charset="0"/>
              </a:rPr>
              <a:t>9 + 1 + 3 =                                                 5 + 5 + 8 =</a:t>
            </a:r>
          </a:p>
          <a:p>
            <a:endParaRPr lang="en-US" sz="26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r>
              <a:rPr lang="en-US" sz="2600" b="0" i="0" kern="1200" dirty="0" smtClean="0">
                <a:solidFill>
                  <a:srgbClr val="FFFFFF"/>
                </a:solidFill>
                <a:latin typeface="Arial" charset="0"/>
              </a:rPr>
              <a:t>8 + 2 + 2 =                                                 1 + 9 + 6 =</a:t>
            </a:r>
          </a:p>
          <a:p>
            <a:endParaRPr lang="en-US" sz="26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r>
              <a:rPr lang="en-US" sz="2600" b="0" i="0" kern="1200" dirty="0" smtClean="0">
                <a:solidFill>
                  <a:srgbClr val="FFFFFF"/>
                </a:solidFill>
                <a:latin typeface="Arial" charset="0"/>
              </a:rPr>
              <a:t>4 + 6 + 7 =                                                 3 + 7 + 1 =</a:t>
            </a:r>
          </a:p>
          <a:p>
            <a:endParaRPr lang="en-US" sz="26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endParaRPr lang="en-US" sz="2600" b="0" i="0" kern="12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" name="TextBox 3"/>
          <p:cNvSpPr/>
          <p:nvPr/>
        </p:nvSpPr>
        <p:spPr>
          <a:xfrm>
            <a:off x="2700000" y="725760"/>
            <a:ext cx="540000" cy="35424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/>
          </a:p>
        </p:txBody>
      </p:sp>
      <p:sp>
        <p:nvSpPr>
          <p:cNvPr id="5" name="TextBox 4"/>
          <p:cNvSpPr/>
          <p:nvPr/>
        </p:nvSpPr>
        <p:spPr>
          <a:xfrm>
            <a:off x="2700000" y="1445760"/>
            <a:ext cx="244800" cy="35424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331" y="877887"/>
            <a:ext cx="4779169" cy="501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1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347</Words>
  <Application>Microsoft Macintosh PowerPoint</Application>
  <PresentationFormat>Другой</PresentationFormat>
  <Paragraphs>62</Paragraphs>
  <Slides>16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Baskerville</vt:lpstr>
      <vt:lpstr>Calibri</vt:lpstr>
      <vt:lpstr>Helvetica CY</vt:lpstr>
      <vt:lpstr>Times New Roman</vt:lpstr>
      <vt:lpstr>TimesNewRomanPSMT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/>
  <cp:lastModifiedBy>Пользователь Microsoft Office</cp:lastModifiedBy>
  <cp:revision>16</cp:revision>
  <dcterms:created xsi:type="dcterms:W3CDTF">2006-08-16T00:00:00Z</dcterms:created>
  <dcterms:modified xsi:type="dcterms:W3CDTF">2022-11-05T13:59:54Z</dcterms:modified>
</cp:coreProperties>
</file>