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9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1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01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57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5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964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92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83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255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8998E-1719-4653-9F2B-4840D02FC5C3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24221-B94E-40AF-B71E-CEDAA67A5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1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7.jpeg"/><Relationship Id="rId4" Type="http://schemas.openxmlformats.org/officeDocument/2006/relationships/image" Target="../media/image3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ownloads Rimma\Нардуган\image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" y="1136"/>
            <a:ext cx="9142485" cy="685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75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599"/>
            <a:ext cx="2162994" cy="683740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>Нар, нар, </a:t>
            </a:r>
            <a:r>
              <a:rPr lang="ru-RU" sz="2000" b="1" dirty="0" err="1" smtClean="0">
                <a:solidFill>
                  <a:srgbClr val="008000"/>
                </a:solidFill>
              </a:rPr>
              <a:t>Нардуган</a:t>
            </a:r>
            <a:r>
              <a:rPr lang="ru-RU" sz="2000" b="1" dirty="0" smtClean="0">
                <a:solidFill>
                  <a:srgbClr val="008000"/>
                </a:solidFill>
              </a:rPr>
              <a:t/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 err="1" smtClean="0">
                <a:solidFill>
                  <a:srgbClr val="008000"/>
                </a:solidFill>
              </a:rPr>
              <a:t>Нардуган</a:t>
            </a:r>
            <a:r>
              <a:rPr lang="ru-RU" sz="2000" b="1" dirty="0" smtClean="0">
                <a:solidFill>
                  <a:srgbClr val="008000"/>
                </a:solidFill>
              </a:rPr>
              <a:t> б</a:t>
            </a:r>
            <a:r>
              <a:rPr lang="tt-RU" sz="2000" b="1" dirty="0" smtClean="0">
                <a:solidFill>
                  <a:srgbClr val="008000"/>
                </a:solidFill>
              </a:rPr>
              <a:t>әйрәменә чакырабыз!</a:t>
            </a:r>
            <a:br>
              <a:rPr lang="tt-RU" sz="2000" b="1" dirty="0" smtClean="0">
                <a:solidFill>
                  <a:srgbClr val="008000"/>
                </a:solidFill>
              </a:rPr>
            </a:br>
            <a:r>
              <a:rPr lang="tt-RU" sz="2000" b="1" dirty="0">
                <a:solidFill>
                  <a:srgbClr val="008000"/>
                </a:solidFill>
              </a:rPr>
              <a:t/>
            </a:r>
            <a:br>
              <a:rPr lang="tt-RU" sz="2000" b="1" dirty="0">
                <a:solidFill>
                  <a:srgbClr val="008000"/>
                </a:solidFill>
              </a:rPr>
            </a:br>
            <a:r>
              <a:rPr lang="tt-RU" sz="2000" b="1" dirty="0" smtClean="0">
                <a:solidFill>
                  <a:srgbClr val="008000"/>
                </a:solidFill>
              </a:rPr>
              <a:t/>
            </a:r>
            <a:br>
              <a:rPr lang="tt-RU" sz="2000" b="1" dirty="0" smtClean="0">
                <a:solidFill>
                  <a:srgbClr val="008000"/>
                </a:solidFill>
              </a:rPr>
            </a:br>
            <a:r>
              <a:rPr lang="tt-RU" sz="2000" b="1" dirty="0" smtClean="0">
                <a:solidFill>
                  <a:srgbClr val="008000"/>
                </a:solidFill>
              </a:rPr>
              <a:t>Ап-ак мамык карлар ява,</a:t>
            </a:r>
            <a:br>
              <a:rPr lang="tt-RU" sz="2000" b="1" dirty="0" smtClean="0">
                <a:solidFill>
                  <a:srgbClr val="008000"/>
                </a:solidFill>
              </a:rPr>
            </a:br>
            <a:r>
              <a:rPr lang="tt-RU" sz="2000" b="1" dirty="0" smtClean="0">
                <a:solidFill>
                  <a:srgbClr val="008000"/>
                </a:solidFill>
              </a:rPr>
              <a:t>Акка төреп дөн</a:t>
            </a:r>
            <a:r>
              <a:rPr lang="ru-RU" sz="2000" b="1" dirty="0" err="1" smtClean="0">
                <a:solidFill>
                  <a:srgbClr val="008000"/>
                </a:solidFill>
              </a:rPr>
              <a:t>ьяны</a:t>
            </a:r>
            <a:r>
              <a:rPr lang="ru-RU" sz="2000" b="1" dirty="0" smtClean="0">
                <a:solidFill>
                  <a:srgbClr val="008000"/>
                </a:solidFill>
              </a:rPr>
              <a:t>!</a:t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>
                <a:solidFill>
                  <a:srgbClr val="008000"/>
                </a:solidFill>
              </a:rPr>
              <a:t/>
            </a:r>
            <a:br>
              <a:rPr lang="ru-RU" sz="2000" b="1" dirty="0">
                <a:solidFill>
                  <a:srgbClr val="008000"/>
                </a:solidFill>
              </a:rPr>
            </a:br>
            <a:r>
              <a:rPr lang="ru-RU" sz="2000" b="1" dirty="0" smtClean="0">
                <a:solidFill>
                  <a:srgbClr val="008000"/>
                </a:solidFill>
              </a:rPr>
              <a:t/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>
                <a:solidFill>
                  <a:srgbClr val="008000"/>
                </a:solidFill>
              </a:rPr>
              <a:t/>
            </a:r>
            <a:br>
              <a:rPr lang="ru-RU" sz="2000" b="1" dirty="0">
                <a:solidFill>
                  <a:srgbClr val="008000"/>
                </a:solidFill>
              </a:rPr>
            </a:br>
            <a:r>
              <a:rPr lang="ru-RU" sz="2000" b="1" dirty="0" smtClean="0">
                <a:solidFill>
                  <a:srgbClr val="008000"/>
                </a:solidFill>
              </a:rPr>
              <a:t/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 err="1" smtClean="0">
                <a:solidFill>
                  <a:srgbClr val="008000"/>
                </a:solidFill>
              </a:rPr>
              <a:t>Бүген</a:t>
            </a:r>
            <a:r>
              <a:rPr lang="ru-RU" sz="2000" b="1" dirty="0" smtClean="0">
                <a:solidFill>
                  <a:srgbClr val="008000"/>
                </a:solidFill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</a:rPr>
              <a:t>безне</a:t>
            </a:r>
            <a:r>
              <a:rPr lang="ru-RU" sz="2000" b="1" dirty="0" smtClean="0">
                <a:solidFill>
                  <a:srgbClr val="008000"/>
                </a:solidFill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</a:rPr>
              <a:t>Нардуган</a:t>
            </a:r>
            <a:r>
              <a:rPr lang="ru-RU" sz="2000" b="1" dirty="0" smtClean="0">
                <a:solidFill>
                  <a:srgbClr val="008000"/>
                </a:solidFill>
              </a:rPr>
              <a:t/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 err="1" smtClean="0">
                <a:solidFill>
                  <a:srgbClr val="008000"/>
                </a:solidFill>
              </a:rPr>
              <a:t>Үз</a:t>
            </a:r>
            <a:r>
              <a:rPr lang="ru-RU" sz="2000" b="1" dirty="0" smtClean="0">
                <a:solidFill>
                  <a:srgbClr val="008000"/>
                </a:solidFill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</a:rPr>
              <a:t>янына</a:t>
            </a:r>
            <a:r>
              <a:rPr lang="ru-RU" sz="2000" b="1" dirty="0" smtClean="0">
                <a:solidFill>
                  <a:srgbClr val="008000"/>
                </a:solidFill>
              </a:rPr>
              <a:t> </a:t>
            </a:r>
            <a:r>
              <a:rPr lang="ru-RU" sz="2000" b="1" dirty="0" err="1" smtClean="0">
                <a:solidFill>
                  <a:srgbClr val="008000"/>
                </a:solidFill>
              </a:rPr>
              <a:t>җыйнады</a:t>
            </a:r>
            <a:r>
              <a:rPr lang="ru-RU" sz="2000" b="1" dirty="0" smtClean="0">
                <a:solidFill>
                  <a:srgbClr val="008000"/>
                </a:solidFill>
              </a:rPr>
              <a:t>.</a:t>
            </a:r>
            <a:r>
              <a:rPr lang="tt-RU" sz="2000" b="1" dirty="0">
                <a:solidFill>
                  <a:srgbClr val="008000"/>
                </a:solidFill>
              </a:rPr>
              <a:t/>
            </a:r>
            <a:br>
              <a:rPr lang="tt-RU" sz="2000" b="1" dirty="0">
                <a:solidFill>
                  <a:srgbClr val="008000"/>
                </a:solidFill>
              </a:rPr>
            </a:br>
            <a:endParaRPr lang="ru-RU" sz="2000" b="1" dirty="0">
              <a:solidFill>
                <a:srgbClr val="008000"/>
              </a:solidFill>
            </a:endParaRPr>
          </a:p>
        </p:txBody>
      </p:sp>
      <p:pic>
        <p:nvPicPr>
          <p:cNvPr id="2050" name="Picture 2" descr="D:\Downloads Rimma\Нардуган\l5vytUVGT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94" y="20599"/>
            <a:ext cx="6981006" cy="683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1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88640"/>
            <a:ext cx="432048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sz="2400" b="1" dirty="0" smtClean="0">
                <a:solidFill>
                  <a:srgbClr val="7030A0"/>
                </a:solidFill>
              </a:rPr>
              <a:t>Урта Идел буенда һәм Уралда яшәгән кайбер татар төркемнәренең халык тәк</a:t>
            </a:r>
            <a:r>
              <a:rPr lang="ru-RU" sz="2400" b="1" dirty="0" smtClean="0">
                <a:solidFill>
                  <a:srgbClr val="7030A0"/>
                </a:solidFill>
              </a:rPr>
              <a:t>ъ</a:t>
            </a:r>
            <a:r>
              <a:rPr lang="tt-RU" sz="2400" b="1" dirty="0" smtClean="0">
                <a:solidFill>
                  <a:srgbClr val="7030A0"/>
                </a:solidFill>
              </a:rPr>
              <a:t>вимендә кышкы кояш торгынлыгы 25 нче декабр</a:t>
            </a:r>
            <a:r>
              <a:rPr lang="ru-RU" sz="2400" b="1" dirty="0" smtClean="0">
                <a:solidFill>
                  <a:srgbClr val="7030A0"/>
                </a:solidFill>
              </a:rPr>
              <a:t>ь</a:t>
            </a:r>
            <a:r>
              <a:rPr lang="tt-RU" sz="2400" b="1" dirty="0" smtClean="0">
                <a:solidFill>
                  <a:srgbClr val="7030A0"/>
                </a:solidFill>
              </a:rPr>
              <a:t>дән алып 7 нче гыйнварга кадәрге вакытка туры килә. </a:t>
            </a:r>
            <a:endParaRPr lang="tt-RU" sz="2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tt-RU" sz="24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tt-RU" sz="2400" b="1" dirty="0" smtClean="0">
                <a:solidFill>
                  <a:srgbClr val="7030A0"/>
                </a:solidFill>
              </a:rPr>
              <a:t>“НАР” монгол теленнән кояш, ут, ялкын, ә “Дуган” – туган дип тәрҗемә ителә. </a:t>
            </a:r>
          </a:p>
          <a:p>
            <a:pPr marL="0" indent="0">
              <a:buNone/>
            </a:pPr>
            <a:endParaRPr lang="tt-RU" sz="24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tt-RU" sz="2400" b="1" dirty="0" smtClean="0">
                <a:solidFill>
                  <a:srgbClr val="7030A0"/>
                </a:solidFill>
              </a:rPr>
              <a:t>Шуңа күрә дә Нардуган бәйрәмен кояш, табигат</a:t>
            </a:r>
            <a:r>
              <a:rPr lang="ru-RU" sz="2400" b="1" dirty="0" smtClean="0">
                <a:solidFill>
                  <a:srgbClr val="7030A0"/>
                </a:solidFill>
              </a:rPr>
              <a:t>ь </a:t>
            </a:r>
            <a:r>
              <a:rPr lang="tt-RU" sz="2400" b="1" dirty="0" smtClean="0">
                <a:solidFill>
                  <a:srgbClr val="7030A0"/>
                </a:solidFill>
              </a:rPr>
              <a:t>уяну бәйрәме белән бәйләгәннәр.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D:\Downloads Rimma\Нардуган\Фотка_5977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6632"/>
            <a:ext cx="453650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65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4248472" cy="29523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t-RU" sz="1800" b="1" dirty="0" smtClean="0">
                <a:solidFill>
                  <a:srgbClr val="660033"/>
                </a:solidFill>
              </a:rPr>
              <a:t>Башкортлар һәм удмуртларда бу бәйрәм – Нардуган, чувашларда – Нартүкән яки Нартаван, дип йөртелә. </a:t>
            </a:r>
          </a:p>
          <a:p>
            <a:pPr marL="0" indent="0">
              <a:buNone/>
            </a:pPr>
            <a:r>
              <a:rPr lang="tt-RU" sz="1800" b="1" dirty="0" smtClean="0">
                <a:solidFill>
                  <a:srgbClr val="660033"/>
                </a:solidFill>
              </a:rPr>
              <a:t>Декабр</a:t>
            </a:r>
            <a:r>
              <a:rPr lang="ru-RU" sz="1800" b="1" dirty="0" smtClean="0">
                <a:solidFill>
                  <a:srgbClr val="660033"/>
                </a:solidFill>
              </a:rPr>
              <a:t>ь </a:t>
            </a:r>
            <a:r>
              <a:rPr lang="tt-RU" sz="1800" b="1" dirty="0" smtClean="0">
                <a:solidFill>
                  <a:srgbClr val="660033"/>
                </a:solidFill>
              </a:rPr>
              <a:t>азагында кичен авыл яш</a:t>
            </a:r>
            <a:r>
              <a:rPr lang="ru-RU" sz="1800" b="1" dirty="0" smtClean="0">
                <a:solidFill>
                  <a:srgbClr val="660033"/>
                </a:solidFill>
              </a:rPr>
              <a:t>ь</a:t>
            </a:r>
            <a:r>
              <a:rPr lang="tt-RU" sz="1800" b="1" dirty="0" smtClean="0">
                <a:solidFill>
                  <a:srgbClr val="660033"/>
                </a:solidFill>
              </a:rPr>
              <a:t>ләре, төрле битлекләр һәм костюмнар киеп, өйдән-өйгә кереп йөри башлаганнар.</a:t>
            </a:r>
          </a:p>
          <a:p>
            <a:pPr marL="0" indent="0">
              <a:buNone/>
            </a:pPr>
            <a:r>
              <a:rPr lang="tt-RU" sz="1800" b="1" dirty="0" smtClean="0">
                <a:solidFill>
                  <a:srgbClr val="660033"/>
                </a:solidFill>
              </a:rPr>
              <a:t>Биегәннәр, такмаклар әйткәннәр, уеннар уйнаганнар һәм учак тирәли әйлән-бәйлән әйләнгәннәр.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098" name="Picture 2" descr="D:\Downloads Rimma\Нардуган\15498762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8640"/>
            <a:ext cx="4316288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ownloads Rimma\Нардуган\15498763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8206"/>
            <a:ext cx="4320480" cy="324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Downloads Rimma\Нардуган\IMG_49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8206"/>
            <a:ext cx="4248472" cy="324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11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2304256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tt-RU" sz="2400" b="1" dirty="0" smtClean="0">
              <a:solidFill>
                <a:srgbClr val="CC0066"/>
              </a:solidFill>
            </a:endParaRPr>
          </a:p>
          <a:p>
            <a:pPr marL="0" indent="0">
              <a:buNone/>
            </a:pPr>
            <a:endParaRPr lang="tt-RU" sz="2400" b="1" dirty="0">
              <a:solidFill>
                <a:srgbClr val="CC0066"/>
              </a:solidFill>
            </a:endParaRPr>
          </a:p>
          <a:p>
            <a:pPr marL="0" indent="0">
              <a:buNone/>
            </a:pPr>
            <a:r>
              <a:rPr lang="tt-RU" sz="2400" b="1" dirty="0" smtClean="0">
                <a:solidFill>
                  <a:srgbClr val="CC0066"/>
                </a:solidFill>
              </a:rPr>
              <a:t>Нардуган бәйрәменең иң кызык вакыты – ахыры – учак ягу санала.</a:t>
            </a:r>
          </a:p>
          <a:p>
            <a:pPr marL="0" indent="0">
              <a:buNone/>
            </a:pPr>
            <a:r>
              <a:rPr lang="tt-RU" sz="2400" b="1" dirty="0" smtClean="0">
                <a:solidFill>
                  <a:srgbClr val="CC0066"/>
                </a:solidFill>
              </a:rPr>
              <a:t>Бер авылга бер зур учак ягылган, һәм авыл халкы ул учактан берәмләп яки парлашып сикереп чыга торган булганнар.</a:t>
            </a:r>
            <a:endParaRPr lang="ru-RU" sz="2400" b="1" dirty="0">
              <a:solidFill>
                <a:srgbClr val="CC0066"/>
              </a:solidFill>
            </a:endParaRPr>
          </a:p>
        </p:txBody>
      </p:sp>
      <p:pic>
        <p:nvPicPr>
          <p:cNvPr id="5122" name="Picture 2" descr="D:\Downloads Rimma\Нардуган\08fc985a65e561c1e2f583d00ba75d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65527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0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wnloads Rimma\8th march\1595762029_30-p-foni-s-ramkoi-dlya-teksta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980728"/>
            <a:ext cx="7344816" cy="5160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Нардуган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Котлы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мөбәрәк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булсын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Тормыш түгәрәк булсын.</a:t>
            </a:r>
          </a:p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 туарларыгыз артсын,</a:t>
            </a:r>
          </a:p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Колыннарыгыз чапсын,</a:t>
            </a:r>
          </a:p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Игеннәрегез уңсын,-</a:t>
            </a:r>
          </a:p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Күкәй кебек тук булсын,</a:t>
            </a:r>
          </a:p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Нардуган, Нардуган!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05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загрузки 2\обои\28469078w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12" y="3453"/>
            <a:ext cx="8894784" cy="686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69876" y="2156287"/>
            <a:ext cx="676875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Ал кирәк, </a:t>
            </a:r>
          </a:p>
          <a:p>
            <a:pPr algn="ctr"/>
            <a:r>
              <a:rPr lang="tt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Гөл кирәк!..</a:t>
            </a:r>
            <a:endParaRPr lang="ru-RU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496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wnloads Rimma\Нардуган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1"/>
            <a:ext cx="91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2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:\Downloads Rimma\Нардуган\15498763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-13711"/>
            <a:ext cx="1445880" cy="135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Downloads Rimma\Нардуган\l5vytUVGTJ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88" y="22409"/>
            <a:ext cx="1555812" cy="131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D:\Downloads Rimma\Нардуган\Фотка_5977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3890768"/>
            <a:ext cx="1431032" cy="29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ownloads Rimma\Нардуган\08fc985a65e561c1e2f583d00ba75dd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268760"/>
            <a:ext cx="625654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Downloads Rimma\Нардуган\154987629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266" y="3959722"/>
            <a:ext cx="1603656" cy="148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D:\Downloads Rimma\Нардуган\145798847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496" y="5454400"/>
            <a:ext cx="3102831" cy="1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D:\Downloads Rimma\Нардуган\IMG_49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783" y="5414131"/>
            <a:ext cx="4611217" cy="14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D:\Downloads Rimma\Нардуган\Фотка_5977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88" y="1196752"/>
            <a:ext cx="1555812" cy="276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Downloads Rimma\Нардуган\l5vytUVGTJ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1340768"/>
            <a:ext cx="1359023" cy="131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D:\Downloads Rimma\Нардуган\154987629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2670543"/>
            <a:ext cx="1359023" cy="140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201863"/>
            <a:ext cx="61125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t-RU" sz="72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Нардуган!!!</a:t>
            </a:r>
            <a:endParaRPr lang="ru-RU" sz="7200" b="1" cap="none" spc="0" dirty="0">
              <a:ln w="11430"/>
              <a:solidFill>
                <a:srgbClr val="0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3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189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Нар, нар, Нардуган Нардуган бәйрәменә чакырабыз!   Ап-ак мамык карлар ява, Акка төреп дөньяны!     Бүген безне Нардуган Үз янына җыйнады.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зайцы</dc:creator>
  <cp:lastModifiedBy>зайцы</cp:lastModifiedBy>
  <cp:revision>9</cp:revision>
  <dcterms:created xsi:type="dcterms:W3CDTF">2022-01-26T17:35:54Z</dcterms:created>
  <dcterms:modified xsi:type="dcterms:W3CDTF">2022-01-26T19:28:17Z</dcterms:modified>
</cp:coreProperties>
</file>