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7" r:id="rId2"/>
    <p:sldId id="289" r:id="rId3"/>
    <p:sldId id="259" r:id="rId4"/>
    <p:sldId id="260" r:id="rId5"/>
    <p:sldId id="261" r:id="rId6"/>
    <p:sldId id="281" r:id="rId7"/>
    <p:sldId id="262" r:id="rId8"/>
    <p:sldId id="277" r:id="rId9"/>
    <p:sldId id="286" r:id="rId10"/>
    <p:sldId id="264" r:id="rId11"/>
    <p:sldId id="276" r:id="rId12"/>
    <p:sldId id="284" r:id="rId13"/>
    <p:sldId id="280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103" d="100"/>
          <a:sy n="103" d="100"/>
        </p:scale>
        <p:origin x="24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D94F85-04A2-46A4-8087-214C1A676705}" type="doc">
      <dgm:prSet loTypeId="urn:microsoft.com/office/officeart/2005/8/layout/chevron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4AD3B823-158B-4C72-82EB-80B0243725C8}">
      <dgm:prSet phldrT="[Текст]"/>
      <dgm:spPr/>
      <dgm:t>
        <a:bodyPr/>
        <a:lstStyle/>
        <a:p>
          <a:r>
            <a:rPr lang="en-US" dirty="0" smtClean="0"/>
            <a:t>I</a:t>
          </a:r>
          <a:r>
            <a:rPr lang="ru-RU" dirty="0" smtClean="0"/>
            <a:t> этап</a:t>
          </a:r>
          <a:endParaRPr lang="ru-RU" dirty="0"/>
        </a:p>
      </dgm:t>
    </dgm:pt>
    <dgm:pt modelId="{22D8425E-A09F-48BF-96A9-2986D1EB1753}" type="parTrans" cxnId="{BEAD0FE0-0117-401D-AC7D-5DF1DEE960AB}">
      <dgm:prSet/>
      <dgm:spPr/>
      <dgm:t>
        <a:bodyPr/>
        <a:lstStyle/>
        <a:p>
          <a:endParaRPr lang="ru-RU"/>
        </a:p>
      </dgm:t>
    </dgm:pt>
    <dgm:pt modelId="{B8785243-A1B7-4317-BCDC-927C1AAA67A3}" type="sibTrans" cxnId="{BEAD0FE0-0117-401D-AC7D-5DF1DEE960AB}">
      <dgm:prSet/>
      <dgm:spPr/>
      <dgm:t>
        <a:bodyPr/>
        <a:lstStyle/>
        <a:p>
          <a:endParaRPr lang="ru-RU"/>
        </a:p>
      </dgm:t>
    </dgm:pt>
    <dgm:pt modelId="{743274A0-D5AB-44D9-9303-B2393972AF9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2"/>
              </a:solidFill>
            </a:rPr>
            <a:t>Сбор информации о редких животных </a:t>
          </a:r>
          <a:r>
            <a:rPr lang="ru-RU" sz="2000" b="1" dirty="0" err="1" smtClean="0">
              <a:solidFill>
                <a:schemeClr val="tx2"/>
              </a:solidFill>
            </a:rPr>
            <a:t>Абатского</a:t>
          </a:r>
          <a:r>
            <a:rPr lang="ru-RU" sz="2000" b="1" dirty="0" smtClean="0">
              <a:solidFill>
                <a:schemeClr val="tx2"/>
              </a:solidFill>
            </a:rPr>
            <a:t> района через ознакомление с художественной литературой и интернетом.</a:t>
          </a:r>
          <a:endParaRPr lang="ru-RU" sz="2000" b="1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3C2093-DB66-4611-ACC1-9EB0EDB0B2A7}" type="parTrans" cxnId="{6AA12B1F-7D4B-4A71-ABD3-472BD65EAC8D}">
      <dgm:prSet/>
      <dgm:spPr/>
      <dgm:t>
        <a:bodyPr/>
        <a:lstStyle/>
        <a:p>
          <a:endParaRPr lang="ru-RU"/>
        </a:p>
      </dgm:t>
    </dgm:pt>
    <dgm:pt modelId="{021BEA16-48F0-41A0-8D71-61E2ACF0531E}" type="sibTrans" cxnId="{6AA12B1F-7D4B-4A71-ABD3-472BD65EAC8D}">
      <dgm:prSet/>
      <dgm:spPr/>
      <dgm:t>
        <a:bodyPr/>
        <a:lstStyle/>
        <a:p>
          <a:endParaRPr lang="ru-RU"/>
        </a:p>
      </dgm:t>
    </dgm:pt>
    <dgm:pt modelId="{C99689FB-BAEF-4283-9184-49763F6A434A}">
      <dgm:prSet phldrT="[Текст]"/>
      <dgm:spPr/>
      <dgm:t>
        <a:bodyPr/>
        <a:lstStyle/>
        <a:p>
          <a:r>
            <a:rPr lang="en-US" dirty="0" smtClean="0"/>
            <a:t>II</a:t>
          </a:r>
          <a:r>
            <a:rPr lang="ru-RU" dirty="0" smtClean="0"/>
            <a:t> этап</a:t>
          </a:r>
          <a:endParaRPr lang="ru-RU" dirty="0"/>
        </a:p>
      </dgm:t>
    </dgm:pt>
    <dgm:pt modelId="{0B4E2934-AC07-452A-AF1D-231899AC21C4}" type="parTrans" cxnId="{98F3C86E-8FD1-444B-902F-73AA17FB1CDC}">
      <dgm:prSet/>
      <dgm:spPr/>
      <dgm:t>
        <a:bodyPr/>
        <a:lstStyle/>
        <a:p>
          <a:endParaRPr lang="ru-RU"/>
        </a:p>
      </dgm:t>
    </dgm:pt>
    <dgm:pt modelId="{982D43FA-09CC-4175-BC5F-5AB2F86269FD}" type="sibTrans" cxnId="{98F3C86E-8FD1-444B-902F-73AA17FB1CDC}">
      <dgm:prSet/>
      <dgm:spPr/>
      <dgm:t>
        <a:bodyPr/>
        <a:lstStyle/>
        <a:p>
          <a:endParaRPr lang="ru-RU"/>
        </a:p>
      </dgm:t>
    </dgm:pt>
    <dgm:pt modelId="{44D93349-D11A-459B-843D-B54E58668628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Опрос и экскурсия по просторам  </a:t>
          </a:r>
          <a:r>
            <a:rPr lang="ru-RU" sz="2000" b="1" dirty="0" err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Ерёменского</a:t>
          </a:r>
          <a:r>
            <a: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 заказника</a:t>
          </a:r>
          <a:endParaRPr lang="ru-RU" sz="2000" b="1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gm:t>
    </dgm:pt>
    <dgm:pt modelId="{76BA9D8A-74D1-4F70-A6FA-0A9F41AE1010}" type="parTrans" cxnId="{59298825-9BAD-4DBD-BF79-EC16455BE655}">
      <dgm:prSet/>
      <dgm:spPr/>
      <dgm:t>
        <a:bodyPr/>
        <a:lstStyle/>
        <a:p>
          <a:endParaRPr lang="ru-RU"/>
        </a:p>
      </dgm:t>
    </dgm:pt>
    <dgm:pt modelId="{E44BFB1A-86BA-43E0-BFC1-03A7233DCBDA}" type="sibTrans" cxnId="{59298825-9BAD-4DBD-BF79-EC16455BE655}">
      <dgm:prSet/>
      <dgm:spPr/>
      <dgm:t>
        <a:bodyPr/>
        <a:lstStyle/>
        <a:p>
          <a:endParaRPr lang="ru-RU"/>
        </a:p>
      </dgm:t>
    </dgm:pt>
    <dgm:pt modelId="{110803B7-53EF-451A-866A-7712CCD9DA7E}">
      <dgm:prSet phldrT="[Текст]"/>
      <dgm:spPr/>
      <dgm:t>
        <a:bodyPr/>
        <a:lstStyle/>
        <a:p>
          <a:r>
            <a:rPr lang="en-US" dirty="0" smtClean="0"/>
            <a:t>III</a:t>
          </a:r>
          <a:r>
            <a:rPr lang="ru-RU" dirty="0" smtClean="0"/>
            <a:t> этап</a:t>
          </a:r>
          <a:endParaRPr lang="ru-RU" dirty="0"/>
        </a:p>
      </dgm:t>
    </dgm:pt>
    <dgm:pt modelId="{BBABA5EC-1F0F-490E-B9D1-0EF1E81B75DB}" type="parTrans" cxnId="{1439525F-00F5-4B8D-99E0-C74007C8F76E}">
      <dgm:prSet/>
      <dgm:spPr/>
      <dgm:t>
        <a:bodyPr/>
        <a:lstStyle/>
        <a:p>
          <a:endParaRPr lang="ru-RU"/>
        </a:p>
      </dgm:t>
    </dgm:pt>
    <dgm:pt modelId="{EC8E6E30-BD93-4375-940D-E1337CA8159F}" type="sibTrans" cxnId="{1439525F-00F5-4B8D-99E0-C74007C8F76E}">
      <dgm:prSet/>
      <dgm:spPr/>
      <dgm:t>
        <a:bodyPr/>
        <a:lstStyle/>
        <a:p>
          <a:endParaRPr lang="ru-RU"/>
        </a:p>
      </dgm:t>
    </dgm:pt>
    <dgm:pt modelId="{CFBC9722-5111-45C0-8C36-B253AE53B8F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Систематизация и обобщение полученной информации</a:t>
          </a:r>
          <a:endParaRPr lang="ru-RU" sz="2000" b="1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gm:t>
    </dgm:pt>
    <dgm:pt modelId="{1B0826BB-064D-494E-8582-2203B7C06169}" type="parTrans" cxnId="{9AD1753E-0327-41BD-BD45-9A0F282AD736}">
      <dgm:prSet/>
      <dgm:spPr/>
      <dgm:t>
        <a:bodyPr/>
        <a:lstStyle/>
        <a:p>
          <a:endParaRPr lang="ru-RU"/>
        </a:p>
      </dgm:t>
    </dgm:pt>
    <dgm:pt modelId="{018BBB36-3629-4DF3-8F62-EEA841FBE000}" type="sibTrans" cxnId="{9AD1753E-0327-41BD-BD45-9A0F282AD736}">
      <dgm:prSet/>
      <dgm:spPr/>
      <dgm:t>
        <a:bodyPr/>
        <a:lstStyle/>
        <a:p>
          <a:endParaRPr lang="ru-RU"/>
        </a:p>
      </dgm:t>
    </dgm:pt>
    <dgm:pt modelId="{F5726CF9-43E6-4B44-A1D5-DE95BECC63C6}" type="pres">
      <dgm:prSet presAssocID="{E4D94F85-04A2-46A4-8087-214C1A67670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42C15D-062F-4C73-8570-3ED369AFE9A1}" type="pres">
      <dgm:prSet presAssocID="{4AD3B823-158B-4C72-82EB-80B0243725C8}" presName="composite" presStyleCnt="0"/>
      <dgm:spPr/>
    </dgm:pt>
    <dgm:pt modelId="{4EA08935-0568-4988-BDF8-AF61DD2EBF0A}" type="pres">
      <dgm:prSet presAssocID="{4AD3B823-158B-4C72-82EB-80B0243725C8}" presName="parentText" presStyleLbl="alignNode1" presStyleIdx="0" presStyleCnt="3" custScaleX="145387" custScaleY="1000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84D447-B402-4B6A-8DEA-CE0F48DE6170}" type="pres">
      <dgm:prSet presAssocID="{4AD3B823-158B-4C72-82EB-80B0243725C8}" presName="descendantText" presStyleLbl="alignAcc1" presStyleIdx="0" presStyleCnt="3" custScaleX="92137" custScaleY="153248" custLinFactNeighborX="4633" custLinFactNeighborY="7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9BFB3F-B63D-4E6D-827D-97B5DCF7F978}" type="pres">
      <dgm:prSet presAssocID="{B8785243-A1B7-4317-BCDC-927C1AAA67A3}" presName="sp" presStyleCnt="0"/>
      <dgm:spPr/>
    </dgm:pt>
    <dgm:pt modelId="{02488D18-9245-4AC9-A2F4-D16592B075EC}" type="pres">
      <dgm:prSet presAssocID="{C99689FB-BAEF-4283-9184-49763F6A434A}" presName="composite" presStyleCnt="0"/>
      <dgm:spPr/>
    </dgm:pt>
    <dgm:pt modelId="{4EBCF2E6-FC3C-4B29-996B-4DFF811006E2}" type="pres">
      <dgm:prSet presAssocID="{C99689FB-BAEF-4283-9184-49763F6A434A}" presName="parentText" presStyleLbl="alignNode1" presStyleIdx="1" presStyleCnt="3" custScaleX="134300" custScaleY="1170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D74B9-FDF3-41D0-B634-293741C65DC5}" type="pres">
      <dgm:prSet presAssocID="{C99689FB-BAEF-4283-9184-49763F6A434A}" presName="descendantText" presStyleLbl="alignAcc1" presStyleIdx="1" presStyleCnt="3" custScaleX="91368" custScaleY="133359" custLinFactNeighborX="2394" custLinFactNeighborY="212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6F93F3-C4F9-4AE6-A288-023C93E0361E}" type="pres">
      <dgm:prSet presAssocID="{982D43FA-09CC-4175-BC5F-5AB2F86269FD}" presName="sp" presStyleCnt="0"/>
      <dgm:spPr/>
    </dgm:pt>
    <dgm:pt modelId="{AADF6D00-3BF1-4E76-8288-9E4C460D932E}" type="pres">
      <dgm:prSet presAssocID="{110803B7-53EF-451A-866A-7712CCD9DA7E}" presName="composite" presStyleCnt="0"/>
      <dgm:spPr/>
    </dgm:pt>
    <dgm:pt modelId="{E23394D2-3322-45B2-BFD9-68AB0005EB4E}" type="pres">
      <dgm:prSet presAssocID="{110803B7-53EF-451A-866A-7712CCD9DA7E}" presName="parentText" presStyleLbl="alignNode1" presStyleIdx="2" presStyleCnt="3" custScaleX="119453" custScaleY="1000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AA54C-37FC-431F-977C-2B48A1311E69}" type="pres">
      <dgm:prSet presAssocID="{110803B7-53EF-451A-866A-7712CCD9DA7E}" presName="descendantText" presStyleLbl="alignAcc1" presStyleIdx="2" presStyleCnt="3" custScaleX="92081" custScaleY="138808" custLinFactNeighborX="3789" custLinFactNeighborY="17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39525F-00F5-4B8D-99E0-C74007C8F76E}" srcId="{E4D94F85-04A2-46A4-8087-214C1A676705}" destId="{110803B7-53EF-451A-866A-7712CCD9DA7E}" srcOrd="2" destOrd="0" parTransId="{BBABA5EC-1F0F-490E-B9D1-0EF1E81B75DB}" sibTransId="{EC8E6E30-BD93-4375-940D-E1337CA8159F}"/>
    <dgm:cxn modelId="{7ABAB986-538A-4334-9B08-6D186D852DFC}" type="presOf" srcId="{743274A0-D5AB-44D9-9303-B2393972AF91}" destId="{D184D447-B402-4B6A-8DEA-CE0F48DE6170}" srcOrd="0" destOrd="0" presId="urn:microsoft.com/office/officeart/2005/8/layout/chevron2"/>
    <dgm:cxn modelId="{730FC96C-B4C5-4CA1-BD87-A448C05DB0E1}" type="presOf" srcId="{E4D94F85-04A2-46A4-8087-214C1A676705}" destId="{F5726CF9-43E6-4B44-A1D5-DE95BECC63C6}" srcOrd="0" destOrd="0" presId="urn:microsoft.com/office/officeart/2005/8/layout/chevron2"/>
    <dgm:cxn modelId="{01C456D9-AB94-4457-AF17-F406D4EE9891}" type="presOf" srcId="{C99689FB-BAEF-4283-9184-49763F6A434A}" destId="{4EBCF2E6-FC3C-4B29-996B-4DFF811006E2}" srcOrd="0" destOrd="0" presId="urn:microsoft.com/office/officeart/2005/8/layout/chevron2"/>
    <dgm:cxn modelId="{BEAD0FE0-0117-401D-AC7D-5DF1DEE960AB}" srcId="{E4D94F85-04A2-46A4-8087-214C1A676705}" destId="{4AD3B823-158B-4C72-82EB-80B0243725C8}" srcOrd="0" destOrd="0" parTransId="{22D8425E-A09F-48BF-96A9-2986D1EB1753}" sibTransId="{B8785243-A1B7-4317-BCDC-927C1AAA67A3}"/>
    <dgm:cxn modelId="{9AD1753E-0327-41BD-BD45-9A0F282AD736}" srcId="{110803B7-53EF-451A-866A-7712CCD9DA7E}" destId="{CFBC9722-5111-45C0-8C36-B253AE53B8F5}" srcOrd="0" destOrd="0" parTransId="{1B0826BB-064D-494E-8582-2203B7C06169}" sibTransId="{018BBB36-3629-4DF3-8F62-EEA841FBE000}"/>
    <dgm:cxn modelId="{5ED5432A-740D-457A-8643-EA87C2693A29}" type="presOf" srcId="{110803B7-53EF-451A-866A-7712CCD9DA7E}" destId="{E23394D2-3322-45B2-BFD9-68AB0005EB4E}" srcOrd="0" destOrd="0" presId="urn:microsoft.com/office/officeart/2005/8/layout/chevron2"/>
    <dgm:cxn modelId="{23098580-4063-4E5C-B9F2-FF39E831633C}" type="presOf" srcId="{4AD3B823-158B-4C72-82EB-80B0243725C8}" destId="{4EA08935-0568-4988-BDF8-AF61DD2EBF0A}" srcOrd="0" destOrd="0" presId="urn:microsoft.com/office/officeart/2005/8/layout/chevron2"/>
    <dgm:cxn modelId="{6AA12B1F-7D4B-4A71-ABD3-472BD65EAC8D}" srcId="{4AD3B823-158B-4C72-82EB-80B0243725C8}" destId="{743274A0-D5AB-44D9-9303-B2393972AF91}" srcOrd="0" destOrd="0" parTransId="{4B3C2093-DB66-4611-ACC1-9EB0EDB0B2A7}" sibTransId="{021BEA16-48F0-41A0-8D71-61E2ACF0531E}"/>
    <dgm:cxn modelId="{59298825-9BAD-4DBD-BF79-EC16455BE655}" srcId="{C99689FB-BAEF-4283-9184-49763F6A434A}" destId="{44D93349-D11A-459B-843D-B54E58668628}" srcOrd="0" destOrd="0" parTransId="{76BA9D8A-74D1-4F70-A6FA-0A9F41AE1010}" sibTransId="{E44BFB1A-86BA-43E0-BFC1-03A7233DCBDA}"/>
    <dgm:cxn modelId="{98F3C86E-8FD1-444B-902F-73AA17FB1CDC}" srcId="{E4D94F85-04A2-46A4-8087-214C1A676705}" destId="{C99689FB-BAEF-4283-9184-49763F6A434A}" srcOrd="1" destOrd="0" parTransId="{0B4E2934-AC07-452A-AF1D-231899AC21C4}" sibTransId="{982D43FA-09CC-4175-BC5F-5AB2F86269FD}"/>
    <dgm:cxn modelId="{0C7DE43B-4DC7-4AD7-AD19-3F981249992A}" type="presOf" srcId="{CFBC9722-5111-45C0-8C36-B253AE53B8F5}" destId="{C48AA54C-37FC-431F-977C-2B48A1311E69}" srcOrd="0" destOrd="0" presId="urn:microsoft.com/office/officeart/2005/8/layout/chevron2"/>
    <dgm:cxn modelId="{139E88CC-C1DF-4318-BAB9-D182B7A48198}" type="presOf" srcId="{44D93349-D11A-459B-843D-B54E58668628}" destId="{97DD74B9-FDF3-41D0-B634-293741C65DC5}" srcOrd="0" destOrd="0" presId="urn:microsoft.com/office/officeart/2005/8/layout/chevron2"/>
    <dgm:cxn modelId="{4B90C73B-C747-4267-B283-3E6D6CEF74F3}" type="presParOf" srcId="{F5726CF9-43E6-4B44-A1D5-DE95BECC63C6}" destId="{6042C15D-062F-4C73-8570-3ED369AFE9A1}" srcOrd="0" destOrd="0" presId="urn:microsoft.com/office/officeart/2005/8/layout/chevron2"/>
    <dgm:cxn modelId="{78532680-138E-4C88-A4B9-AA473A1C43DD}" type="presParOf" srcId="{6042C15D-062F-4C73-8570-3ED369AFE9A1}" destId="{4EA08935-0568-4988-BDF8-AF61DD2EBF0A}" srcOrd="0" destOrd="0" presId="urn:microsoft.com/office/officeart/2005/8/layout/chevron2"/>
    <dgm:cxn modelId="{61FC3303-078F-4E14-8683-2D1A9AFC4692}" type="presParOf" srcId="{6042C15D-062F-4C73-8570-3ED369AFE9A1}" destId="{D184D447-B402-4B6A-8DEA-CE0F48DE6170}" srcOrd="1" destOrd="0" presId="urn:microsoft.com/office/officeart/2005/8/layout/chevron2"/>
    <dgm:cxn modelId="{0BDAAE3F-7BA1-4C90-8797-53AD4CC15F0C}" type="presParOf" srcId="{F5726CF9-43E6-4B44-A1D5-DE95BECC63C6}" destId="{CF9BFB3F-B63D-4E6D-827D-97B5DCF7F978}" srcOrd="1" destOrd="0" presId="urn:microsoft.com/office/officeart/2005/8/layout/chevron2"/>
    <dgm:cxn modelId="{FBE28191-3A35-4641-B266-BD837309EDA9}" type="presParOf" srcId="{F5726CF9-43E6-4B44-A1D5-DE95BECC63C6}" destId="{02488D18-9245-4AC9-A2F4-D16592B075EC}" srcOrd="2" destOrd="0" presId="urn:microsoft.com/office/officeart/2005/8/layout/chevron2"/>
    <dgm:cxn modelId="{D7769685-FC95-4947-A0F7-E54E7850B6A2}" type="presParOf" srcId="{02488D18-9245-4AC9-A2F4-D16592B075EC}" destId="{4EBCF2E6-FC3C-4B29-996B-4DFF811006E2}" srcOrd="0" destOrd="0" presId="urn:microsoft.com/office/officeart/2005/8/layout/chevron2"/>
    <dgm:cxn modelId="{58A11C7C-4643-4ADB-942D-BBA45100643A}" type="presParOf" srcId="{02488D18-9245-4AC9-A2F4-D16592B075EC}" destId="{97DD74B9-FDF3-41D0-B634-293741C65DC5}" srcOrd="1" destOrd="0" presId="urn:microsoft.com/office/officeart/2005/8/layout/chevron2"/>
    <dgm:cxn modelId="{61E69F38-4992-475F-BCEF-FADB95395B2E}" type="presParOf" srcId="{F5726CF9-43E6-4B44-A1D5-DE95BECC63C6}" destId="{8E6F93F3-C4F9-4AE6-A288-023C93E0361E}" srcOrd="3" destOrd="0" presId="urn:microsoft.com/office/officeart/2005/8/layout/chevron2"/>
    <dgm:cxn modelId="{AB7286C8-4977-428E-A812-0E0D19EF4EF8}" type="presParOf" srcId="{F5726CF9-43E6-4B44-A1D5-DE95BECC63C6}" destId="{AADF6D00-3BF1-4E76-8288-9E4C460D932E}" srcOrd="4" destOrd="0" presId="urn:microsoft.com/office/officeart/2005/8/layout/chevron2"/>
    <dgm:cxn modelId="{C709505F-795F-48FB-BECA-20905F1A8C73}" type="presParOf" srcId="{AADF6D00-3BF1-4E76-8288-9E4C460D932E}" destId="{E23394D2-3322-45B2-BFD9-68AB0005EB4E}" srcOrd="0" destOrd="0" presId="urn:microsoft.com/office/officeart/2005/8/layout/chevron2"/>
    <dgm:cxn modelId="{15BFD4C5-3C0A-4ED4-99BB-9CF61508676F}" type="presParOf" srcId="{AADF6D00-3BF1-4E76-8288-9E4C460D932E}" destId="{C48AA54C-37FC-431F-977C-2B48A1311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A08935-0568-4988-BDF8-AF61DD2EBF0A}">
      <dsp:nvSpPr>
        <dsp:cNvPr id="0" name=""/>
        <dsp:cNvSpPr/>
      </dsp:nvSpPr>
      <dsp:spPr>
        <a:xfrm rot="5400000">
          <a:off x="14398" y="228670"/>
          <a:ext cx="1244206" cy="1265000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</a:t>
          </a:r>
          <a:r>
            <a:rPr lang="ru-RU" sz="1400" kern="1200" dirty="0" smtClean="0"/>
            <a:t> этап</a:t>
          </a:r>
          <a:endParaRPr lang="ru-RU" sz="1400" kern="1200" dirty="0"/>
        </a:p>
      </dsp:txBody>
      <dsp:txXfrm rot="-5400000">
        <a:off x="4001" y="239067"/>
        <a:ext cx="1265000" cy="1244206"/>
      </dsp:txXfrm>
    </dsp:sp>
    <dsp:sp modelId="{D184D447-B402-4B6A-8DEA-CE0F48DE6170}">
      <dsp:nvSpPr>
        <dsp:cNvPr id="0" name=""/>
        <dsp:cNvSpPr/>
      </dsp:nvSpPr>
      <dsp:spPr>
        <a:xfrm rot="5400000">
          <a:off x="3069424" y="-1700636"/>
          <a:ext cx="1238155" cy="4814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tx2"/>
              </a:solidFill>
            </a:rPr>
            <a:t>Сбор информации о редких животных </a:t>
          </a:r>
          <a:r>
            <a:rPr lang="ru-RU" sz="2000" b="1" kern="1200" dirty="0" err="1" smtClean="0">
              <a:solidFill>
                <a:schemeClr val="tx2"/>
              </a:solidFill>
            </a:rPr>
            <a:t>Абатского</a:t>
          </a:r>
          <a:r>
            <a:rPr lang="ru-RU" sz="2000" b="1" kern="1200" dirty="0" smtClean="0">
              <a:solidFill>
                <a:schemeClr val="tx2"/>
              </a:solidFill>
            </a:rPr>
            <a:t> района через ознакомление с художественной литературой и интернетом.</a:t>
          </a:r>
          <a:endParaRPr lang="ru-RU" sz="2000" b="1" kern="1200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81004" y="148226"/>
        <a:ext cx="4754553" cy="1117271"/>
      </dsp:txXfrm>
    </dsp:sp>
    <dsp:sp modelId="{4EBCF2E6-FC3C-4B29-996B-4DFF811006E2}">
      <dsp:nvSpPr>
        <dsp:cNvPr id="0" name=""/>
        <dsp:cNvSpPr/>
      </dsp:nvSpPr>
      <dsp:spPr>
        <a:xfrm rot="5400000">
          <a:off x="-138942" y="1491422"/>
          <a:ext cx="1454420" cy="1168533"/>
        </a:xfrm>
        <a:prstGeom prst="chevron">
          <a:avLst/>
        </a:prstGeom>
        <a:solidFill>
          <a:schemeClr val="accent1">
            <a:shade val="80000"/>
            <a:hueOff val="112136"/>
            <a:satOff val="-27"/>
            <a:lumOff val="12548"/>
            <a:alphaOff val="0"/>
          </a:schemeClr>
        </a:solidFill>
        <a:ln w="15875" cap="flat" cmpd="sng" algn="ctr">
          <a:solidFill>
            <a:schemeClr val="accent1">
              <a:shade val="80000"/>
              <a:hueOff val="112136"/>
              <a:satOff val="-27"/>
              <a:lumOff val="125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II</a:t>
          </a:r>
          <a:r>
            <a:rPr lang="ru-RU" sz="1400" kern="1200" dirty="0" smtClean="0"/>
            <a:t> этап</a:t>
          </a:r>
          <a:endParaRPr lang="ru-RU" sz="1400" kern="1200" dirty="0"/>
        </a:p>
      </dsp:txBody>
      <dsp:txXfrm rot="-5400000">
        <a:off x="4002" y="1932746"/>
        <a:ext cx="1168533" cy="285887"/>
      </dsp:txXfrm>
    </dsp:sp>
    <dsp:sp modelId="{97DD74B9-FDF3-41D0-B634-293741C65DC5}">
      <dsp:nvSpPr>
        <dsp:cNvPr id="0" name=""/>
        <dsp:cNvSpPr/>
      </dsp:nvSpPr>
      <dsp:spPr>
        <a:xfrm rot="5400000">
          <a:off x="3169864" y="-357550"/>
          <a:ext cx="1077463" cy="4774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112136"/>
              <a:satOff val="-27"/>
              <a:lumOff val="125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Опрос и экскурсия по просторам  </a:t>
          </a:r>
          <a:r>
            <a:rPr lang="ru-RU" sz="2000" b="1" kern="1200" dirty="0" err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Ерёменского</a:t>
          </a:r>
          <a:r>
            <a:rPr lang="ru-RU" sz="2000" b="1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 заказника</a:t>
          </a:r>
          <a:endParaRPr lang="ru-RU" sz="2000" b="1" kern="1200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321193" y="1543718"/>
        <a:ext cx="4722210" cy="972269"/>
      </dsp:txXfrm>
    </dsp:sp>
    <dsp:sp modelId="{E23394D2-3322-45B2-BFD9-68AB0005EB4E}">
      <dsp:nvSpPr>
        <dsp:cNvPr id="0" name=""/>
        <dsp:cNvSpPr/>
      </dsp:nvSpPr>
      <dsp:spPr>
        <a:xfrm rot="5400000">
          <a:off x="-98426" y="2897651"/>
          <a:ext cx="1244206" cy="1039350"/>
        </a:xfrm>
        <a:prstGeom prst="chevron">
          <a:avLst/>
        </a:prstGeom>
        <a:solidFill>
          <a:schemeClr val="accent1">
            <a:shade val="80000"/>
            <a:hueOff val="224272"/>
            <a:satOff val="-54"/>
            <a:lumOff val="25095"/>
            <a:alphaOff val="0"/>
          </a:schemeClr>
        </a:solidFill>
        <a:ln w="15875" cap="flat" cmpd="sng" algn="ctr">
          <a:solidFill>
            <a:schemeClr val="accent1">
              <a:shade val="80000"/>
              <a:hueOff val="224272"/>
              <a:satOff val="-54"/>
              <a:lumOff val="250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III</a:t>
          </a:r>
          <a:r>
            <a:rPr lang="ru-RU" sz="1400" kern="1200" dirty="0" smtClean="0"/>
            <a:t> этап</a:t>
          </a:r>
          <a:endParaRPr lang="ru-RU" sz="1400" kern="1200" dirty="0"/>
        </a:p>
      </dsp:txBody>
      <dsp:txXfrm rot="-5400000">
        <a:off x="4002" y="3314898"/>
        <a:ext cx="1039350" cy="204856"/>
      </dsp:txXfrm>
    </dsp:sp>
    <dsp:sp modelId="{C48AA54C-37FC-431F-977C-2B48A1311E69}">
      <dsp:nvSpPr>
        <dsp:cNvPr id="0" name=""/>
        <dsp:cNvSpPr/>
      </dsp:nvSpPr>
      <dsp:spPr>
        <a:xfrm rot="5400000">
          <a:off x="3129221" y="938528"/>
          <a:ext cx="1121488" cy="48120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224272"/>
              <a:satOff val="-54"/>
              <a:lumOff val="250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Систематизация и обобщение полученной информации</a:t>
          </a:r>
          <a:endParaRPr lang="ru-RU" sz="2000" b="1" kern="1200" dirty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83932" y="2838565"/>
        <a:ext cx="4757321" cy="1011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38483-FC2F-4961-B9A0-2498C370D542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87496-47D2-4C38-811B-9784C9CF0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100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87496-47D2-4C38-811B-9784C9CF04D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34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87496-47D2-4C38-811B-9784C9CF04D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11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hyperlink" Target="https://commons.wikimedia.org/wiki/File:Vulpes_corsac_2010.JPG?uselang=ru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ekatgid.ru/picture/1366991203_275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70368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                     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             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                           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528" y="2780928"/>
            <a:ext cx="6912768" cy="39604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                                                                     </a:t>
            </a:r>
            <a:endParaRPr lang="ru-RU" sz="16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                                                                          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260648"/>
            <a:ext cx="864096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Детский сад «Аленка» филиал муниципального автономного образовательного учреждения Банниковская Средняя Образовательная школа</a:t>
            </a:r>
          </a:p>
          <a:p>
            <a:pPr algn="ctr"/>
            <a:endParaRPr lang="ru-RU" sz="1600" dirty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r>
              <a:rPr lang="ru-RU" sz="3200" dirty="0" smtClean="0"/>
              <a:t>Тема проекта: </a:t>
            </a:r>
          </a:p>
          <a:p>
            <a:pPr algn="ctr"/>
            <a:r>
              <a:rPr lang="ru-RU" sz="3200" dirty="0" smtClean="0"/>
              <a:t>«Редкие и исчезающие животные </a:t>
            </a:r>
          </a:p>
          <a:p>
            <a:pPr algn="ctr"/>
            <a:r>
              <a:rPr lang="ru-RU" sz="3200" dirty="0" err="1" smtClean="0"/>
              <a:t>Абатского</a:t>
            </a:r>
            <a:r>
              <a:rPr lang="ru-RU" sz="3200" dirty="0" smtClean="0"/>
              <a:t> района»</a:t>
            </a:r>
          </a:p>
          <a:p>
            <a:pPr algn="ctr"/>
            <a:endParaRPr lang="ru-RU" sz="3200" dirty="0"/>
          </a:p>
          <a:p>
            <a:endParaRPr lang="ru-RU" sz="3200" dirty="0"/>
          </a:p>
          <a:p>
            <a:pPr algn="ctr"/>
            <a:r>
              <a:rPr lang="ru-RU" sz="3200" dirty="0" smtClean="0"/>
              <a:t>                                        </a:t>
            </a:r>
          </a:p>
          <a:p>
            <a:pPr algn="ctr"/>
            <a:r>
              <a:rPr lang="ru-RU" sz="3200" dirty="0"/>
              <a:t> </a:t>
            </a:r>
            <a:r>
              <a:rPr lang="ru-RU" sz="3200" dirty="0" smtClean="0"/>
              <a:t>                                        </a:t>
            </a:r>
            <a:r>
              <a:rPr lang="ru-RU" dirty="0" smtClean="0"/>
              <a:t>Автор: </a:t>
            </a:r>
            <a:r>
              <a:rPr lang="ru-RU" dirty="0" err="1" smtClean="0"/>
              <a:t>Чураков</a:t>
            </a:r>
            <a:r>
              <a:rPr lang="ru-RU" dirty="0" smtClean="0"/>
              <a:t> Артём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                                                             Руководитель: 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воспитатель, </a:t>
            </a:r>
            <a:r>
              <a:rPr lang="ru-RU" dirty="0" err="1" smtClean="0"/>
              <a:t>Чупина</a:t>
            </a:r>
            <a:r>
              <a:rPr lang="ru-RU" dirty="0" smtClean="0"/>
              <a:t> Н.Л.       </a:t>
            </a:r>
          </a:p>
          <a:p>
            <a:pPr algn="ctr"/>
            <a:endParaRPr lang="ru-RU" sz="1600" dirty="0"/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  <a:p>
            <a:pPr algn="ctr"/>
            <a:r>
              <a:rPr lang="ru-RU" sz="1600" dirty="0" err="1" smtClean="0"/>
              <a:t>п.Майский</a:t>
            </a:r>
            <a:r>
              <a:rPr lang="ru-RU" sz="1600" dirty="0" smtClean="0"/>
              <a:t> 2019 год</a:t>
            </a:r>
          </a:p>
          <a:p>
            <a:pPr algn="ctr"/>
            <a:endParaRPr lang="ru-RU" sz="1600" dirty="0"/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  <a:p>
            <a:pPr algn="ctr"/>
            <a:endParaRPr lang="ru-RU" sz="1600" dirty="0"/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76201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6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52534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4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Экскурсия в заказник </a:t>
            </a:r>
            <a:br>
              <a:rPr lang="ru-RU" sz="4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</a:t>
            </a:r>
            <a:r>
              <a:rPr lang="ru-RU" sz="4900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Ерёменский</a:t>
            </a:r>
            <a:r>
              <a:rPr lang="ru-RU" sz="4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»</a:t>
            </a:r>
            <a:br>
              <a:rPr lang="ru-RU" sz="4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600" b="1" dirty="0">
                <a:solidFill>
                  <a:schemeClr val="tx1"/>
                </a:solidFill>
              </a:rPr>
              <a:t/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/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/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/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       </a:t>
            </a:r>
            <a:r>
              <a:rPr lang="ru-RU" sz="3600" b="1" dirty="0">
                <a:solidFill>
                  <a:schemeClr val="tx1"/>
                </a:solidFill>
              </a:rPr>
              <a:t/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/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Большое Кабанье озеро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                           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/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7" name="Рисунок 6" descr="H:\артем чураков\IMG-41c1a60af10321efdc349b6262be8755-V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0" t="20144" r="4395" b="7434"/>
          <a:stretch/>
        </p:blipFill>
        <p:spPr bwMode="auto">
          <a:xfrm>
            <a:off x="1143001" y="2780928"/>
            <a:ext cx="1916831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:\артем чураков\IMG-69a4a86f330b0c099c14bc13b1841b26-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64904"/>
            <a:ext cx="230425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66284" y="5836622"/>
            <a:ext cx="224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Озеро  </a:t>
            </a:r>
            <a:r>
              <a:rPr lang="ru-RU" dirty="0" err="1" smtClean="0"/>
              <a:t>Авдонское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8425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38138"/>
            <a:ext cx="8229600" cy="125253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Кормушка для животных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:\артем чураков\IMG-ce0c71c3804f090ac3248e0789f8bdd0-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2492896"/>
            <a:ext cx="2160240" cy="286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:\артем чураков\IMG-e1acc55d1a2e724e769e18145197999e-V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36912"/>
            <a:ext cx="2232248" cy="2721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08066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писание: https://myslide.ru/documents_2/649d2b1a6c8dc00ae8061187a1217c81/img1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86" t="24740" r="13186" b="31315"/>
          <a:stretch/>
        </p:blipFill>
        <p:spPr bwMode="auto">
          <a:xfrm>
            <a:off x="2123728" y="2780928"/>
            <a:ext cx="4032448" cy="2807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764704"/>
            <a:ext cx="838842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Речной западносибирский бобр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580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40000"/>
            <a:lumOff val="60000"/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dn3-www.webecoist.momtastic.com/assets/uploads/2008/11/rf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442" y="558656"/>
            <a:ext cx="2050926" cy="153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chelny-biz.ru/upload/resize_cache/iblock/b83/460_458_1/b83c6176fde95f95dc372650778a21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442" y="2492896"/>
            <a:ext cx="2064230" cy="154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im0-tub-ru.yandex.net/i?id=699b5ea5bf8c566d3ecfa89c02e88f4f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685" y="4437113"/>
            <a:ext cx="2117987" cy="141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ds04.infourok.ru/uploads/ex/1138/0002e3df-4b338489/hello_html_m159ebc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86000"/>
            <a:ext cx="3002700" cy="391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www.scliga.ru/uploads/avatars/strelka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59490"/>
            <a:ext cx="792088" cy="42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www.scliga.ru/uploads/avatars/strelka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234" y="2996952"/>
            <a:ext cx="853150" cy="45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s://www.scliga.ru/uploads/avatars/strelka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809" y="4941168"/>
            <a:ext cx="766278" cy="41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6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620713"/>
            <a:ext cx="8928100" cy="53292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Заключение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>
                <a:solidFill>
                  <a:schemeClr val="tx1"/>
                </a:solidFill>
              </a:rPr>
              <a:t/>
            </a:r>
            <a:br>
              <a:rPr lang="ru-RU" sz="6000" dirty="0">
                <a:solidFill>
                  <a:schemeClr val="tx1"/>
                </a:solidFill>
              </a:rPr>
            </a:br>
            <a:r>
              <a:rPr lang="ru-RU" sz="3600" b="0" dirty="0" smtClean="0">
                <a:effectLst/>
              </a:rPr>
              <a:t>Таким </a:t>
            </a:r>
            <a:r>
              <a:rPr lang="ru-RU" sz="3600" b="0" dirty="0">
                <a:effectLst/>
              </a:rPr>
              <a:t>образом,  </a:t>
            </a:r>
            <a:r>
              <a:rPr lang="ru-RU" sz="3600" b="0" dirty="0" smtClean="0">
                <a:effectLst/>
              </a:rPr>
              <a:t>моя  </a:t>
            </a:r>
            <a:r>
              <a:rPr lang="ru-RU" sz="3600" i="1" dirty="0">
                <a:effectLst/>
              </a:rPr>
              <a:t>гипотеза</a:t>
            </a:r>
            <a:r>
              <a:rPr lang="ru-RU" sz="3600" b="0" dirty="0">
                <a:effectLst/>
              </a:rPr>
              <a:t>  о том, что в </a:t>
            </a:r>
            <a:r>
              <a:rPr lang="ru-RU" sz="3600" b="0" dirty="0" err="1">
                <a:effectLst/>
              </a:rPr>
              <a:t>Абатском</a:t>
            </a:r>
            <a:r>
              <a:rPr lang="ru-RU" sz="3600" b="0" dirty="0">
                <a:effectLst/>
              </a:rPr>
              <a:t> районе есть редкие животные,  полностью подтвердилась.</a:t>
            </a:r>
            <a:r>
              <a:rPr lang="ru-RU" sz="3600" b="0" dirty="0" smtClean="0">
                <a:solidFill>
                  <a:schemeClr val="tx1"/>
                </a:solidFill>
              </a:rPr>
              <a:t/>
            </a:r>
            <a:br>
              <a:rPr lang="ru-RU" sz="3600" b="0" dirty="0" smtClean="0">
                <a:solidFill>
                  <a:schemeClr val="tx1"/>
                </a:solidFill>
              </a:rPr>
            </a:br>
            <a:endParaRPr lang="ru-RU" sz="3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2656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7743600" y="1484784"/>
            <a:ext cx="714599" cy="115416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 descr="Vulpes corsac 2010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96" y="357733"/>
            <a:ext cx="1677995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Заяц-русак (лат. Lepus europaeus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224061"/>
            <a:ext cx="1590675" cy="165735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" name="Рисунок 5" descr="http://ugraoopt.ru/upload/iblock/47e/47eb6d6aabb9d6931267335fadc8e633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666632"/>
            <a:ext cx="1663095" cy="1562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норка европейская фото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1693" y="2633975"/>
            <a:ext cx="1509935" cy="1731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0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4060"/>
            <a:ext cx="1786379" cy="1476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s://im0-tub-ru.yandex.net/i?id=619b9d2d7d1c332c15ff44829a836ca5&amp;n=1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84" y="2740669"/>
            <a:ext cx="1820021" cy="1442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25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26376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691680" y="476672"/>
            <a:ext cx="5328592" cy="532859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30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9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9600" b="1" dirty="0" smtClean="0">
                <a:solidFill>
                  <a:srgbClr val="7030A0"/>
                </a:solidFill>
              </a:rPr>
              <a:t>Цели</a:t>
            </a:r>
            <a:r>
              <a:rPr lang="ru-RU" sz="9600" dirty="0" smtClean="0">
                <a:solidFill>
                  <a:srgbClr val="7030A0"/>
                </a:solidFill>
              </a:rPr>
              <a:t>:</a:t>
            </a:r>
          </a:p>
          <a:p>
            <a:pPr lvl="0">
              <a:buClrTx/>
              <a:buFont typeface="Wingdings" pitchFamily="2" charset="2"/>
              <a:buChar char="q"/>
            </a:pPr>
            <a:r>
              <a:rPr lang="ru-RU" sz="6200" dirty="0" smtClean="0">
                <a:solidFill>
                  <a:schemeClr val="tx1"/>
                </a:solidFill>
              </a:rPr>
              <a:t>  Узнать</a:t>
            </a:r>
            <a:r>
              <a:rPr lang="ru-RU" sz="6200" dirty="0">
                <a:solidFill>
                  <a:schemeClr val="tx1"/>
                </a:solidFill>
              </a:rPr>
              <a:t>, что такое «Красная книга»;</a:t>
            </a:r>
          </a:p>
          <a:p>
            <a:pPr lvl="0">
              <a:buClrTx/>
              <a:buFont typeface="Wingdings" pitchFamily="2" charset="2"/>
              <a:buChar char="q"/>
            </a:pPr>
            <a:r>
              <a:rPr lang="ru-RU" sz="6200" dirty="0" smtClean="0">
                <a:solidFill>
                  <a:schemeClr val="tx1"/>
                </a:solidFill>
              </a:rPr>
              <a:t>  Выяснить, </a:t>
            </a:r>
            <a:r>
              <a:rPr lang="ru-RU" sz="6200" dirty="0">
                <a:solidFill>
                  <a:schemeClr val="tx1"/>
                </a:solidFill>
              </a:rPr>
              <a:t>какие мы можем принять меры, необходимые для охраны  животных  на территории </a:t>
            </a:r>
            <a:r>
              <a:rPr lang="ru-RU" sz="6200" dirty="0" err="1">
                <a:solidFill>
                  <a:schemeClr val="tx1"/>
                </a:solidFill>
              </a:rPr>
              <a:t>Абатского</a:t>
            </a:r>
            <a:r>
              <a:rPr lang="ru-RU" sz="6200" dirty="0">
                <a:solidFill>
                  <a:schemeClr val="tx1"/>
                </a:solidFill>
              </a:rPr>
              <a:t> района;</a:t>
            </a:r>
          </a:p>
          <a:p>
            <a:pPr lvl="0">
              <a:buClrTx/>
              <a:buFont typeface="Wingdings" pitchFamily="2" charset="2"/>
              <a:buChar char="q"/>
            </a:pPr>
            <a:r>
              <a:rPr lang="ru-RU" sz="6200" dirty="0" smtClean="0">
                <a:solidFill>
                  <a:schemeClr val="tx1"/>
                </a:solidFill>
              </a:rPr>
              <a:t>  Создать свою «Красную </a:t>
            </a:r>
            <a:r>
              <a:rPr lang="ru-RU" sz="6200" dirty="0">
                <a:solidFill>
                  <a:schemeClr val="tx1"/>
                </a:solidFill>
              </a:rPr>
              <a:t>книгу</a:t>
            </a:r>
            <a:r>
              <a:rPr lang="ru-RU" sz="6200" dirty="0" smtClean="0">
                <a:solidFill>
                  <a:schemeClr val="tx1"/>
                </a:solidFill>
              </a:rPr>
              <a:t>».</a:t>
            </a:r>
          </a:p>
          <a:p>
            <a:pPr marL="0" lvl="0" indent="0">
              <a:buClrTx/>
              <a:buNone/>
            </a:pPr>
            <a:endParaRPr lang="ru-RU" sz="6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9600" b="1" i="1" dirty="0" smtClean="0">
                <a:solidFill>
                  <a:srgbClr val="7030A0"/>
                </a:solidFill>
              </a:rPr>
              <a:t>Задачи</a:t>
            </a:r>
            <a:r>
              <a:rPr lang="ru-RU" sz="9600" dirty="0" smtClean="0">
                <a:solidFill>
                  <a:srgbClr val="7030A0"/>
                </a:solidFill>
              </a:rPr>
              <a:t>: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6200" dirty="0" smtClean="0">
                <a:solidFill>
                  <a:schemeClr val="tx1"/>
                </a:solidFill>
              </a:rPr>
              <a:t>  Познакомиться </a:t>
            </a:r>
            <a:r>
              <a:rPr lang="ru-RU" sz="6200" dirty="0">
                <a:solidFill>
                  <a:schemeClr val="tx1"/>
                </a:solidFill>
              </a:rPr>
              <a:t>с историей создания «Красной книги»  </a:t>
            </a:r>
            <a:r>
              <a:rPr lang="ru-RU" sz="6200" dirty="0" err="1">
                <a:solidFill>
                  <a:schemeClr val="tx1"/>
                </a:solidFill>
              </a:rPr>
              <a:t>Абатского</a:t>
            </a:r>
            <a:r>
              <a:rPr lang="ru-RU" sz="6200" dirty="0">
                <a:solidFill>
                  <a:schemeClr val="tx1"/>
                </a:solidFill>
              </a:rPr>
              <a:t> района;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6200" dirty="0" smtClean="0">
                <a:solidFill>
                  <a:schemeClr val="tx1"/>
                </a:solidFill>
              </a:rPr>
              <a:t>  Узнать </a:t>
            </a:r>
            <a:r>
              <a:rPr lang="ru-RU" sz="6200" dirty="0">
                <a:solidFill>
                  <a:schemeClr val="tx1"/>
                </a:solidFill>
              </a:rPr>
              <a:t>основные причины сокращения численности животных;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6200" dirty="0" smtClean="0">
                <a:solidFill>
                  <a:schemeClr val="tx1"/>
                </a:solidFill>
              </a:rPr>
              <a:t>  Собрать </a:t>
            </a:r>
            <a:r>
              <a:rPr lang="ru-RU" sz="6200" dirty="0">
                <a:solidFill>
                  <a:schemeClr val="tx1"/>
                </a:solidFill>
              </a:rPr>
              <a:t>информацию о редких и исчезающих  животных  </a:t>
            </a:r>
            <a:r>
              <a:rPr lang="ru-RU" sz="6200" dirty="0" err="1">
                <a:solidFill>
                  <a:schemeClr val="tx1"/>
                </a:solidFill>
              </a:rPr>
              <a:t>Абатского</a:t>
            </a:r>
            <a:r>
              <a:rPr lang="ru-RU" sz="6200" dirty="0">
                <a:solidFill>
                  <a:schemeClr val="tx1"/>
                </a:solidFill>
              </a:rPr>
              <a:t> района для моей «Красной Книги»;</a:t>
            </a:r>
            <a:endParaRPr lang="ru-RU" sz="6200" b="1" dirty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sz="6200" dirty="0" smtClean="0">
                <a:solidFill>
                  <a:schemeClr val="tx1"/>
                </a:solidFill>
              </a:rPr>
              <a:t>  Принять </a:t>
            </a:r>
            <a:r>
              <a:rPr lang="ru-RU" sz="6200" dirty="0">
                <a:solidFill>
                  <a:schemeClr val="tx1"/>
                </a:solidFill>
              </a:rPr>
              <a:t>меры, необходимые для их охраны</a:t>
            </a:r>
            <a:r>
              <a:rPr lang="ru-RU" sz="4000" dirty="0">
                <a:solidFill>
                  <a:schemeClr val="tx1"/>
                </a:solidFill>
              </a:rPr>
              <a:t>.</a:t>
            </a:r>
            <a:endParaRPr lang="ru-RU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4200" b="1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ru-RU" sz="4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40896900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331032"/>
          </a:xfrm>
        </p:spPr>
        <p:txBody>
          <a:bodyPr/>
          <a:lstStyle/>
          <a:p>
            <a:pPr marL="0" indent="0" algn="l">
              <a:buNone/>
            </a:pP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529" y="692696"/>
            <a:ext cx="8712967" cy="3816424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4100" b="1" dirty="0" smtClean="0"/>
              <a:t>Гипотеза</a:t>
            </a:r>
            <a:r>
              <a:rPr lang="ru-RU" sz="4100" b="1" dirty="0"/>
              <a:t>:</a:t>
            </a:r>
            <a:r>
              <a:rPr lang="ru-RU" sz="4100" dirty="0"/>
              <a:t> </a:t>
            </a:r>
            <a:r>
              <a:rPr lang="ru-RU" sz="3200" dirty="0"/>
              <a:t>я предполагаю, что на территории </a:t>
            </a:r>
            <a:r>
              <a:rPr lang="ru-RU" sz="3200" dirty="0" err="1"/>
              <a:t>Абатского</a:t>
            </a:r>
            <a:r>
              <a:rPr lang="ru-RU" sz="3200" dirty="0"/>
              <a:t> района есть редкие и исчезающие  виды животных, но каждый из нас может  внести свой вклад в дело  сохранения природы.</a:t>
            </a: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1086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25272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27584" y="1484784"/>
            <a:ext cx="7408333" cy="48965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3315175"/>
              </p:ext>
            </p:extLst>
          </p:nvPr>
        </p:nvGraphicFramePr>
        <p:xfrm>
          <a:off x="1524000" y="14532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008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512511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методы:</a:t>
            </a:r>
            <a:b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259632" y="2132856"/>
            <a:ext cx="6984776" cy="4248472"/>
          </a:xfrm>
        </p:spPr>
        <p:txBody>
          <a:bodyPr>
            <a:normAutofit fontScale="62500" lnSpcReduction="20000"/>
          </a:bodyPr>
          <a:lstStyle/>
          <a:p>
            <a:pPr>
              <a:buClrTx/>
              <a:buSzPct val="125000"/>
              <a:buFont typeface="Wingdings" pitchFamily="2" charset="2"/>
              <a:buChar char="Ø"/>
            </a:pPr>
            <a:r>
              <a:rPr lang="ru-RU" sz="5800" b="1" dirty="0" smtClean="0">
                <a:solidFill>
                  <a:schemeClr val="accent6"/>
                </a:solidFill>
              </a:rPr>
              <a:t>   Опрос</a:t>
            </a:r>
            <a:endParaRPr lang="ru-RU" sz="5800" b="1" dirty="0">
              <a:solidFill>
                <a:schemeClr val="accent6"/>
              </a:solidFill>
            </a:endParaRPr>
          </a:p>
          <a:p>
            <a:pPr>
              <a:buClrTx/>
              <a:buSzPct val="125000"/>
              <a:buFont typeface="Wingdings" pitchFamily="2" charset="2"/>
              <a:buChar char="Ø"/>
            </a:pPr>
            <a:r>
              <a:rPr lang="ru-RU" sz="5800" b="1" dirty="0" smtClean="0">
                <a:solidFill>
                  <a:schemeClr val="accent6"/>
                </a:solidFill>
              </a:rPr>
              <a:t>   Беседа</a:t>
            </a:r>
          </a:p>
          <a:p>
            <a:pPr>
              <a:buClrTx/>
              <a:buSzPct val="125000"/>
              <a:buFont typeface="Wingdings" pitchFamily="2" charset="2"/>
              <a:buChar char="Ø"/>
            </a:pPr>
            <a:r>
              <a:rPr lang="ru-RU" sz="5800" b="1" dirty="0" smtClean="0">
                <a:solidFill>
                  <a:schemeClr val="accent6"/>
                </a:solidFill>
              </a:rPr>
              <a:t>   Наблюдение</a:t>
            </a:r>
          </a:p>
          <a:p>
            <a:pPr>
              <a:buClrTx/>
              <a:buSzPct val="125000"/>
              <a:buFont typeface="Wingdings" pitchFamily="2" charset="2"/>
              <a:buChar char="Ø"/>
            </a:pPr>
            <a:r>
              <a:rPr lang="ru-RU" sz="5800" b="1" dirty="0" smtClean="0">
                <a:solidFill>
                  <a:schemeClr val="accent6"/>
                </a:solidFill>
              </a:rPr>
              <a:t>   Экскурсия</a:t>
            </a:r>
          </a:p>
          <a:p>
            <a:pPr>
              <a:buClrTx/>
              <a:buSzPct val="125000"/>
              <a:buFont typeface="Wingdings" pitchFamily="2" charset="2"/>
              <a:buChar char="Ø"/>
            </a:pPr>
            <a:r>
              <a:rPr lang="ru-RU" sz="5800" b="1" dirty="0" smtClean="0">
                <a:solidFill>
                  <a:schemeClr val="accent6"/>
                </a:solidFill>
              </a:rPr>
              <a:t>   Обобщение</a:t>
            </a:r>
          </a:p>
          <a:p>
            <a:pPr>
              <a:buClrTx/>
              <a:buSzPct val="125000"/>
              <a:buFont typeface="Wingdings" pitchFamily="2" charset="2"/>
              <a:buChar char="Ø"/>
            </a:pPr>
            <a:r>
              <a:rPr lang="ru-RU" sz="5800" b="1" dirty="0" smtClean="0">
                <a:solidFill>
                  <a:schemeClr val="accent6"/>
                </a:solidFill>
              </a:rPr>
              <a:t>   Самостоятельная творческая деятельность</a:t>
            </a:r>
          </a:p>
          <a:p>
            <a:pPr marL="0" indent="0">
              <a:buClrTx/>
              <a:buSzPct val="125000"/>
              <a:buNone/>
            </a:pPr>
            <a:endParaRPr lang="ru-RU" dirty="0" smtClean="0"/>
          </a:p>
          <a:p>
            <a:pPr>
              <a:buClrTx/>
              <a:buSzPct val="125000"/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60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6" name="Рисунок 5" descr="Описание: https://fs00.infourok.ru/images/doc/222/16582/2/img3.jp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t="17903" r="52246" b="34571"/>
          <a:stretch/>
        </p:blipFill>
        <p:spPr bwMode="auto">
          <a:xfrm>
            <a:off x="7020272" y="404664"/>
            <a:ext cx="1674454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12" descr="Описание: http://litceymos.ru/itbeitb/%D0%A2%D0%B0%D1%91%D0%B6%D0%BD%D0%B0%D1%8F%20%D1%84%D0%B0%D1%83%D0%BD%D0%B0%20%D0%90%D1%80%D1%85%D0%B0%D0%BD%D0%B3%D0%B5%D0%BB%D1%8C%D1%81%D0%BA%D0%BE%D0%B9%20%D0%BE%D0%B1%D0%BB%D0%B0%D1%81%D1%82%D0%B8b/img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1" t="25000" r="50961" b="16454"/>
          <a:stretch>
            <a:fillRect/>
          </a:stretch>
        </p:blipFill>
        <p:spPr bwMode="auto">
          <a:xfrm>
            <a:off x="7116350" y="4833067"/>
            <a:ext cx="1647056" cy="16960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Описание: https://myslide.ru/documents_2/649d2b1a6c8dc00ae8061187a1217c81/img1.jpg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86" t="24740" r="13186" b="31315"/>
          <a:stretch/>
        </p:blipFill>
        <p:spPr bwMode="auto">
          <a:xfrm>
            <a:off x="107504" y="4725144"/>
            <a:ext cx="1728192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ds05.infourok.ru/uploads/ex/009e/00046d6d-8d1818e4/hello_html_363302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609" y="1941953"/>
            <a:ext cx="4312520" cy="2687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0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91" y="565591"/>
            <a:ext cx="1704904" cy="1376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 descr="http://cliparts.co/cliparts/dT9/pX4/dT9pX4o6c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215" y="1453887"/>
            <a:ext cx="3559742" cy="355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92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28184" y="5455658"/>
            <a:ext cx="2077616" cy="59509"/>
          </a:xfrm>
        </p:spPr>
        <p:txBody>
          <a:bodyPr/>
          <a:lstStyle/>
          <a:p>
            <a:pPr marL="0" indent="0">
              <a:buNone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780901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Майская сельская библиотека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Андрей\Desktop\артем чур\IMG-37374aed3b97cb2046da92440f1c125f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1570584" cy="2118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дрей\Desktop\артем чур\IMG-dfc3d52d86a56227103f0105c7af00d9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73152"/>
            <a:ext cx="1512168" cy="2040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дрей\Desktop\артем чур\IMG-0b1c88e2ae7cb8d532c454ab371fb350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3842710"/>
            <a:ext cx="1800200" cy="24286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26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036496" cy="1080120"/>
          </a:xfrm>
          <a:solidFill>
            <a:schemeClr val="bg2">
              <a:lumMod val="9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Заказник </a:t>
            </a:r>
            <a:r>
              <a:rPr lang="ru-RU" dirty="0" err="1" smtClean="0">
                <a:solidFill>
                  <a:schemeClr val="tx1"/>
                </a:solidFill>
              </a:rPr>
              <a:t>Ерёменский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 descr="Логотип">
            <a:hlinkClick r:id="rId2" tooltip="&quot;Логотип&quot;"/>
          </p:cNvPr>
          <p:cNvPicPr>
            <a:picLocks noGrp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4536504" cy="3745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86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926</TotalTime>
  <Words>188</Words>
  <Application>Microsoft Office PowerPoint</Application>
  <PresentationFormat>Экран (4:3)</PresentationFormat>
  <Paragraphs>78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Georgia</vt:lpstr>
      <vt:lpstr>Times New Roman</vt:lpstr>
      <vt:lpstr>Trebuchet MS</vt:lpstr>
      <vt:lpstr>Wingdings</vt:lpstr>
      <vt:lpstr>Воздушный поток</vt:lpstr>
      <vt:lpstr>                                                                                                                           </vt:lpstr>
      <vt:lpstr>Презентация PowerPoint</vt:lpstr>
      <vt:lpstr>   </vt:lpstr>
      <vt:lpstr>Презентация PowerPoint</vt:lpstr>
      <vt:lpstr>Презентация PowerPoint</vt:lpstr>
      <vt:lpstr>методы: </vt:lpstr>
      <vt:lpstr>Презентация PowerPoint</vt:lpstr>
      <vt:lpstr>Презентация PowerPoint</vt:lpstr>
      <vt:lpstr>Заказник Ерёменский</vt:lpstr>
      <vt:lpstr>Экскурсия в заказник  «Ерёменский»                     Большое Кабанье озеро                                      </vt:lpstr>
      <vt:lpstr>     Кормушка для животных</vt:lpstr>
      <vt:lpstr>Презентация PowerPoint</vt:lpstr>
      <vt:lpstr>Презентация PowerPoint</vt:lpstr>
      <vt:lpstr>Заключение  Таким образом,  моя  гипотеза  о том, что в Абатском районе есть редкие животные,  полностью подтвердилась.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МС</dc:creator>
  <cp:lastModifiedBy>Ольга</cp:lastModifiedBy>
  <cp:revision>82</cp:revision>
  <dcterms:created xsi:type="dcterms:W3CDTF">2017-10-10T08:32:42Z</dcterms:created>
  <dcterms:modified xsi:type="dcterms:W3CDTF">2022-11-24T09:48:06Z</dcterms:modified>
</cp:coreProperties>
</file>