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0" r:id="rId5"/>
    <p:sldId id="262" r:id="rId6"/>
    <p:sldId id="264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16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schoolfiles.net/1906915" TargetMode="External"/><Relationship Id="rId3" Type="http://schemas.openxmlformats.org/officeDocument/2006/relationships/hyperlink" Target="https://infourok.ru/go.html?href=http://www.tavika.ru/p/blog-page_5.html" TargetMode="External"/><Relationship Id="rId7" Type="http://schemas.openxmlformats.org/officeDocument/2006/relationships/hyperlink" Target="http://kopilkaurokov.ru/doshkolnoeobrazovanie/prochee/lepbuk-kak-vid-sovmiestnoi-dieiatiel-nosti-vzroslogho-i-dietiei" TargetMode="External"/><Relationship Id="rId2" Type="http://schemas.openxmlformats.org/officeDocument/2006/relationships/hyperlink" Target="http://www.tavika.ru/p/blog-page_5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fourok.ru/go.html?href=http://infourok.ru/go.html?href%3Dhttp%3A%2F%2Fwww.maam.ru%2Fobrazovanie%2Flepbuki" TargetMode="External"/><Relationship Id="rId11" Type="http://schemas.openxmlformats.org/officeDocument/2006/relationships/image" Target="../media/image4.jpeg"/><Relationship Id="rId5" Type="http://schemas.openxmlformats.org/officeDocument/2006/relationships/hyperlink" Target="https://infourok.ru/go.html?href=http://infourok.ru/go.html?href%3Dhttp%3A%2F%2Fwww.tavika.ru%2F2015%2F12%2FRed-book.html" TargetMode="External"/><Relationship Id="rId10" Type="http://schemas.openxmlformats.org/officeDocument/2006/relationships/hyperlink" Target="https://schoolfiles.net/2505615" TargetMode="External"/><Relationship Id="rId4" Type="http://schemas.openxmlformats.org/officeDocument/2006/relationships/hyperlink" Target="https://infourok.ru/go.html?href=http://infourok.ru/go.html?href%3Dhttps%3A%2F%2Fru.pinterest.com%2Fsource%2Fhomeschoolshare.com%2F" TargetMode="External"/><Relationship Id="rId9" Type="http://schemas.openxmlformats.org/officeDocument/2006/relationships/hyperlink" Target="https://schoolfiles.net/184537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2684471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Тема самообразования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: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«Использование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Лэпбука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 как средство развития речевых и познавательных способностей у дошкольников». Срок реализации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: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2018г-2019г.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4071942"/>
            <a:ext cx="4357718" cy="1928826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Подготовил</a:t>
            </a:r>
            <a:r>
              <a:rPr lang="en-US" sz="2400" dirty="0" smtClean="0">
                <a:solidFill>
                  <a:schemeClr val="tx2"/>
                </a:solidFill>
              </a:rPr>
              <a:t>:</a:t>
            </a:r>
            <a:endParaRPr lang="ru-RU" sz="2400" dirty="0" smtClean="0">
              <a:solidFill>
                <a:schemeClr val="tx2"/>
              </a:solidFill>
            </a:endParaRPr>
          </a:p>
          <a:p>
            <a:r>
              <a:rPr lang="ru-RU" sz="2400" dirty="0" smtClean="0">
                <a:solidFill>
                  <a:schemeClr val="tx2"/>
                </a:solidFill>
              </a:rPr>
              <a:t>                         Воспитатель  </a:t>
            </a:r>
            <a:r>
              <a:rPr lang="en-US" sz="2400" dirty="0" smtClean="0">
                <a:solidFill>
                  <a:schemeClr val="tx2"/>
                </a:solidFill>
              </a:rPr>
              <a:t>I-</a:t>
            </a:r>
            <a:r>
              <a:rPr lang="ru-RU" sz="2400" dirty="0" smtClean="0">
                <a:solidFill>
                  <a:schemeClr val="tx2"/>
                </a:solidFill>
              </a:rPr>
              <a:t>категории     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ГБДОУ № 60 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   Кобелева Т.И.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Стаж</a:t>
            </a:r>
            <a:r>
              <a:rPr lang="en-US" sz="2400" dirty="0" smtClean="0">
                <a:solidFill>
                  <a:schemeClr val="tx2"/>
                </a:solidFill>
              </a:rPr>
              <a:t>:</a:t>
            </a:r>
            <a:r>
              <a:rPr lang="ru-RU" sz="2400" dirty="0" smtClean="0">
                <a:solidFill>
                  <a:schemeClr val="tx2"/>
                </a:solidFill>
              </a:rPr>
              <a:t>3 года.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696893"/>
            <a:ext cx="4214810" cy="3161107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Ожидаемый результат: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работа по самообразованию на тему 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«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Использование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Лэпбука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 как средство развития речевых и познавательных способностей у дошкольников»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»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поможет мне повысить свой теоретический, научно-методический уровень, профессиональное мастерство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</a:t>
            </a:r>
            <a:endParaRPr lang="ru-RU" sz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41672"/>
                </a:solidFill>
                <a:latin typeface="Comic Sans MS" pitchFamily="66" charset="0"/>
              </a:rPr>
              <a:t>Цели </a:t>
            </a:r>
            <a:r>
              <a:rPr lang="en-US" dirty="0" smtClean="0">
                <a:solidFill>
                  <a:srgbClr val="041672"/>
                </a:solidFill>
                <a:latin typeface="Comic Sans MS" pitchFamily="66" charset="0"/>
              </a:rPr>
              <a:t>:</a:t>
            </a:r>
            <a:endParaRPr lang="ru-RU" dirty="0">
              <a:solidFill>
                <a:srgbClr val="041672"/>
              </a:solidFill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solidFill>
                  <a:srgbClr val="041672"/>
                </a:solidFill>
                <a:latin typeface="Comic Sans MS" pitchFamily="66" charset="0"/>
              </a:rPr>
              <a:t>-изучение новых подходов и идей в своей педагогической деятельности посредством использования метода «</a:t>
            </a:r>
            <a:r>
              <a:rPr lang="ru-RU" sz="1400" dirty="0" err="1" smtClean="0">
                <a:solidFill>
                  <a:srgbClr val="041672"/>
                </a:solidFill>
                <a:latin typeface="Comic Sans MS" pitchFamily="66" charset="0"/>
              </a:rPr>
              <a:t>лэпбука</a:t>
            </a:r>
            <a:r>
              <a:rPr lang="ru-RU" sz="1400" dirty="0" smtClean="0">
                <a:solidFill>
                  <a:srgbClr val="041672"/>
                </a:solidFill>
                <a:latin typeface="Comic Sans MS" pitchFamily="66" charset="0"/>
              </a:rPr>
              <a:t>»;</a:t>
            </a:r>
          </a:p>
          <a:p>
            <a:r>
              <a:rPr lang="ru-RU" sz="1400" dirty="0" smtClean="0">
                <a:solidFill>
                  <a:srgbClr val="041672"/>
                </a:solidFill>
                <a:latin typeface="Comic Sans MS" pitchFamily="66" charset="0"/>
              </a:rPr>
              <a:t>-повышение своего теоретического, научно-методического уровня, профессионального мастерства и компетентности воспитателя на основе использования </a:t>
            </a:r>
            <a:r>
              <a:rPr lang="ru-RU" sz="1400" dirty="0" err="1" smtClean="0">
                <a:solidFill>
                  <a:srgbClr val="041672"/>
                </a:solidFill>
                <a:latin typeface="Comic Sans MS" pitchFamily="66" charset="0"/>
              </a:rPr>
              <a:t>лэпбука</a:t>
            </a:r>
            <a:r>
              <a:rPr lang="ru-RU" sz="1400" dirty="0" smtClean="0">
                <a:solidFill>
                  <a:srgbClr val="041672"/>
                </a:solidFill>
                <a:latin typeface="Comic Sans MS" pitchFamily="66" charset="0"/>
              </a:rPr>
              <a:t>. 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41672"/>
                </a:solidFill>
                <a:latin typeface="Comic Sans MS" pitchFamily="66" charset="0"/>
              </a:rPr>
              <a:t>Задачи</a:t>
            </a:r>
            <a:r>
              <a:rPr lang="en-US" dirty="0" smtClean="0">
                <a:solidFill>
                  <a:srgbClr val="041672"/>
                </a:solidFill>
                <a:latin typeface="Comic Sans MS" pitchFamily="66" charset="0"/>
              </a:rPr>
              <a:t>:</a:t>
            </a:r>
            <a:endParaRPr lang="ru-RU" dirty="0">
              <a:solidFill>
                <a:srgbClr val="041672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500" dirty="0" smtClean="0"/>
          </a:p>
          <a:p>
            <a:r>
              <a:rPr lang="ru-RU" sz="1400" dirty="0" smtClean="0">
                <a:solidFill>
                  <a:srgbClr val="041672"/>
                </a:solidFill>
                <a:latin typeface="Comic Sans MS" pitchFamily="66" charset="0"/>
              </a:rPr>
              <a:t>-Определить возможные пути формирования познавательных способностей у детей в нетрадиционной форме.</a:t>
            </a:r>
          </a:p>
          <a:p>
            <a:r>
              <a:rPr lang="ru-RU" sz="1400" dirty="0" smtClean="0">
                <a:solidFill>
                  <a:srgbClr val="041672"/>
                </a:solidFill>
                <a:latin typeface="Comic Sans MS" pitchFamily="66" charset="0"/>
              </a:rPr>
              <a:t>-Повысить собственный уровень знаний путём изучения необходимой литературы по теме самообразования.</a:t>
            </a:r>
          </a:p>
          <a:p>
            <a:r>
              <a:rPr lang="ru-RU" sz="1400" dirty="0" smtClean="0">
                <a:solidFill>
                  <a:srgbClr val="041672"/>
                </a:solidFill>
                <a:latin typeface="Comic Sans MS" pitchFamily="66" charset="0"/>
              </a:rPr>
              <a:t>-изучить материалы о </a:t>
            </a:r>
            <a:r>
              <a:rPr lang="ru-RU" sz="1400" dirty="0" err="1" smtClean="0">
                <a:solidFill>
                  <a:srgbClr val="041672"/>
                </a:solidFill>
                <a:latin typeface="Comic Sans MS" pitchFamily="66" charset="0"/>
              </a:rPr>
              <a:t>лэпбуке</a:t>
            </a:r>
            <a:r>
              <a:rPr lang="ru-RU" sz="1400" dirty="0" smtClean="0">
                <a:solidFill>
                  <a:srgbClr val="041672"/>
                </a:solidFill>
                <a:latin typeface="Comic Sans MS" pitchFamily="66" charset="0"/>
              </a:rPr>
              <a:t>;</a:t>
            </a:r>
          </a:p>
          <a:p>
            <a:r>
              <a:rPr lang="ru-RU" sz="1400" dirty="0" smtClean="0">
                <a:solidFill>
                  <a:srgbClr val="041672"/>
                </a:solidFill>
                <a:latin typeface="Comic Sans MS" pitchFamily="66" charset="0"/>
              </a:rPr>
              <a:t>-создать схемы, кармашки, выбрать тему, материалы;</a:t>
            </a:r>
          </a:p>
          <a:p>
            <a:r>
              <a:rPr lang="ru-RU" sz="1400" dirty="0" smtClean="0">
                <a:solidFill>
                  <a:srgbClr val="041672"/>
                </a:solidFill>
                <a:latin typeface="Comic Sans MS" pitchFamily="66" charset="0"/>
              </a:rPr>
              <a:t>-применить на практике в педагогической деятельности;</a:t>
            </a:r>
          </a:p>
          <a:p>
            <a:endParaRPr lang="ru-RU" dirty="0"/>
          </a:p>
        </p:txBody>
      </p:sp>
      <p:pic>
        <p:nvPicPr>
          <p:cNvPr id="8" name="Рисунок 7" descr="205750252292a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29132"/>
            <a:ext cx="2428868" cy="24288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41672"/>
                </a:solidFill>
                <a:latin typeface="Comic Sans MS" pitchFamily="66" charset="0"/>
              </a:rPr>
              <a:t>Формы организации</a:t>
            </a:r>
            <a:r>
              <a:rPr lang="en-US" dirty="0" smtClean="0">
                <a:solidFill>
                  <a:srgbClr val="041672"/>
                </a:solidFill>
                <a:latin typeface="Comic Sans MS" pitchFamily="66" charset="0"/>
              </a:rPr>
              <a:t>:</a:t>
            </a:r>
            <a:endParaRPr lang="ru-RU" dirty="0">
              <a:solidFill>
                <a:srgbClr val="041672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41672"/>
                </a:solidFill>
                <a:latin typeface="Comic Sans MS" pitchFamily="66" charset="0"/>
              </a:rPr>
              <a:t>Интернет ресурсы</a:t>
            </a:r>
          </a:p>
          <a:p>
            <a:r>
              <a:rPr lang="ru-RU" dirty="0" smtClean="0">
                <a:solidFill>
                  <a:srgbClr val="041672"/>
                </a:solidFill>
                <a:latin typeface="Comic Sans MS" pitchFamily="66" charset="0"/>
              </a:rPr>
              <a:t>Наработанный материал</a:t>
            </a:r>
          </a:p>
          <a:p>
            <a:r>
              <a:rPr lang="ru-RU" dirty="0" smtClean="0">
                <a:solidFill>
                  <a:srgbClr val="041672"/>
                </a:solidFill>
                <a:latin typeface="Comic Sans MS" pitchFamily="66" charset="0"/>
              </a:rPr>
              <a:t> Просмотр форм работы образовательной  деятельности на уровне ДОУ</a:t>
            </a:r>
          </a:p>
          <a:p>
            <a:r>
              <a:rPr lang="ru-RU" dirty="0" smtClean="0">
                <a:solidFill>
                  <a:srgbClr val="041672"/>
                </a:solidFill>
                <a:latin typeface="Comic Sans MS" pitchFamily="66" charset="0"/>
              </a:rPr>
              <a:t>Консультация для родителей «Что такое </a:t>
            </a:r>
            <a:r>
              <a:rPr lang="ru-RU" dirty="0" err="1" smtClean="0">
                <a:solidFill>
                  <a:srgbClr val="041672"/>
                </a:solidFill>
                <a:latin typeface="Comic Sans MS" pitchFamily="66" charset="0"/>
              </a:rPr>
              <a:t>лэпбук</a:t>
            </a:r>
            <a:r>
              <a:rPr lang="ru-RU" dirty="0" smtClean="0">
                <a:solidFill>
                  <a:srgbClr val="041672"/>
                </a:solidFill>
                <a:latin typeface="Comic Sans MS" pitchFamily="66" charset="0"/>
              </a:rPr>
              <a:t>? Как его создать</a:t>
            </a:r>
            <a:r>
              <a:rPr lang="ru-RU" dirty="0" smtClean="0">
                <a:solidFill>
                  <a:srgbClr val="041672"/>
                </a:solidFill>
              </a:rPr>
              <a:t>».</a:t>
            </a:r>
            <a:endParaRPr lang="ru-RU" dirty="0">
              <a:solidFill>
                <a:srgbClr val="041672"/>
              </a:solidFill>
            </a:endParaRPr>
          </a:p>
        </p:txBody>
      </p:sp>
      <p:pic>
        <p:nvPicPr>
          <p:cNvPr id="4" name="Рисунок 3" descr="205750252292a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768" y="4857768"/>
            <a:ext cx="2000232" cy="2000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8922314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Интернет ресурсы.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http://www.tavika.ru/p/blog-page_5.html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1DBEF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http://www.tavika.ru/p/blog-page_5.html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315CA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https://ru.pinterest.com/source/homeschoolshare.com/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,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315CA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/>
              </a:rPr>
              <a:t>http://www.tavika.ru/2015/12/Red-book.html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315CA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/>
              </a:rPr>
              <a:t>http://www.maam.ru/obrazovanie/lepbuki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/>
              </a:rPr>
              <a:t>http://kopilkaurokov.ru/doshkolnoeobrazovanie/prochee/lepbuk-kak-vid-sovmiestnoi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/>
              </a:rPr>
              <a:t>-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/>
              </a:rPr>
              <a:t>dieiatiel-nosti-vzroslogho-i-dietiei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2770310" cy="54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41672"/>
                </a:solidFill>
                <a:effectLst/>
                <a:latin typeface="Comic Sans MS" pitchFamily="66" charset="0"/>
                <a:ea typeface="Times New Roman" pitchFamily="18" charset="0"/>
                <a:cs typeface="Consolas" pitchFamily="49" charset="0"/>
              </a:rPr>
              <a:t>Используемые ресурсы.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41672"/>
              </a:solidFill>
              <a:effectLst/>
              <a:latin typeface="Comic Sans MS" pitchFamily="66" charset="0"/>
              <a:ea typeface="Times New Roman" pitchFamily="18" charset="0"/>
              <a:cs typeface="Consolas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D44A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  <a:hlinkClick r:id="rId8"/>
              </a:rPr>
              <a:t>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D44A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  <a:hlinkClick r:id="rId8"/>
              </a:rPr>
              <a:t>Лэпбук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D44A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  <a:hlinkClick r:id="rId8"/>
              </a:rPr>
              <a:t> – как средство развития познавательных способностей детей старшего дошкольного возраста»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D44A0"/>
              </a:solidFill>
              <a:effectLst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D44A0"/>
              </a:solidFill>
              <a:effectLst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D44A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  <a:hlinkClick r:id="rId9"/>
              </a:rPr>
              <a:t>ЛЭПБУК как средство формирования экологических знаний детей старшего дошкольного возраста.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D44A0"/>
              </a:solidFill>
              <a:effectLst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  <a:hlinkClick r:id="rId10"/>
              </a:rPr>
              <a:t>Беседа как метод в системе развития связной речи детей старшего дошкольного возраста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rgbClr val="041672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Материалы </a:t>
            </a:r>
            <a:r>
              <a:rPr lang="ru-RU" sz="1400" b="1" dirty="0" smtClean="0">
                <a:solidFill>
                  <a:srgbClr val="041672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по теме представлены в  печатном и электронном виде.</a:t>
            </a:r>
            <a:endParaRPr lang="ru-RU" sz="1400" dirty="0" smtClean="0">
              <a:solidFill>
                <a:srgbClr val="04167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Татьяна </a:t>
            </a:r>
            <a:r>
              <a:rPr lang="ru-RU" sz="1400" dirty="0" err="1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Пироженко</a:t>
            </a:r>
            <a:r>
              <a:rPr lang="ru-RU" sz="1400" dirty="0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Автор и разработчик интерактивных папок (</a:t>
            </a:r>
            <a:r>
              <a:rPr lang="ru-RU" sz="1400" dirty="0" err="1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лэпбуков</a:t>
            </a:r>
            <a:r>
              <a:rPr lang="ru-RU" sz="1400" dirty="0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en-US" sz="1400" dirty="0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Tavika.ru</a:t>
            </a:r>
            <a:endParaRPr lang="ru-RU" sz="1400" dirty="0" smtClean="0">
              <a:solidFill>
                <a:srgbClr val="04167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методической литературы по теме.</a:t>
            </a:r>
          </a:p>
          <a:p>
            <a:r>
              <a:rPr lang="ru-RU" sz="1400" dirty="0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Е.Блохина, </a:t>
            </a:r>
            <a:r>
              <a:rPr lang="ru-RU" sz="1400" dirty="0" err="1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Т.Лиханова</a:t>
            </a:r>
            <a:r>
              <a:rPr lang="ru-RU" sz="1400" dirty="0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400" dirty="0" err="1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1400" dirty="0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«наколенная книга»</a:t>
            </a:r>
          </a:p>
          <a:p>
            <a:r>
              <a:rPr lang="ru-RU" sz="1400" dirty="0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400" dirty="0" err="1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Гатовская</a:t>
            </a:r>
            <a:r>
              <a:rPr lang="ru-RU" sz="1400" dirty="0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Д. А. </a:t>
            </a:r>
            <a:r>
              <a:rPr lang="ru-RU" sz="1400" dirty="0" err="1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1400" dirty="0" smtClean="0">
                <a:solidFill>
                  <a:srgbClr val="0416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средство обучения в условиях ФГОС .</a:t>
            </a:r>
          </a:p>
          <a:p>
            <a:r>
              <a:rPr lang="ru-RU" sz="1400" dirty="0" smtClean="0">
                <a:solidFill>
                  <a:srgbClr val="041672"/>
                </a:solidFill>
                <a:latin typeface="Comic Sans MS" pitchFamily="66" charset="0"/>
              </a:rPr>
              <a:t>3.Терентьева Н. А. «</a:t>
            </a:r>
            <a:r>
              <a:rPr lang="ru-RU" sz="1400" dirty="0" err="1" smtClean="0">
                <a:solidFill>
                  <a:srgbClr val="041672"/>
                </a:solidFill>
                <a:latin typeface="Comic Sans MS" pitchFamily="66" charset="0"/>
              </a:rPr>
              <a:t>Лепбук</a:t>
            </a:r>
            <a:r>
              <a:rPr lang="ru-RU" sz="1400" dirty="0" smtClean="0">
                <a:solidFill>
                  <a:srgbClr val="041672"/>
                </a:solidFill>
                <a:latin typeface="Comic Sans MS" pitchFamily="66" charset="0"/>
              </a:rPr>
              <a:t> как вид совместной деятельности взрослого и ребенка».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 smtClean="0">
              <a:solidFill>
                <a:srgbClr val="0D44A0"/>
              </a:solidFill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6669429"/>
            <a:ext cx="42148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Comic Sans MS" pitchFamily="66" charset="0"/>
              <a:ea typeface="Times New Roman" pitchFamily="18" charset="0"/>
              <a:cs typeface="Consolas" pitchFamily="49" charset="0"/>
            </a:endParaRPr>
          </a:p>
          <a:p>
            <a:endParaRPr lang="ru-RU" b="1" dirty="0" smtClean="0">
              <a:latin typeface="Comic Sans MS" pitchFamily="66" charset="0"/>
              <a:ea typeface="Times New Roman" pitchFamily="18" charset="0"/>
              <a:cs typeface="Consolas" pitchFamily="49" charset="0"/>
            </a:endParaRPr>
          </a:p>
          <a:p>
            <a:endParaRPr lang="ru-RU" b="1" dirty="0" smtClean="0">
              <a:latin typeface="Comic Sans MS" pitchFamily="66" charset="0"/>
              <a:ea typeface="Times New Roman" pitchFamily="18" charset="0"/>
              <a:cs typeface="Consolas" pitchFamily="49" charset="0"/>
            </a:endParaRPr>
          </a:p>
        </p:txBody>
      </p:sp>
      <p:pic>
        <p:nvPicPr>
          <p:cNvPr id="6" name="Рисунок 5" descr="205750252292a56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4-----kopi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71414"/>
            <a:ext cx="7531200" cy="4518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05750252292a5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7613" y="4529794"/>
            <a:ext cx="3304585" cy="2328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Наработанный материал. Темы</a:t>
            </a:r>
            <a:r>
              <a:rPr lang="en-US" sz="2000" dirty="0" smtClean="0">
                <a:latin typeface="Comic Sans MS" pitchFamily="66" charset="0"/>
              </a:rPr>
              <a:t>:</a:t>
            </a:r>
            <a:r>
              <a:rPr lang="ru-RU" sz="2000" dirty="0" smtClean="0">
                <a:latin typeface="Comic Sans MS" pitchFamily="66" charset="0"/>
              </a:rPr>
              <a:t> 1.«День Победы», 2.«Космос», 3.«Учимся определять время», 4.«Интерактивные математические страницы», 5.«Правила дорожного движения».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3" name="Рисунок 2" descr="20181226_1839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85926"/>
            <a:ext cx="4286248" cy="2474073"/>
          </a:xfrm>
          <a:prstGeom prst="rect">
            <a:avLst/>
          </a:prstGeom>
        </p:spPr>
      </p:pic>
      <p:pic>
        <p:nvPicPr>
          <p:cNvPr id="4" name="Рисунок 3" descr="20181226_184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17998" y="1643050"/>
            <a:ext cx="4826002" cy="2714626"/>
          </a:xfrm>
          <a:prstGeom prst="rect">
            <a:avLst/>
          </a:prstGeom>
        </p:spPr>
      </p:pic>
      <p:pic>
        <p:nvPicPr>
          <p:cNvPr id="5" name="Рисунок 4" descr="20181226_1840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357694"/>
            <a:ext cx="4444990" cy="2500306"/>
          </a:xfrm>
          <a:prstGeom prst="rect">
            <a:avLst/>
          </a:prstGeom>
        </p:spPr>
      </p:pic>
      <p:pic>
        <p:nvPicPr>
          <p:cNvPr id="6" name="Рисунок 5" descr="20181226_18405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71934" y="4286251"/>
            <a:ext cx="4571998" cy="25717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857232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41672"/>
                </a:solidFill>
                <a:latin typeface="Comic Sans MS" pitchFamily="66" charset="0"/>
              </a:rPr>
              <a:t>СПАСИБО ЗА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41672"/>
                </a:solidFill>
                <a:latin typeface="Comic Sans MS" pitchFamily="66" charset="0"/>
              </a:rPr>
              <a:t>ВНИМАНИЕ!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41672"/>
                </a:solidFill>
                <a:latin typeface="Comic Sans MS" pitchFamily="66" charset="0"/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41672"/>
                </a:solidFill>
                <a:latin typeface="Comic Sans MS" pitchFamily="66" charset="0"/>
              </a:rPr>
              <a:t>                                                                                                                     ТВОРЧЕСКИХ УСПЕХОВ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!</a:t>
            </a:r>
            <a:endParaRPr lang="ru-RU" sz="4000" dirty="0">
              <a:latin typeface="Comic Sans MS" pitchFamily="66" charset="0"/>
            </a:endParaRPr>
          </a:p>
        </p:txBody>
      </p:sp>
      <p:pic>
        <p:nvPicPr>
          <p:cNvPr id="4" name="Рисунок 3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3357562"/>
            <a:ext cx="5500694" cy="3500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219</Words>
  <Application>Microsoft Office PowerPoint</Application>
  <PresentationFormat>Экран (4:3)</PresentationFormat>
  <Paragraphs>82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Тема самообразования: «Использование Лэпбука, как средство развития речевых и познавательных способностей у дошкольников». Срок реализации:2018г-2019г.</vt:lpstr>
      <vt:lpstr>Ожидаемый результат: работа по самообразованию на тему  «Использование Лэпбука, как средство развития речевых и познавательных способностей у дошкольников»»  поможет мне повысить свой теоретический, научно-методический уровень, профессиональное мастерство.</vt:lpstr>
      <vt:lpstr>Формы организации:</vt:lpstr>
      <vt:lpstr>Презентация PowerPoint</vt:lpstr>
      <vt:lpstr>Презентация PowerPoint</vt:lpstr>
      <vt:lpstr>Наработанный материал. Темы: 1.«День Победы», 2.«Космос», 3.«Учимся определять время», 4.«Интерактивные математические страницы», 5.«Правила дорожного движения».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самообразования: «Использование Лэпбука, как средство развития  речевых и познавательных способностей у дошкольников».</dc:title>
  <cp:lastModifiedBy>admin</cp:lastModifiedBy>
  <cp:revision>22</cp:revision>
  <dcterms:modified xsi:type="dcterms:W3CDTF">2022-11-24T07:44:20Z</dcterms:modified>
</cp:coreProperties>
</file>