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08" r:id="rId1"/>
  </p:sldMasterIdLst>
  <p:notesMasterIdLst>
    <p:notesMasterId r:id="rId15"/>
  </p:notesMasterIdLst>
  <p:handoutMasterIdLst>
    <p:handoutMasterId r:id="rId16"/>
  </p:handoutMasterIdLst>
  <p:sldIdLst>
    <p:sldId id="289" r:id="rId2"/>
    <p:sldId id="288" r:id="rId3"/>
    <p:sldId id="261" r:id="rId4"/>
    <p:sldId id="262" r:id="rId5"/>
    <p:sldId id="263" r:id="rId6"/>
    <p:sldId id="284" r:id="rId7"/>
    <p:sldId id="264" r:id="rId8"/>
    <p:sldId id="285" r:id="rId9"/>
    <p:sldId id="286" r:id="rId10"/>
    <p:sldId id="287" r:id="rId11"/>
    <p:sldId id="290" r:id="rId12"/>
    <p:sldId id="275" r:id="rId13"/>
    <p:sldId id="291" r:id="rId14"/>
  </p:sldIdLst>
  <p:sldSz cx="9144000" cy="6858000" type="screen4x3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716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1A13AA-8892-47AA-82E6-4F1E8EA744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4581950"/>
      </p:ext>
    </p:extLst>
  </p:cSld>
  <p:clrMap bg1="lt1" tx1="dk1" bg2="lt2" tx2="dk2" accent1="accent1" accent2="accent2" accent3="accent3" accent4="accent4" accent5="accent5" accent6="accent6" hlink="hlink" folHlink="folHlink"/>
  <p:hf sldNum="0"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05E8D-3197-4E54-BB9A-9222E4167B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4245226"/>
      </p:ext>
    </p:extLst>
  </p:cSld>
  <p:clrMap bg1="lt1" tx1="dk1" bg2="lt2" tx2="dk2" accent1="accent1" accent2="accent2" accent3="accent3" accent4="accent4" accent5="accent5" accent6="accent6" hlink="hlink" folHlink="folHlink"/>
  <p:hf sldNum="0"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12353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1333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36647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CF7803FE-34F7-424E-AD0C-CA07C845278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803FE-34F7-424E-AD0C-CA07C84527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803FE-34F7-424E-AD0C-CA07C84527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803FE-34F7-424E-AD0C-CA07C84527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803FE-34F7-424E-AD0C-CA07C845278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803FE-34F7-424E-AD0C-CA07C84527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803FE-34F7-424E-AD0C-CA07C84527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803FE-34F7-424E-AD0C-CA07C84527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803FE-34F7-424E-AD0C-CA07C84527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803FE-34F7-424E-AD0C-CA07C845278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803FE-34F7-424E-AD0C-CA07C845278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CF7803FE-34F7-424E-AD0C-CA07C845278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//upload.wikimedia.org/wikipedia/commons/9/93/Thimonnier_portreto.jpg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668344" y="3140968"/>
            <a:ext cx="936104" cy="2088232"/>
          </a:xfrm>
        </p:spPr>
        <p:txBody>
          <a:bodyPr>
            <a:normAutofit fontScale="90000"/>
          </a:bodyPr>
          <a:lstStyle/>
          <a:p>
            <a:r>
              <a:rPr lang="ru-RU" sz="53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53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53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53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53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53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53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53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53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53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53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53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53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53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53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53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53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53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53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53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53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53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53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53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2400" b="1" cap="none" dirty="0">
                <a:ln w="9000" cmpd="sng">
                  <a:solidFill>
                    <a:srgbClr val="848058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48058">
                        <a:shade val="20000"/>
                        <a:satMod val="245000"/>
                      </a:srgbClr>
                    </a:gs>
                    <a:gs pos="43000">
                      <a:srgbClr val="848058">
                        <a:satMod val="255000"/>
                      </a:srgbClr>
                    </a:gs>
                    <a:gs pos="48000">
                      <a:srgbClr val="848058">
                        <a:shade val="85000"/>
                        <a:satMod val="255000"/>
                      </a:srgbClr>
                    </a:gs>
                    <a:gs pos="100000">
                      <a:srgbClr val="848058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entury Gothic"/>
                <a:ea typeface="+mn-ea"/>
                <a:cs typeface="+mn-cs"/>
              </a:rPr>
              <a:t>6</a:t>
            </a:r>
            <a:r>
              <a:rPr lang="ru-RU" sz="2400" b="1" cap="none" dirty="0" smtClean="0">
                <a:ln w="9000" cmpd="sng">
                  <a:solidFill>
                    <a:srgbClr val="848058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48058">
                        <a:shade val="20000"/>
                        <a:satMod val="245000"/>
                      </a:srgbClr>
                    </a:gs>
                    <a:gs pos="43000">
                      <a:srgbClr val="848058">
                        <a:satMod val="255000"/>
                      </a:srgbClr>
                    </a:gs>
                    <a:gs pos="48000">
                      <a:srgbClr val="848058">
                        <a:shade val="85000"/>
                        <a:satMod val="255000"/>
                      </a:srgbClr>
                    </a:gs>
                    <a:gs pos="100000">
                      <a:srgbClr val="848058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entury Gothic"/>
                <a:ea typeface="+mn-ea"/>
                <a:cs typeface="+mn-cs"/>
              </a:rPr>
              <a:t>  </a:t>
            </a:r>
            <a:br>
              <a:rPr lang="ru-RU" sz="2400" b="1" cap="none" dirty="0" smtClean="0">
                <a:ln w="9000" cmpd="sng">
                  <a:solidFill>
                    <a:srgbClr val="848058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48058">
                        <a:shade val="20000"/>
                        <a:satMod val="245000"/>
                      </a:srgbClr>
                    </a:gs>
                    <a:gs pos="43000">
                      <a:srgbClr val="848058">
                        <a:satMod val="255000"/>
                      </a:srgbClr>
                    </a:gs>
                    <a:gs pos="48000">
                      <a:srgbClr val="848058">
                        <a:shade val="85000"/>
                        <a:satMod val="255000"/>
                      </a:srgbClr>
                    </a:gs>
                    <a:gs pos="100000">
                      <a:srgbClr val="848058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entury Gothic"/>
                <a:ea typeface="+mn-ea"/>
                <a:cs typeface="+mn-cs"/>
              </a:rPr>
            </a:br>
            <a:r>
              <a:rPr lang="ru-RU" sz="2400" b="1" cap="none" dirty="0" smtClean="0">
                <a:ln w="9000" cmpd="sng">
                  <a:solidFill>
                    <a:srgbClr val="848058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48058">
                        <a:shade val="20000"/>
                        <a:satMod val="245000"/>
                      </a:srgbClr>
                    </a:gs>
                    <a:gs pos="43000">
                      <a:srgbClr val="848058">
                        <a:satMod val="255000"/>
                      </a:srgbClr>
                    </a:gs>
                    <a:gs pos="48000">
                      <a:srgbClr val="848058">
                        <a:shade val="85000"/>
                        <a:satMod val="255000"/>
                      </a:srgbClr>
                    </a:gs>
                    <a:gs pos="100000">
                      <a:srgbClr val="848058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entury Gothic"/>
                <a:ea typeface="+mn-ea"/>
                <a:cs typeface="+mn-cs"/>
              </a:rPr>
              <a:t>к</a:t>
            </a:r>
            <a:br>
              <a:rPr lang="ru-RU" sz="2400" b="1" cap="none" dirty="0" smtClean="0">
                <a:ln w="9000" cmpd="sng">
                  <a:solidFill>
                    <a:srgbClr val="848058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48058">
                        <a:shade val="20000"/>
                        <a:satMod val="245000"/>
                      </a:srgbClr>
                    </a:gs>
                    <a:gs pos="43000">
                      <a:srgbClr val="848058">
                        <a:satMod val="255000"/>
                      </a:srgbClr>
                    </a:gs>
                    <a:gs pos="48000">
                      <a:srgbClr val="848058">
                        <a:shade val="85000"/>
                        <a:satMod val="255000"/>
                      </a:srgbClr>
                    </a:gs>
                    <a:gs pos="100000">
                      <a:srgbClr val="848058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entury Gothic"/>
                <a:ea typeface="+mn-ea"/>
                <a:cs typeface="+mn-cs"/>
              </a:rPr>
            </a:br>
            <a:r>
              <a:rPr lang="ru-RU" sz="2400" b="1" cap="none" dirty="0" smtClean="0">
                <a:ln w="9000" cmpd="sng">
                  <a:solidFill>
                    <a:srgbClr val="848058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48058">
                        <a:shade val="20000"/>
                        <a:satMod val="245000"/>
                      </a:srgbClr>
                    </a:gs>
                    <a:gs pos="43000">
                      <a:srgbClr val="848058">
                        <a:satMod val="255000"/>
                      </a:srgbClr>
                    </a:gs>
                    <a:gs pos="48000">
                      <a:srgbClr val="848058">
                        <a:shade val="85000"/>
                        <a:satMod val="255000"/>
                      </a:srgbClr>
                    </a:gs>
                    <a:gs pos="100000">
                      <a:srgbClr val="848058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entury Gothic"/>
                <a:ea typeface="+mn-ea"/>
                <a:cs typeface="+mn-cs"/>
              </a:rPr>
              <a:t>л</a:t>
            </a:r>
            <a:br>
              <a:rPr lang="ru-RU" sz="2400" b="1" cap="none" dirty="0" smtClean="0">
                <a:ln w="9000" cmpd="sng">
                  <a:solidFill>
                    <a:srgbClr val="848058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48058">
                        <a:shade val="20000"/>
                        <a:satMod val="245000"/>
                      </a:srgbClr>
                    </a:gs>
                    <a:gs pos="43000">
                      <a:srgbClr val="848058">
                        <a:satMod val="255000"/>
                      </a:srgbClr>
                    </a:gs>
                    <a:gs pos="48000">
                      <a:srgbClr val="848058">
                        <a:shade val="85000"/>
                        <a:satMod val="255000"/>
                      </a:srgbClr>
                    </a:gs>
                    <a:gs pos="100000">
                      <a:srgbClr val="848058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entury Gothic"/>
                <a:ea typeface="+mn-ea"/>
                <a:cs typeface="+mn-cs"/>
              </a:rPr>
            </a:br>
            <a:r>
              <a:rPr lang="ru-RU" sz="2400" b="1" cap="none" dirty="0" smtClean="0">
                <a:ln w="9000" cmpd="sng">
                  <a:solidFill>
                    <a:srgbClr val="848058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48058">
                        <a:shade val="20000"/>
                        <a:satMod val="245000"/>
                      </a:srgbClr>
                    </a:gs>
                    <a:gs pos="43000">
                      <a:srgbClr val="848058">
                        <a:satMod val="255000"/>
                      </a:srgbClr>
                    </a:gs>
                    <a:gs pos="48000">
                      <a:srgbClr val="848058">
                        <a:shade val="85000"/>
                        <a:satMod val="255000"/>
                      </a:srgbClr>
                    </a:gs>
                    <a:gs pos="100000">
                      <a:srgbClr val="848058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entury Gothic"/>
                <a:ea typeface="+mn-ea"/>
                <a:cs typeface="+mn-cs"/>
              </a:rPr>
              <a:t>а</a:t>
            </a:r>
            <a:br>
              <a:rPr lang="ru-RU" sz="2400" b="1" cap="none" dirty="0" smtClean="0">
                <a:ln w="9000" cmpd="sng">
                  <a:solidFill>
                    <a:srgbClr val="848058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48058">
                        <a:shade val="20000"/>
                        <a:satMod val="245000"/>
                      </a:srgbClr>
                    </a:gs>
                    <a:gs pos="43000">
                      <a:srgbClr val="848058">
                        <a:satMod val="255000"/>
                      </a:srgbClr>
                    </a:gs>
                    <a:gs pos="48000">
                      <a:srgbClr val="848058">
                        <a:shade val="85000"/>
                        <a:satMod val="255000"/>
                      </a:srgbClr>
                    </a:gs>
                    <a:gs pos="100000">
                      <a:srgbClr val="848058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entury Gothic"/>
                <a:ea typeface="+mn-ea"/>
                <a:cs typeface="+mn-cs"/>
              </a:rPr>
            </a:br>
            <a:r>
              <a:rPr lang="ru-RU" sz="2400" b="1" cap="none" dirty="0" smtClean="0">
                <a:ln w="9000" cmpd="sng">
                  <a:solidFill>
                    <a:srgbClr val="848058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48058">
                        <a:shade val="20000"/>
                        <a:satMod val="245000"/>
                      </a:srgbClr>
                    </a:gs>
                    <a:gs pos="43000">
                      <a:srgbClr val="848058">
                        <a:satMod val="255000"/>
                      </a:srgbClr>
                    </a:gs>
                    <a:gs pos="48000">
                      <a:srgbClr val="848058">
                        <a:shade val="85000"/>
                        <a:satMod val="255000"/>
                      </a:srgbClr>
                    </a:gs>
                    <a:gs pos="100000">
                      <a:srgbClr val="848058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entury Gothic"/>
                <a:ea typeface="+mn-ea"/>
                <a:cs typeface="+mn-cs"/>
              </a:rPr>
              <a:t>с</a:t>
            </a:r>
            <a:br>
              <a:rPr lang="ru-RU" sz="2400" b="1" cap="none" dirty="0" smtClean="0">
                <a:ln w="9000" cmpd="sng">
                  <a:solidFill>
                    <a:srgbClr val="848058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48058">
                        <a:shade val="20000"/>
                        <a:satMod val="245000"/>
                      </a:srgbClr>
                    </a:gs>
                    <a:gs pos="43000">
                      <a:srgbClr val="848058">
                        <a:satMod val="255000"/>
                      </a:srgbClr>
                    </a:gs>
                    <a:gs pos="48000">
                      <a:srgbClr val="848058">
                        <a:shade val="85000"/>
                        <a:satMod val="255000"/>
                      </a:srgbClr>
                    </a:gs>
                    <a:gs pos="100000">
                      <a:srgbClr val="848058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entury Gothic"/>
                <a:ea typeface="+mn-ea"/>
                <a:cs typeface="+mn-cs"/>
              </a:rPr>
            </a:br>
            <a:r>
              <a:rPr lang="ru-RU" sz="2400" b="1" cap="none" dirty="0" err="1" smtClean="0">
                <a:ln w="9000" cmpd="sng">
                  <a:solidFill>
                    <a:srgbClr val="848058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48058">
                        <a:shade val="20000"/>
                        <a:satMod val="245000"/>
                      </a:srgbClr>
                    </a:gs>
                    <a:gs pos="43000">
                      <a:srgbClr val="848058">
                        <a:satMod val="255000"/>
                      </a:srgbClr>
                    </a:gs>
                    <a:gs pos="48000">
                      <a:srgbClr val="848058">
                        <a:shade val="85000"/>
                        <a:satMod val="255000"/>
                      </a:srgbClr>
                    </a:gs>
                    <a:gs pos="100000">
                      <a:srgbClr val="848058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entury Gothic"/>
                <a:ea typeface="+mn-ea"/>
                <a:cs typeface="+mn-cs"/>
              </a:rPr>
              <a:t>с</a:t>
            </a:r>
            <a:endParaRPr lang="ru-RU" sz="2400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251520" y="620688"/>
            <a:ext cx="8600070" cy="576064"/>
          </a:xfrm>
        </p:spPr>
        <p:txBody>
          <a:bodyPr>
            <a:normAutofit/>
          </a:bodyPr>
          <a:lstStyle/>
          <a:p>
            <a:pPr marL="114300">
              <a:lnSpc>
                <a:spcPct val="80000"/>
              </a:lnSpc>
            </a:pPr>
            <a:r>
              <a:rPr lang="ru-RU" sz="1600" cap="none" dirty="0" smtClean="0">
                <a:solidFill>
                  <a:schemeClr val="tx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Государственное бюджетное образовательное </a:t>
            </a:r>
            <a:r>
              <a:rPr lang="ru-RU" sz="1600" cap="none" dirty="0">
                <a:solidFill>
                  <a:schemeClr val="tx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учреждение </a:t>
            </a:r>
            <a:r>
              <a:rPr lang="ru-RU" sz="1600" cap="none" dirty="0" smtClean="0">
                <a:solidFill>
                  <a:schemeClr val="tx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школа №5 Центрального района Санкт-Петербурга</a:t>
            </a:r>
            <a:endParaRPr lang="ru-RU" sz="1600" cap="none" dirty="0">
              <a:solidFill>
                <a:schemeClr val="tx1"/>
              </a:solidFill>
              <a:latin typeface="+mj-lt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611560" y="4546978"/>
            <a:ext cx="6624736" cy="53820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 cap="all" baseline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8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Викторина для учащихся  </a:t>
            </a:r>
            <a:endParaRPr lang="ru-RU" sz="2000" dirty="0"/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611560" y="3212976"/>
            <a:ext cx="6624736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«Путешествие </a:t>
            </a:r>
          </a:p>
          <a:p>
            <a:r>
              <a:rPr lang="ru-RU" sz="36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 морям профессий»</a:t>
            </a:r>
            <a:endParaRPr lang="ru-RU" sz="3600" dirty="0"/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4427984" y="5949280"/>
            <a:ext cx="4474840" cy="680939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800" kern="1200" cap="all" spc="30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None/>
              <a:defRPr sz="16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algn="r"/>
            <a:r>
              <a:rPr lang="ru-RU" sz="2300" cap="none" dirty="0" smtClean="0">
                <a:solidFill>
                  <a:schemeClr val="tx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Ольга Анатольевна </a:t>
            </a:r>
            <a:r>
              <a:rPr lang="ru-RU" sz="2300" cap="none" smtClean="0">
                <a:solidFill>
                  <a:schemeClr val="tx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Касимова </a:t>
            </a:r>
            <a:endParaRPr lang="ru-RU" sz="2300" cap="none" dirty="0" smtClean="0">
              <a:solidFill>
                <a:schemeClr val="tx1"/>
              </a:solidFill>
              <a:latin typeface="+mj-lt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14300" algn="r"/>
            <a:r>
              <a:rPr lang="ru-RU" sz="2300" cap="none" dirty="0">
                <a:solidFill>
                  <a:schemeClr val="tx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в</a:t>
            </a:r>
            <a:r>
              <a:rPr lang="ru-RU" sz="2300" cap="none" dirty="0" smtClean="0">
                <a:solidFill>
                  <a:schemeClr val="tx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оспитатель ГПД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7865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Картинка 382 из 5586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1660" y="2996952"/>
            <a:ext cx="8486804" cy="3789040"/>
          </a:xfrm>
          <a:prstGeom prst="rect">
            <a:avLst/>
          </a:prstGeom>
          <a:noFill/>
        </p:spPr>
      </p:pic>
      <p:sp>
        <p:nvSpPr>
          <p:cNvPr id="7" name="Содержимое 1"/>
          <p:cNvSpPr txBox="1">
            <a:spLocks/>
          </p:cNvSpPr>
          <p:nvPr/>
        </p:nvSpPr>
        <p:spPr>
          <a:xfrm>
            <a:off x="755576" y="3645024"/>
            <a:ext cx="7416824" cy="2664296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3050" marR="0" lvl="1" indent="84138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Это так называемые </a:t>
            </a:r>
            <a:r>
              <a:rPr kumimoji="0" lang="ru-RU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безниточные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машины, которые соединяют ткань путем сварки. Такие машины могут не только соединять химические материалы, но и изготавливать петли, выполнять отделку изделий. </a:t>
            </a:r>
          </a:p>
          <a:p>
            <a:pPr marL="273050" marR="0" lvl="1" indent="84138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 их помощью были изготовлены специальные жилеты для собак Белки и Стрелки, побывавших в космосе, а также одежда для космонавтов.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Содержимое 2"/>
          <p:cNvSpPr txBox="1">
            <a:spLocks/>
          </p:cNvSpPr>
          <p:nvPr/>
        </p:nvSpPr>
        <p:spPr>
          <a:xfrm>
            <a:off x="251520" y="1700808"/>
            <a:ext cx="8640960" cy="720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Arial" pitchFamily="34" charset="0"/>
              <a:buNone/>
            </a:pPr>
            <a:r>
              <a:rPr lang="ru-RU" sz="2800" i="1" dirty="0" smtClean="0">
                <a:latin typeface="Bookman Old Style" pitchFamily="18" charset="0"/>
              </a:rPr>
              <a:t>Верите ли вы, что…</a:t>
            </a:r>
          </a:p>
          <a:p>
            <a:pPr algn="ctr">
              <a:buFont typeface="Arial" pitchFamily="34" charset="0"/>
              <a:buNone/>
            </a:pPr>
            <a:endParaRPr lang="ru-RU" sz="2600" b="1" i="1" dirty="0"/>
          </a:p>
          <a:p>
            <a:pPr marL="514350" indent="-514350" algn="just">
              <a:buFont typeface="Arial" pitchFamily="34" charset="0"/>
              <a:buNone/>
            </a:pPr>
            <a:endParaRPr lang="ru-RU" sz="2800" b="1" i="1" dirty="0"/>
          </a:p>
          <a:p>
            <a:pPr marL="514350" indent="-514350" algn="ctr">
              <a:buFont typeface="Arial" pitchFamily="34" charset="0"/>
              <a:buAutoNum type="arabicPeriod"/>
            </a:pPr>
            <a:endParaRPr lang="ru-RU" sz="2800" dirty="0" smtClean="0"/>
          </a:p>
        </p:txBody>
      </p:sp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415784" y="260648"/>
            <a:ext cx="8260672" cy="648072"/>
          </a:xfrm>
        </p:spPr>
        <p:txBody>
          <a:bodyPr>
            <a:normAutofit/>
          </a:bodyPr>
          <a:lstStyle/>
          <a:p>
            <a:r>
              <a:rPr lang="ru-RU" sz="2400" b="1" spc="3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 </a:t>
            </a:r>
            <a:r>
              <a:rPr lang="ru-RU" sz="2400" b="1" spc="30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конкурс</a:t>
            </a: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419576" y="836712"/>
            <a:ext cx="8260672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300" b="1" spc="3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«Знаешь ли ты профессии?»</a:t>
            </a:r>
            <a:endParaRPr lang="ru-RU" sz="3300" b="1" spc="30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2" name="Содержимое 2"/>
          <p:cNvSpPr>
            <a:spLocks noGrp="1"/>
          </p:cNvSpPr>
          <p:nvPr>
            <p:ph idx="1"/>
          </p:nvPr>
        </p:nvSpPr>
        <p:spPr>
          <a:xfrm>
            <a:off x="254758" y="2492896"/>
            <a:ext cx="8637722" cy="701270"/>
          </a:xfrm>
        </p:spPr>
        <p:txBody>
          <a:bodyPr/>
          <a:lstStyle/>
          <a:p>
            <a:pPr marL="514350" lvl="0" indent="-514350" algn="just">
              <a:buNone/>
            </a:pPr>
            <a:r>
              <a:rPr lang="ru-RU" sz="2600" b="1" i="1" dirty="0"/>
              <a:t>Существуют машины, которые шьют без ниток? </a:t>
            </a:r>
          </a:p>
          <a:p>
            <a:endParaRPr lang="ru-RU" dirty="0"/>
          </a:p>
        </p:txBody>
      </p:sp>
      <p:sp>
        <p:nvSpPr>
          <p:cNvPr id="13" name="Дата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2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15784" y="260648"/>
            <a:ext cx="8260672" cy="648072"/>
          </a:xfrm>
        </p:spPr>
        <p:txBody>
          <a:bodyPr>
            <a:normAutofit/>
          </a:bodyPr>
          <a:lstStyle/>
          <a:p>
            <a:r>
              <a:rPr lang="ru-RU" sz="2400" b="1" spc="30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3</a:t>
            </a:r>
            <a:r>
              <a:rPr lang="ru-RU" sz="2400" b="1" spc="3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2400" b="1" spc="30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конкурс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84939" y="836711"/>
            <a:ext cx="8260672" cy="7920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spc="3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«БЛИЦТУРНИР»</a:t>
            </a:r>
            <a:endParaRPr lang="ru-RU" sz="3200" b="1" spc="30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Содержимое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70073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b="1" i="1" dirty="0" smtClean="0"/>
              <a:t>Дополните </a:t>
            </a:r>
            <a:r>
              <a:rPr lang="ru-RU" sz="2800" b="1" i="1" dirty="0"/>
              <a:t>незаконченное словосочетание</a:t>
            </a:r>
            <a:r>
              <a:rPr lang="ru-RU" sz="2800" b="1" i="1" dirty="0" smtClean="0"/>
              <a:t>:</a:t>
            </a:r>
          </a:p>
          <a:p>
            <a:pPr algn="ctr">
              <a:buNone/>
            </a:pPr>
            <a:endParaRPr lang="ru-RU" b="1" i="1" dirty="0"/>
          </a:p>
          <a:p>
            <a:r>
              <a:rPr lang="ru-RU" sz="2800" b="1" i="1" dirty="0"/>
              <a:t>Ремень  ___________</a:t>
            </a:r>
          </a:p>
          <a:p>
            <a:r>
              <a:rPr lang="ru-RU" sz="2800" b="1" i="1" dirty="0"/>
              <a:t>Игла ___________ </a:t>
            </a:r>
          </a:p>
          <a:p>
            <a:r>
              <a:rPr lang="ru-RU" sz="2800" b="1" i="1" dirty="0"/>
              <a:t>Лопата  _________ </a:t>
            </a:r>
          </a:p>
          <a:p>
            <a:r>
              <a:rPr lang="ru-RU" sz="2800" b="1" i="1" dirty="0"/>
              <a:t>Станок   _________</a:t>
            </a:r>
          </a:p>
          <a:p>
            <a:r>
              <a:rPr lang="ru-RU" sz="2800" b="1" i="1" dirty="0"/>
              <a:t>Цветы  ________ </a:t>
            </a:r>
          </a:p>
          <a:p>
            <a:r>
              <a:rPr lang="ru-RU" sz="2800" b="1" i="1" dirty="0"/>
              <a:t>Стол __________</a:t>
            </a:r>
          </a:p>
          <a:p>
            <a:pPr>
              <a:buNone/>
            </a:pPr>
            <a:endParaRPr lang="ru-RU" sz="3600" dirty="0" smtClean="0">
              <a:latin typeface="Bookman Old Style" pitchFamily="18" charset="0"/>
            </a:endParaRPr>
          </a:p>
          <a:p>
            <a:endParaRPr lang="ru-RU" sz="3600" dirty="0">
              <a:latin typeface="Bookman Old Style" pitchFamily="18" charset="0"/>
            </a:endParaRPr>
          </a:p>
          <a:p>
            <a:endParaRPr lang="ru-RU" dirty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4922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75656" y="2996952"/>
            <a:ext cx="2376264" cy="302433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b="1" i="1" dirty="0" err="1"/>
              <a:t>явше</a:t>
            </a:r>
            <a:endParaRPr lang="ru-RU" sz="3200" b="1" i="1" dirty="0"/>
          </a:p>
          <a:p>
            <a:pPr>
              <a:buNone/>
            </a:pPr>
            <a:r>
              <a:rPr lang="ru-RU" sz="3200" b="1" i="1" dirty="0" err="1" smtClean="0"/>
              <a:t>селрьас</a:t>
            </a:r>
            <a:endParaRPr lang="ru-RU" sz="3200" b="1" i="1" dirty="0"/>
          </a:p>
          <a:p>
            <a:pPr>
              <a:buNone/>
            </a:pPr>
            <a:r>
              <a:rPr lang="ru-RU" sz="3200" b="1" i="1" dirty="0" err="1" smtClean="0"/>
              <a:t>птлоикн</a:t>
            </a:r>
            <a:r>
              <a:rPr lang="ru-RU" sz="3200" b="1" i="1" dirty="0" smtClean="0"/>
              <a:t> </a:t>
            </a:r>
            <a:endParaRPr lang="ru-RU" sz="3200" b="1" i="1" dirty="0"/>
          </a:p>
          <a:p>
            <a:pPr>
              <a:buNone/>
            </a:pPr>
            <a:r>
              <a:rPr lang="ru-RU" sz="3200" b="1" i="1" dirty="0" err="1"/>
              <a:t>опарв</a:t>
            </a:r>
            <a:r>
              <a:rPr lang="ru-RU" sz="3200" b="1" i="1" dirty="0"/>
              <a:t> </a:t>
            </a:r>
          </a:p>
          <a:p>
            <a:pPr>
              <a:buNone/>
            </a:pPr>
            <a:r>
              <a:rPr lang="ru-RU" sz="3200" b="1" i="1" dirty="0" err="1"/>
              <a:t>цвтдовое</a:t>
            </a:r>
            <a:r>
              <a:rPr lang="ru-RU" sz="3200" b="1" i="1" dirty="0"/>
              <a:t> </a:t>
            </a:r>
            <a:r>
              <a:rPr lang="ru-RU" sz="2800" b="1" i="1" dirty="0"/>
              <a:t> </a:t>
            </a:r>
          </a:p>
          <a:p>
            <a:endParaRPr lang="ru-RU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5652120" y="2924944"/>
            <a:ext cx="2376264" cy="30963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itchFamily="34" charset="0"/>
              <a:buNone/>
            </a:pPr>
            <a:r>
              <a:rPr lang="ru-RU" sz="3200" b="1" i="1" dirty="0" smtClean="0"/>
              <a:t>швея</a:t>
            </a:r>
          </a:p>
          <a:p>
            <a:pPr>
              <a:buFont typeface="Arial" pitchFamily="34" charset="0"/>
              <a:buNone/>
            </a:pPr>
            <a:r>
              <a:rPr lang="ru-RU" sz="3200" b="1" i="1" dirty="0" smtClean="0"/>
              <a:t>слесарь</a:t>
            </a:r>
          </a:p>
          <a:p>
            <a:pPr>
              <a:buFont typeface="Arial" pitchFamily="34" charset="0"/>
              <a:buNone/>
            </a:pPr>
            <a:r>
              <a:rPr lang="ru-RU" sz="3200" b="1" i="1" dirty="0" smtClean="0"/>
              <a:t>плотник </a:t>
            </a:r>
          </a:p>
          <a:p>
            <a:pPr>
              <a:buFont typeface="Arial" pitchFamily="34" charset="0"/>
              <a:buNone/>
            </a:pPr>
            <a:r>
              <a:rPr lang="ru-RU" sz="3200" b="1" i="1" dirty="0" smtClean="0"/>
              <a:t>повар </a:t>
            </a:r>
          </a:p>
          <a:p>
            <a:pPr>
              <a:buFont typeface="Arial" pitchFamily="34" charset="0"/>
              <a:buNone/>
            </a:pPr>
            <a:r>
              <a:rPr lang="ru-RU" sz="3200" b="1" i="1" dirty="0" smtClean="0"/>
              <a:t>цветовод</a:t>
            </a:r>
          </a:p>
          <a:p>
            <a:endParaRPr lang="ru-RU" dirty="0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15784" y="260648"/>
            <a:ext cx="8260672" cy="648072"/>
          </a:xfrm>
        </p:spPr>
        <p:txBody>
          <a:bodyPr>
            <a:normAutofit/>
          </a:bodyPr>
          <a:lstStyle/>
          <a:p>
            <a:r>
              <a:rPr lang="ru-RU" sz="2400" b="1" spc="3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4 </a:t>
            </a:r>
            <a:r>
              <a:rPr lang="ru-RU" sz="2400" b="1" spc="30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конкурс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384939" y="836711"/>
            <a:ext cx="8260672" cy="7920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spc="3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«анаграмма»</a:t>
            </a:r>
            <a:endParaRPr lang="ru-RU" sz="3200" b="1" spc="30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1979548"/>
            <a:ext cx="86409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800" b="1" i="1" dirty="0" smtClean="0">
                <a:solidFill>
                  <a:schemeClr val="tx2"/>
                </a:solidFill>
              </a:rPr>
              <a:t>Расшифруйте профессии</a:t>
            </a:r>
            <a:r>
              <a:rPr lang="ru-RU" sz="2800" b="1" i="1" dirty="0">
                <a:solidFill>
                  <a:schemeClr val="tx2"/>
                </a:solidFill>
              </a:rPr>
              <a:t>:</a:t>
            </a:r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23528" y="476672"/>
            <a:ext cx="8496943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spcBef>
                <a:spcPct val="0"/>
              </a:spcBef>
            </a:pPr>
            <a:r>
              <a:rPr lang="ru-RU" sz="4800" b="1" cap="all" spc="30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j-lt"/>
                <a:ea typeface="+mj-ea"/>
                <a:cs typeface="+mj-cs"/>
              </a:rPr>
              <a:t>ПОДВЕДЕНИЕ ИТОГОВ</a:t>
            </a:r>
          </a:p>
        </p:txBody>
      </p:sp>
      <p:pic>
        <p:nvPicPr>
          <p:cNvPr id="6" name="Содержимое 3" descr="сова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4612" y="1844824"/>
            <a:ext cx="3714776" cy="3657418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24900" y="5868561"/>
            <a:ext cx="8856984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sz="3200" b="1" cap="all" spc="3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j-lt"/>
                <a:ea typeface="+mj-ea"/>
                <a:cs typeface="+mj-cs"/>
              </a:rPr>
              <a:t>СПАСИБО УЧАСТИЕ, Молодцы!</a:t>
            </a:r>
            <a:endParaRPr lang="ru-RU" sz="3200" b="1" cap="all" spc="30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6207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23528" y="476672"/>
            <a:ext cx="84969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j-lt"/>
                <a:ea typeface="+mj-ea"/>
                <a:cs typeface="+mj-cs"/>
              </a:rPr>
              <a:t>конкурс</a:t>
            </a:r>
            <a:endParaRPr lang="ru-RU" dirty="0"/>
          </a:p>
        </p:txBody>
      </p:sp>
      <p:sp>
        <p:nvSpPr>
          <p:cNvPr id="9" name="Объект 7"/>
          <p:cNvSpPr txBox="1">
            <a:spLocks/>
          </p:cNvSpPr>
          <p:nvPr/>
        </p:nvSpPr>
        <p:spPr>
          <a:xfrm>
            <a:off x="416011" y="835707"/>
            <a:ext cx="8229600" cy="646331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800" kern="1200" cap="all" spc="30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None/>
              <a:defRPr sz="16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</a:pPr>
            <a:r>
              <a:rPr lang="ru-RU" sz="36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j-lt"/>
                <a:ea typeface="+mj-ea"/>
                <a:cs typeface="+mj-cs"/>
              </a:rPr>
              <a:t>«РАЗМИНКА»</a:t>
            </a:r>
            <a:endParaRPr lang="ru-RU" sz="3600" b="1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11" name="Содержимое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3561259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endParaRPr lang="ru-RU" dirty="0" smtClean="0"/>
          </a:p>
          <a:p>
            <a:pPr algn="just"/>
            <a:endParaRPr lang="ru-RU" sz="2800" dirty="0" smtClean="0">
              <a:latin typeface="Bookman Old Style" pitchFamily="18" charset="0"/>
            </a:endParaRPr>
          </a:p>
          <a:p>
            <a:pPr marL="114300" indent="0">
              <a:buNone/>
            </a:pPr>
            <a:r>
              <a:rPr lang="ru-RU" sz="3200" dirty="0" smtClean="0">
                <a:latin typeface="Bookman Old Style" pitchFamily="18" charset="0"/>
              </a:rPr>
              <a:t>Во </a:t>
            </a:r>
            <a:r>
              <a:rPr lang="ru-RU" sz="3200" dirty="0">
                <a:latin typeface="Bookman Old Style" pitchFamily="18" charset="0"/>
              </a:rPr>
              <a:t>всех </a:t>
            </a:r>
            <a:r>
              <a:rPr lang="ru-RU" sz="3200" dirty="0" smtClean="0">
                <a:latin typeface="Bookman Old Style" pitchFamily="18" charset="0"/>
              </a:rPr>
              <a:t>шести </a:t>
            </a:r>
            <a:r>
              <a:rPr lang="ru-RU" sz="3200" dirty="0">
                <a:latin typeface="Bookman Old Style" pitchFamily="18" charset="0"/>
              </a:rPr>
              <a:t>предложенных словах присутствует буква “Е”. </a:t>
            </a:r>
            <a:endParaRPr lang="ru-RU" sz="3200" dirty="0" smtClean="0">
              <a:latin typeface="Bookman Old Style" pitchFamily="18" charset="0"/>
            </a:endParaRPr>
          </a:p>
          <a:p>
            <a:pPr marL="114300" indent="0">
              <a:buNone/>
            </a:pPr>
            <a:r>
              <a:rPr lang="ru-RU" sz="3200" dirty="0" smtClean="0">
                <a:latin typeface="Bookman Old Style" pitchFamily="18" charset="0"/>
              </a:rPr>
              <a:t>Пользуясь </a:t>
            </a:r>
            <a:r>
              <a:rPr lang="ru-RU" sz="3200" dirty="0">
                <a:latin typeface="Bookman Old Style" pitchFamily="18" charset="0"/>
              </a:rPr>
              <a:t>определениями, отгадайте эти слова и впишите буквы в пустые клеточки</a:t>
            </a:r>
            <a:r>
              <a:rPr lang="ru-RU" sz="3200" dirty="0" smtClean="0">
                <a:latin typeface="Bookman Old Style" pitchFamily="18" charset="0"/>
              </a:rPr>
              <a:t>:</a:t>
            </a:r>
          </a:p>
          <a:p>
            <a:pPr marL="514350" indent="-514350" algn="ctr">
              <a:buNone/>
            </a:pPr>
            <a:endParaRPr lang="ru-RU" dirty="0"/>
          </a:p>
          <a:p>
            <a:pPr marL="514350" indent="-514350" algn="ctr">
              <a:buNone/>
            </a:pPr>
            <a:endParaRPr lang="ru-RU" u="sng" dirty="0" smtClean="0"/>
          </a:p>
          <a:p>
            <a:pPr algn="just">
              <a:buNone/>
            </a:pPr>
            <a:endParaRPr lang="ru-RU" dirty="0">
              <a:latin typeface="Bookman Old Style" pitchFamily="18" charset="0"/>
            </a:endParaRPr>
          </a:p>
          <a:p>
            <a:endParaRPr lang="ru-RU" dirty="0"/>
          </a:p>
        </p:txBody>
      </p:sp>
      <p:sp>
        <p:nvSpPr>
          <p:cNvPr id="13" name="Дата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6706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6856" y="620688"/>
            <a:ext cx="8229600" cy="725470"/>
          </a:xfrm>
        </p:spPr>
        <p:txBody>
          <a:bodyPr>
            <a:normAutofit/>
          </a:bodyPr>
          <a:lstStyle/>
          <a:p>
            <a:pPr>
              <a:buClr>
                <a:schemeClr val="accent1"/>
              </a:buClr>
            </a:pPr>
            <a:r>
              <a:rPr lang="ru-RU" sz="3000" b="1" spc="3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ОТГАДАЙ все буквы «е»</a:t>
            </a:r>
            <a:endParaRPr lang="ru-RU" sz="3000" b="1" spc="30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5516" y="1916832"/>
            <a:ext cx="8712968" cy="4032448"/>
          </a:xfrm>
        </p:spPr>
        <p:txBody>
          <a:bodyPr>
            <a:normAutofit/>
          </a:bodyPr>
          <a:lstStyle/>
          <a:p>
            <a:pPr marL="114300" indent="0" algn="ctr">
              <a:buNone/>
            </a:pPr>
            <a:r>
              <a:rPr lang="ru-RU" dirty="0">
                <a:latin typeface="Bookman Old Style" pitchFamily="18" charset="0"/>
              </a:rPr>
              <a:t>Первую «Е» снимают в ателье </a:t>
            </a:r>
          </a:p>
          <a:p>
            <a:pPr>
              <a:buNone/>
            </a:pPr>
            <a:endParaRPr lang="ru-RU" dirty="0"/>
          </a:p>
          <a:p>
            <a:endParaRPr lang="ru-RU" dirty="0" smtClean="0"/>
          </a:p>
          <a:p>
            <a:pPr>
              <a:buNone/>
            </a:pPr>
            <a:endParaRPr lang="ru-RU" dirty="0"/>
          </a:p>
          <a:p>
            <a:endParaRPr lang="ru-RU" dirty="0" smtClean="0"/>
          </a:p>
          <a:p>
            <a:pPr marL="114300" indent="0" algn="ctr">
              <a:buNone/>
            </a:pPr>
            <a:r>
              <a:rPr lang="ru-RU" dirty="0" smtClean="0">
                <a:latin typeface="Bookman Old Style" pitchFamily="18" charset="0"/>
              </a:rPr>
              <a:t>Этот «Е» </a:t>
            </a:r>
            <a:r>
              <a:rPr lang="ru-RU" dirty="0">
                <a:latin typeface="Bookman Old Style" pitchFamily="18" charset="0"/>
              </a:rPr>
              <a:t>у столяра в столе </a:t>
            </a:r>
            <a:endParaRPr lang="ru-RU" dirty="0" smtClean="0">
              <a:latin typeface="Bookman Old Style" pitchFamily="18" charset="0"/>
            </a:endParaRPr>
          </a:p>
          <a:p>
            <a:endParaRPr lang="ru-RU" dirty="0"/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0310784"/>
              </p:ext>
            </p:extLst>
          </p:nvPr>
        </p:nvGraphicFramePr>
        <p:xfrm>
          <a:off x="827584" y="2420888"/>
          <a:ext cx="6834215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68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668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68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6684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6684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latin typeface="Garamon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Garamond" pitchFamily="18" charset="0"/>
                        </a:rPr>
                        <a:t>Е</a:t>
                      </a:r>
                      <a:endParaRPr lang="ru-RU" sz="3600" dirty="0">
                        <a:latin typeface="Garamon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7233955"/>
              </p:ext>
            </p:extLst>
          </p:nvPr>
        </p:nvGraphicFramePr>
        <p:xfrm>
          <a:off x="827584" y="3394135"/>
          <a:ext cx="6834215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68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668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68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6684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6684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71504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Garamond" pitchFamily="18" charset="0"/>
                        </a:rPr>
                        <a:t>М</a:t>
                      </a:r>
                      <a:endParaRPr lang="ru-RU" sz="3600" dirty="0">
                        <a:latin typeface="Garamon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Garamond" pitchFamily="18" charset="0"/>
                        </a:rPr>
                        <a:t>Е</a:t>
                      </a:r>
                      <a:endParaRPr lang="ru-RU" sz="3600" dirty="0">
                        <a:latin typeface="Garamon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Garamond" pitchFamily="18" charset="0"/>
                        </a:rPr>
                        <a:t>Р</a:t>
                      </a:r>
                      <a:endParaRPr lang="ru-RU" sz="3600" dirty="0">
                        <a:latin typeface="Garamon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Garamond" pitchFamily="18" charset="0"/>
                        </a:rPr>
                        <a:t>К</a:t>
                      </a:r>
                      <a:endParaRPr lang="ru-RU" sz="3600" dirty="0">
                        <a:latin typeface="Garamon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Garamond" pitchFamily="18" charset="0"/>
                        </a:rPr>
                        <a:t>И</a:t>
                      </a:r>
                      <a:endParaRPr lang="ru-RU" sz="3600" dirty="0">
                        <a:latin typeface="Garamond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14280" y="4786322"/>
          <a:ext cx="8572560" cy="714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72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2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25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25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5725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5725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5725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5725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5725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85725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7143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Garamond" pitchFamily="18" charset="0"/>
                        </a:rPr>
                        <a:t>Е</a:t>
                      </a:r>
                      <a:endParaRPr lang="ru-RU" sz="3600" dirty="0">
                        <a:latin typeface="Garamon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285720" y="5857892"/>
          <a:ext cx="8572560" cy="6429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01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01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01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011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5011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5011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5011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5011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5011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921552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642942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Garamond" pitchFamily="18" charset="0"/>
                        </a:rPr>
                        <a:t>И</a:t>
                      </a:r>
                      <a:endParaRPr lang="ru-RU" sz="3600" dirty="0">
                        <a:latin typeface="Garamon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Garamond" pitchFamily="18" charset="0"/>
                        </a:rPr>
                        <a:t>Н</a:t>
                      </a:r>
                      <a:endParaRPr lang="ru-RU" sz="3600" dirty="0">
                        <a:latin typeface="Garamon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Garamond" pitchFamily="18" charset="0"/>
                        </a:rPr>
                        <a:t>С</a:t>
                      </a:r>
                      <a:endParaRPr lang="ru-RU" sz="3600" dirty="0">
                        <a:latin typeface="Garamon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Garamond" pitchFamily="18" charset="0"/>
                        </a:rPr>
                        <a:t>Т</a:t>
                      </a:r>
                      <a:endParaRPr lang="ru-RU" sz="3600" dirty="0">
                        <a:latin typeface="Garamon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Garamond" pitchFamily="18" charset="0"/>
                        </a:rPr>
                        <a:t>Р</a:t>
                      </a:r>
                      <a:endParaRPr lang="ru-RU" sz="3600" dirty="0">
                        <a:latin typeface="Garamon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Garamond" pitchFamily="18" charset="0"/>
                        </a:rPr>
                        <a:t>У</a:t>
                      </a:r>
                      <a:endParaRPr lang="ru-RU" sz="3600" dirty="0">
                        <a:latin typeface="Garamon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Garamond" pitchFamily="18" charset="0"/>
                        </a:rPr>
                        <a:t>М</a:t>
                      </a:r>
                      <a:endParaRPr lang="ru-RU" sz="3600" dirty="0">
                        <a:latin typeface="Garamon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Garamond" pitchFamily="18" charset="0"/>
                        </a:rPr>
                        <a:t>Е</a:t>
                      </a:r>
                      <a:endParaRPr lang="ru-RU" sz="3600" dirty="0">
                        <a:latin typeface="Garamon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Garamond" pitchFamily="18" charset="0"/>
                        </a:rPr>
                        <a:t>Н</a:t>
                      </a:r>
                      <a:endParaRPr lang="ru-RU" sz="3600" dirty="0">
                        <a:latin typeface="Garamon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Garamond" pitchFamily="18" charset="0"/>
                        </a:rPr>
                        <a:t>Т</a:t>
                      </a:r>
                      <a:endParaRPr lang="ru-RU" sz="3600" dirty="0">
                        <a:latin typeface="Garamond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35933"/>
            <a:ext cx="8229600" cy="4497363"/>
          </a:xfrm>
        </p:spPr>
        <p:txBody>
          <a:bodyPr/>
          <a:lstStyle/>
          <a:p>
            <a:pPr marL="114300" indent="0" algn="ctr">
              <a:buNone/>
            </a:pPr>
            <a:r>
              <a:rPr lang="ru-RU" dirty="0" smtClean="0">
                <a:latin typeface="Bookman Old Style" pitchFamily="18" charset="0"/>
              </a:rPr>
              <a:t>Это «Е» нужно </a:t>
            </a:r>
            <a:r>
              <a:rPr lang="ru-RU" dirty="0">
                <a:latin typeface="Bookman Old Style" pitchFamily="18" charset="0"/>
              </a:rPr>
              <a:t>везде: и в мастерской, и в </a:t>
            </a:r>
            <a:r>
              <a:rPr lang="ru-RU" dirty="0" smtClean="0">
                <a:latin typeface="Bookman Old Style" pitchFamily="18" charset="0"/>
              </a:rPr>
              <a:t>ателье</a:t>
            </a:r>
          </a:p>
          <a:p>
            <a:pPr marL="114300" indent="0" algn="ctr">
              <a:buNone/>
            </a:pPr>
            <a:r>
              <a:rPr lang="ru-RU" i="1" dirty="0" smtClean="0">
                <a:latin typeface="Bookman Old Style" pitchFamily="18" charset="0"/>
              </a:rPr>
              <a:t> </a:t>
            </a:r>
          </a:p>
          <a:p>
            <a:pPr algn="ctr">
              <a:buNone/>
            </a:pPr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marL="114300" indent="0" algn="ctr">
              <a:buNone/>
            </a:pPr>
            <a:endParaRPr lang="ru-RU" i="1" dirty="0" smtClean="0">
              <a:latin typeface="Bookman Old Style" pitchFamily="18" charset="0"/>
            </a:endParaRPr>
          </a:p>
          <a:p>
            <a:pPr marL="114300" indent="0" algn="ctr">
              <a:buNone/>
            </a:pPr>
            <a:r>
              <a:rPr lang="ru-RU" dirty="0" smtClean="0">
                <a:latin typeface="Bookman Old Style" pitchFamily="18" charset="0"/>
              </a:rPr>
              <a:t>Это «Е» </a:t>
            </a:r>
            <a:r>
              <a:rPr lang="ru-RU" dirty="0">
                <a:latin typeface="Bookman Old Style" pitchFamily="18" charset="0"/>
              </a:rPr>
              <a:t>стоит </a:t>
            </a:r>
            <a:r>
              <a:rPr lang="ru-RU" dirty="0" smtClean="0">
                <a:latin typeface="Bookman Old Style" pitchFamily="18" charset="0"/>
              </a:rPr>
              <a:t>в </a:t>
            </a:r>
            <a:r>
              <a:rPr lang="ru-RU" dirty="0">
                <a:latin typeface="Bookman Old Style" pitchFamily="18" charset="0"/>
              </a:rPr>
              <a:t>цехе </a:t>
            </a:r>
            <a:endParaRPr lang="ru-RU" dirty="0" smtClean="0">
              <a:latin typeface="Bookman Old Style" pitchFamily="18" charset="0"/>
            </a:endParaRPr>
          </a:p>
          <a:p>
            <a:pPr algn="ctr">
              <a:buNone/>
            </a:pPr>
            <a:endParaRPr lang="ru-RU" dirty="0"/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57156" y="2214554"/>
          <a:ext cx="8572560" cy="6429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72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2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25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25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5725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5725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5725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5725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5725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85725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64294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Garamond" pitchFamily="18" charset="0"/>
                        </a:rPr>
                        <a:t>Е</a:t>
                      </a:r>
                      <a:endParaRPr lang="ru-RU" sz="3600" dirty="0">
                        <a:latin typeface="Garamon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latin typeface="Garamon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57156" y="3214686"/>
          <a:ext cx="8572560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72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2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25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25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5725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5725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5725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5725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5725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85725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428628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Garamond" pitchFamily="18" charset="0"/>
                        </a:rPr>
                        <a:t>Т</a:t>
                      </a:r>
                      <a:endParaRPr lang="ru-RU" sz="3600" dirty="0">
                        <a:latin typeface="Garamon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Garamond" pitchFamily="18" charset="0"/>
                        </a:rPr>
                        <a:t>В</a:t>
                      </a:r>
                      <a:endParaRPr lang="ru-RU" sz="3600" dirty="0">
                        <a:latin typeface="Garamon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Garamond" pitchFamily="18" charset="0"/>
                        </a:rPr>
                        <a:t>О</a:t>
                      </a:r>
                      <a:endParaRPr lang="ru-RU" sz="3600" dirty="0">
                        <a:latin typeface="Garamon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Garamond" pitchFamily="18" charset="0"/>
                        </a:rPr>
                        <a:t>Р</a:t>
                      </a:r>
                      <a:endParaRPr lang="ru-RU" sz="3600" dirty="0">
                        <a:latin typeface="Garamon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Garamond" pitchFamily="18" charset="0"/>
                        </a:rPr>
                        <a:t>Ч</a:t>
                      </a:r>
                      <a:endParaRPr lang="ru-RU" sz="3600" dirty="0">
                        <a:latin typeface="Garamon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Garamond" pitchFamily="18" charset="0"/>
                        </a:rPr>
                        <a:t>Е</a:t>
                      </a:r>
                      <a:endParaRPr lang="ru-RU" sz="3600" dirty="0">
                        <a:latin typeface="Garamon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Garamond" pitchFamily="18" charset="0"/>
                        </a:rPr>
                        <a:t>С</a:t>
                      </a:r>
                      <a:endParaRPr lang="ru-RU" sz="3600" dirty="0">
                        <a:latin typeface="Garamon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Garamond" pitchFamily="18" charset="0"/>
                        </a:rPr>
                        <a:t>Т</a:t>
                      </a:r>
                      <a:endParaRPr lang="ru-RU" sz="3600" dirty="0">
                        <a:latin typeface="Garamon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Garamond" pitchFamily="18" charset="0"/>
                        </a:rPr>
                        <a:t>В</a:t>
                      </a:r>
                      <a:endParaRPr lang="ru-RU" sz="3600" dirty="0">
                        <a:latin typeface="Garamon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Garamond" pitchFamily="18" charset="0"/>
                        </a:rPr>
                        <a:t>О</a:t>
                      </a:r>
                      <a:endParaRPr lang="ru-RU" sz="3600" dirty="0">
                        <a:latin typeface="Garamond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1213684"/>
              </p:ext>
            </p:extLst>
          </p:nvPr>
        </p:nvGraphicFramePr>
        <p:xfrm>
          <a:off x="285720" y="4797152"/>
          <a:ext cx="8572560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43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43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143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143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143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143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143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1438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1438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1438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71438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71438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57150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dirty="0">
                        <a:latin typeface="Garamon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>
                        <a:latin typeface="Garamon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Garamond" pitchFamily="18" charset="0"/>
                        </a:rPr>
                        <a:t>Е</a:t>
                      </a:r>
                      <a:endParaRPr lang="ru-RU" sz="3600" dirty="0">
                        <a:latin typeface="Garamond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00905"/>
              </p:ext>
            </p:extLst>
          </p:nvPr>
        </p:nvGraphicFramePr>
        <p:xfrm>
          <a:off x="285720" y="5813256"/>
          <a:ext cx="8572560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43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43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143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143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143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143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143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1438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1438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1438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71438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71438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500066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Garamond" pitchFamily="18" charset="0"/>
                        </a:rPr>
                        <a:t>О</a:t>
                      </a:r>
                      <a:endParaRPr lang="ru-RU" sz="3600" dirty="0">
                        <a:latin typeface="Garamon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Garamond" pitchFamily="18" charset="0"/>
                        </a:rPr>
                        <a:t>Б</a:t>
                      </a:r>
                      <a:endParaRPr lang="ru-RU" sz="3600" dirty="0">
                        <a:latin typeface="Garamon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Garamond" pitchFamily="18" charset="0"/>
                        </a:rPr>
                        <a:t>О</a:t>
                      </a:r>
                      <a:endParaRPr lang="ru-RU" sz="3600" dirty="0">
                        <a:latin typeface="Garamon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Garamond" pitchFamily="18" charset="0"/>
                        </a:rPr>
                        <a:t>Р</a:t>
                      </a:r>
                      <a:endParaRPr lang="ru-RU" sz="3600" dirty="0">
                        <a:latin typeface="Garamon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Garamond" pitchFamily="18" charset="0"/>
                        </a:rPr>
                        <a:t>У</a:t>
                      </a:r>
                      <a:endParaRPr lang="ru-RU" sz="3600" dirty="0">
                        <a:latin typeface="Garamon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Garamond" pitchFamily="18" charset="0"/>
                        </a:rPr>
                        <a:t>Д</a:t>
                      </a:r>
                      <a:endParaRPr lang="ru-RU" sz="3600" dirty="0">
                        <a:latin typeface="Garamon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Garamond" pitchFamily="18" charset="0"/>
                        </a:rPr>
                        <a:t>О</a:t>
                      </a:r>
                      <a:endParaRPr lang="ru-RU" sz="3600" dirty="0">
                        <a:latin typeface="Garamon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Garamond" pitchFamily="18" charset="0"/>
                        </a:rPr>
                        <a:t>В</a:t>
                      </a:r>
                      <a:endParaRPr lang="ru-RU" sz="3600" dirty="0">
                        <a:latin typeface="Garamon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Garamond" pitchFamily="18" charset="0"/>
                        </a:rPr>
                        <a:t>А</a:t>
                      </a:r>
                      <a:endParaRPr lang="ru-RU" sz="3600" dirty="0">
                        <a:latin typeface="Garamon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Garamond" pitchFamily="18" charset="0"/>
                        </a:rPr>
                        <a:t>Н</a:t>
                      </a:r>
                      <a:endParaRPr lang="ru-RU" sz="3600" dirty="0">
                        <a:latin typeface="Garamon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Garamond" pitchFamily="18" charset="0"/>
                        </a:rPr>
                        <a:t>И</a:t>
                      </a:r>
                      <a:endParaRPr lang="ru-RU" sz="3600" dirty="0">
                        <a:latin typeface="Garamon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Garamond" pitchFamily="18" charset="0"/>
                        </a:rPr>
                        <a:t>Е</a:t>
                      </a:r>
                      <a:endParaRPr lang="ru-RU" sz="3600" dirty="0">
                        <a:latin typeface="Garamond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8" name="Заголовок 1"/>
          <p:cNvSpPr txBox="1">
            <a:spLocks/>
          </p:cNvSpPr>
          <p:nvPr/>
        </p:nvSpPr>
        <p:spPr>
          <a:xfrm>
            <a:off x="457200" y="476672"/>
            <a:ext cx="8229600" cy="7254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buClr>
                <a:schemeClr val="accent1"/>
              </a:buClr>
            </a:pPr>
            <a:r>
              <a:rPr lang="ru-RU" sz="3000" b="1" spc="3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ОТГАДАЙ все буквы «е»</a:t>
            </a:r>
            <a:endParaRPr lang="ru-RU" sz="3000" b="1" spc="30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1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5166" y="1772817"/>
            <a:ext cx="8229600" cy="3096343"/>
          </a:xfrm>
        </p:spPr>
        <p:txBody>
          <a:bodyPr/>
          <a:lstStyle/>
          <a:p>
            <a:pPr marL="114300" indent="0" algn="ctr">
              <a:buNone/>
            </a:pPr>
            <a:r>
              <a:rPr lang="ru-RU" dirty="0">
                <a:latin typeface="Bookman Old Style" pitchFamily="18" charset="0"/>
              </a:rPr>
              <a:t>Этими </a:t>
            </a:r>
            <a:r>
              <a:rPr lang="ru-RU" dirty="0" smtClean="0">
                <a:latin typeface="Bookman Old Style" pitchFamily="18" charset="0"/>
              </a:rPr>
              <a:t>«Е» занимаются модельеры</a:t>
            </a:r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marL="114300" indent="0" algn="ctr">
              <a:buNone/>
            </a:pPr>
            <a:endParaRPr lang="ru-RU" sz="1200" i="1" dirty="0" smtClean="0">
              <a:latin typeface="Bookman Old Style" pitchFamily="18" charset="0"/>
            </a:endParaRPr>
          </a:p>
          <a:p>
            <a:pPr marL="114300" indent="0" algn="ctr">
              <a:buNone/>
            </a:pPr>
            <a:r>
              <a:rPr lang="ru-RU" dirty="0" smtClean="0">
                <a:latin typeface="Bookman Old Style" pitchFamily="18" charset="0"/>
              </a:rPr>
              <a:t>Этот «Е» из овощей на столе</a:t>
            </a:r>
          </a:p>
          <a:p>
            <a:pPr algn="ctr"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8703410"/>
              </p:ext>
            </p:extLst>
          </p:nvPr>
        </p:nvGraphicFramePr>
        <p:xfrm>
          <a:off x="152612" y="2348880"/>
          <a:ext cx="8715447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04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04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7041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7041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7041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7041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7041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7041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7041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70419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670419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55015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785823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57150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Garamond" pitchFamily="18" charset="0"/>
                        </a:rPr>
                        <a:t>Е</a:t>
                      </a:r>
                      <a:endParaRPr lang="ru-RU" sz="3600" dirty="0">
                        <a:latin typeface="Garamon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latin typeface="Garamon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600">
                        <a:latin typeface="Garamon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latin typeface="Garamon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latin typeface="Garamon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600">
                        <a:latin typeface="Garamon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600">
                        <a:latin typeface="Garamon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600">
                        <a:latin typeface="Garamon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latin typeface="Garamon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Garamond" pitchFamily="18" charset="0"/>
                        </a:rPr>
                        <a:t>Е</a:t>
                      </a:r>
                      <a:endParaRPr lang="ru-RU" sz="3600" dirty="0">
                        <a:latin typeface="Garamond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0649149"/>
              </p:ext>
            </p:extLst>
          </p:nvPr>
        </p:nvGraphicFramePr>
        <p:xfrm>
          <a:off x="250000" y="3356992"/>
          <a:ext cx="8643999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49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49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6492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6492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6492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6492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6492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6492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64923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64923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664923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664923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664923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571504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Garamond" pitchFamily="18" charset="0"/>
                        </a:rPr>
                        <a:t>М</a:t>
                      </a:r>
                      <a:endParaRPr lang="ru-RU" sz="3600" dirty="0">
                        <a:latin typeface="Garamon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Garamond" pitchFamily="18" charset="0"/>
                        </a:rPr>
                        <a:t>О</a:t>
                      </a:r>
                      <a:endParaRPr lang="ru-RU" sz="3600" dirty="0">
                        <a:latin typeface="Garamon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Garamond" pitchFamily="18" charset="0"/>
                        </a:rPr>
                        <a:t>Д</a:t>
                      </a:r>
                      <a:endParaRPr lang="ru-RU" sz="3600" dirty="0">
                        <a:latin typeface="Garamon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Garamond" pitchFamily="18" charset="0"/>
                        </a:rPr>
                        <a:t>Е</a:t>
                      </a:r>
                      <a:endParaRPr lang="ru-RU" sz="3600" dirty="0">
                        <a:latin typeface="Garamon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Garamond" pitchFamily="18" charset="0"/>
                        </a:rPr>
                        <a:t>Л</a:t>
                      </a:r>
                      <a:endParaRPr lang="ru-RU" sz="3600" dirty="0">
                        <a:latin typeface="Garamon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Garamond" pitchFamily="18" charset="0"/>
                        </a:rPr>
                        <a:t>И</a:t>
                      </a:r>
                      <a:endParaRPr lang="ru-RU" sz="3600" dirty="0">
                        <a:latin typeface="Garamon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Garamond" pitchFamily="18" charset="0"/>
                        </a:rPr>
                        <a:t>Р</a:t>
                      </a:r>
                      <a:endParaRPr lang="ru-RU" sz="3600" dirty="0">
                        <a:latin typeface="Garamon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Garamond" pitchFamily="18" charset="0"/>
                        </a:rPr>
                        <a:t>О</a:t>
                      </a:r>
                      <a:endParaRPr lang="ru-RU" sz="3600" dirty="0">
                        <a:latin typeface="Garamon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Garamond" pitchFamily="18" charset="0"/>
                        </a:rPr>
                        <a:t>В</a:t>
                      </a:r>
                      <a:endParaRPr lang="ru-RU" sz="3600" dirty="0">
                        <a:latin typeface="Garamon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Garamond" pitchFamily="18" charset="0"/>
                        </a:rPr>
                        <a:t>А</a:t>
                      </a:r>
                      <a:endParaRPr lang="ru-RU" sz="3600" dirty="0">
                        <a:latin typeface="Garamon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Garamond" pitchFamily="18" charset="0"/>
                        </a:rPr>
                        <a:t>Н</a:t>
                      </a:r>
                      <a:endParaRPr lang="ru-RU" sz="3600" dirty="0">
                        <a:latin typeface="Garamon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Garamond" pitchFamily="18" charset="0"/>
                        </a:rPr>
                        <a:t>И</a:t>
                      </a:r>
                      <a:endParaRPr lang="ru-RU" sz="3600" dirty="0">
                        <a:latin typeface="Garamon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Garamond" pitchFamily="18" charset="0"/>
                        </a:rPr>
                        <a:t>Е</a:t>
                      </a:r>
                      <a:endParaRPr lang="ru-RU" sz="3600" dirty="0">
                        <a:latin typeface="Garamond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14280" y="4714884"/>
          <a:ext cx="8501128" cy="6429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26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6264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6264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6264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6264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6264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6264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6264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642942">
                <a:tc>
                  <a:txBody>
                    <a:bodyPr/>
                    <a:lstStyle/>
                    <a:p>
                      <a:endParaRPr lang="ru-RU" sz="3600" dirty="0">
                        <a:latin typeface="Garamon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dirty="0">
                        <a:latin typeface="Garamon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latin typeface="Garamon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Garamond" pitchFamily="18" charset="0"/>
                        </a:rPr>
                        <a:t>Е</a:t>
                      </a:r>
                      <a:endParaRPr lang="ru-RU" sz="3600" dirty="0">
                        <a:latin typeface="Garamon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latin typeface="Garamon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600">
                        <a:latin typeface="Garamon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Garamond" pitchFamily="18" charset="0"/>
                        </a:rPr>
                        <a:t>Е</a:t>
                      </a:r>
                      <a:endParaRPr lang="ru-RU" sz="3600" dirty="0">
                        <a:latin typeface="Garamon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dirty="0">
                        <a:latin typeface="Garamond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214280" y="5715016"/>
          <a:ext cx="8501128" cy="714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26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6264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6264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6264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6264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6264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6264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6264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714380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Garamond" pitchFamily="18" charset="0"/>
                        </a:rPr>
                        <a:t>В</a:t>
                      </a:r>
                      <a:endParaRPr lang="ru-RU" sz="3600" dirty="0">
                        <a:latin typeface="Garamon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Garamond" pitchFamily="18" charset="0"/>
                        </a:rPr>
                        <a:t>И</a:t>
                      </a:r>
                      <a:endParaRPr lang="ru-RU" sz="3600" dirty="0">
                        <a:latin typeface="Garamon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Garamond" pitchFamily="18" charset="0"/>
                        </a:rPr>
                        <a:t>Н</a:t>
                      </a:r>
                      <a:endParaRPr lang="ru-RU" sz="3600" dirty="0">
                        <a:latin typeface="Garamon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Garamond" pitchFamily="18" charset="0"/>
                        </a:rPr>
                        <a:t>Е</a:t>
                      </a:r>
                      <a:endParaRPr lang="ru-RU" sz="3600" dirty="0">
                        <a:latin typeface="Garamon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Garamond" pitchFamily="18" charset="0"/>
                        </a:rPr>
                        <a:t>Г</a:t>
                      </a:r>
                      <a:endParaRPr lang="ru-RU" sz="3600" dirty="0">
                        <a:latin typeface="Garamon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Garamond" pitchFamily="18" charset="0"/>
                        </a:rPr>
                        <a:t>Р</a:t>
                      </a:r>
                      <a:endParaRPr lang="ru-RU" sz="3600" dirty="0">
                        <a:latin typeface="Garamon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Garamond" pitchFamily="18" charset="0"/>
                        </a:rPr>
                        <a:t>Е</a:t>
                      </a:r>
                      <a:endParaRPr lang="ru-RU" sz="3600" dirty="0">
                        <a:latin typeface="Garamon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Garamond" pitchFamily="18" charset="0"/>
                        </a:rPr>
                        <a:t>Т</a:t>
                      </a:r>
                      <a:endParaRPr lang="ru-RU" sz="3600" dirty="0">
                        <a:latin typeface="Garamond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9" name="Заголовок 1"/>
          <p:cNvSpPr txBox="1">
            <a:spLocks/>
          </p:cNvSpPr>
          <p:nvPr/>
        </p:nvSpPr>
        <p:spPr>
          <a:xfrm>
            <a:off x="395536" y="543290"/>
            <a:ext cx="8229600" cy="7254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buClr>
                <a:schemeClr val="accent1"/>
              </a:buClr>
            </a:pPr>
            <a:r>
              <a:rPr lang="ru-RU" sz="3000" b="1" spc="3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ОТГАДАЙ все буквы «е»</a:t>
            </a:r>
            <a:endParaRPr lang="ru-RU" sz="3000" b="1" spc="30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260672" cy="648072"/>
          </a:xfrm>
        </p:spPr>
        <p:txBody>
          <a:bodyPr>
            <a:normAutofit/>
          </a:bodyPr>
          <a:lstStyle/>
          <a:p>
            <a:r>
              <a:rPr lang="ru-RU" sz="2400" b="1" spc="30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 конкурс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628800"/>
            <a:ext cx="8496944" cy="100811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i="1" dirty="0">
                <a:latin typeface="Bookman Old Style" pitchFamily="18" charset="0"/>
              </a:rPr>
              <a:t>К названию профессий подберите ее описание:</a:t>
            </a:r>
          </a:p>
          <a:p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19576" y="836712"/>
            <a:ext cx="8260672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300" b="1" spc="3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«Знаешь ли ты профессии?»</a:t>
            </a:r>
            <a:endParaRPr lang="ru-RU" sz="3300" b="1" spc="30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87256" y="2636912"/>
            <a:ext cx="6356952" cy="40845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300" dirty="0" smtClean="0"/>
              <a:t>Специалист по подготовке тканей для пошива</a:t>
            </a:r>
          </a:p>
          <a:p>
            <a:r>
              <a:rPr lang="ru-RU" sz="2300" dirty="0" smtClean="0"/>
              <a:t>Выращивает и составляет композиции из цветов</a:t>
            </a:r>
          </a:p>
          <a:p>
            <a:r>
              <a:rPr lang="ru-RU" sz="2300" dirty="0" smtClean="0"/>
              <a:t>Готовит сладкие изделия из муки с использованием других продуктов</a:t>
            </a:r>
          </a:p>
          <a:p>
            <a:r>
              <a:rPr lang="ru-RU" sz="2300" dirty="0" smtClean="0"/>
              <a:t>Работает топором, строит дома</a:t>
            </a:r>
          </a:p>
          <a:p>
            <a:r>
              <a:rPr lang="ru-RU" sz="2300" dirty="0" smtClean="0"/>
              <a:t>Обрабатывает металлы, используя ручные инструменты </a:t>
            </a:r>
          </a:p>
          <a:p>
            <a:r>
              <a:rPr lang="ru-RU" sz="2300" dirty="0" smtClean="0"/>
              <a:t>Лечит детей и взрослых</a:t>
            </a:r>
            <a:endParaRPr lang="ru-RU" sz="2300" dirty="0"/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6517384" y="2512789"/>
            <a:ext cx="2375096" cy="40845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lnSpc>
                <a:spcPct val="170000"/>
              </a:lnSpc>
              <a:buNone/>
            </a:pPr>
            <a:r>
              <a:rPr lang="ru-RU" b="1" i="1" dirty="0">
                <a:solidFill>
                  <a:schemeClr val="accent3">
                    <a:lumMod val="50000"/>
                  </a:schemeClr>
                </a:solidFill>
              </a:rPr>
              <a:t>ВРАЧ </a:t>
            </a: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КОНДИТЕР ЦВЕТОВОД</a:t>
            </a:r>
          </a:p>
          <a:p>
            <a:pPr marL="114300" indent="0">
              <a:lnSpc>
                <a:spcPct val="170000"/>
              </a:lnSpc>
              <a:buNone/>
            </a:pP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ЗАКРОЙЩИКСЛЕСАРЬ</a:t>
            </a:r>
          </a:p>
          <a:p>
            <a:pPr marL="114300" indent="0">
              <a:lnSpc>
                <a:spcPct val="170000"/>
              </a:lnSpc>
              <a:buNone/>
            </a:pP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ПЛОТНИК</a:t>
            </a:r>
            <a:endParaRPr lang="ru-RU" b="1" i="1" dirty="0">
              <a:solidFill>
                <a:schemeClr val="accent3">
                  <a:lumMod val="50000"/>
                </a:schemeClr>
              </a:solidFill>
            </a:endParaRPr>
          </a:p>
          <a:p>
            <a:pPr>
              <a:lnSpc>
                <a:spcPct val="170000"/>
              </a:lnSpc>
            </a:pP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700808"/>
            <a:ext cx="8640960" cy="487146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i="1" dirty="0" smtClean="0">
                <a:latin typeface="Bookman Old Style" pitchFamily="18" charset="0"/>
              </a:rPr>
              <a:t>Верите </a:t>
            </a:r>
            <a:r>
              <a:rPr lang="ru-RU" sz="2800" i="1" dirty="0">
                <a:latin typeface="Bookman Old Style" pitchFamily="18" charset="0"/>
              </a:rPr>
              <a:t>ли вы, что</a:t>
            </a:r>
            <a:r>
              <a:rPr lang="ru-RU" sz="2800" i="1" dirty="0" smtClean="0">
                <a:latin typeface="Bookman Old Style" pitchFamily="18" charset="0"/>
              </a:rPr>
              <a:t>…</a:t>
            </a:r>
          </a:p>
          <a:p>
            <a:pPr algn="ctr">
              <a:buNone/>
            </a:pPr>
            <a:endParaRPr lang="ru-RU" sz="2000" b="1" i="1" dirty="0" smtClean="0">
              <a:latin typeface="Bookman Old Style" pitchFamily="18" charset="0"/>
            </a:endParaRPr>
          </a:p>
          <a:p>
            <a:pPr marL="0" lvl="0" indent="0">
              <a:buNone/>
            </a:pPr>
            <a:r>
              <a:rPr lang="ru-RU" sz="2800" b="1" i="1" dirty="0"/>
              <a:t>Первый проект </a:t>
            </a:r>
            <a:r>
              <a:rPr lang="ru-RU" sz="2800" b="1" i="1" dirty="0" smtClean="0"/>
              <a:t>швейной машины предложил  </a:t>
            </a:r>
            <a:r>
              <a:rPr lang="ru-RU" sz="2800" b="1" i="1" dirty="0"/>
              <a:t>Леонардо да Винчи?</a:t>
            </a:r>
          </a:p>
          <a:p>
            <a:pPr marL="514350" lvl="0" indent="-514350" algn="just">
              <a:buNone/>
            </a:pPr>
            <a:endParaRPr lang="ru-RU" sz="2800" dirty="0" smtClean="0"/>
          </a:p>
          <a:p>
            <a:pPr marL="514350" lvl="0" indent="-514350" algn="ctr">
              <a:buAutoNum type="arabicPeriod"/>
            </a:pPr>
            <a:endParaRPr lang="ru-RU" sz="2800" dirty="0"/>
          </a:p>
          <a:p>
            <a:pPr algn="ctr">
              <a:buNone/>
            </a:pPr>
            <a:endParaRPr lang="ru-RU" sz="4000" b="1" i="1" dirty="0">
              <a:latin typeface="Bookman Old Style" pitchFamily="18" charset="0"/>
            </a:endParaRPr>
          </a:p>
          <a:p>
            <a:endParaRPr lang="ru-RU" dirty="0"/>
          </a:p>
        </p:txBody>
      </p:sp>
      <p:pic>
        <p:nvPicPr>
          <p:cNvPr id="4" name="Picture 2" descr="Рис. 11. Портрет Леонардо да Винчи, созданный с помощью программы «Гравер»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00826" y="3500438"/>
            <a:ext cx="2309643" cy="307182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Picture 2" descr="http://img-fotki.yandex.ru/get/5812/111874181.6c/0_8e2dd_1ca0a8cb_X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3571868" y="3933709"/>
            <a:ext cx="2814630" cy="2924291"/>
          </a:xfrm>
          <a:prstGeom prst="rect">
            <a:avLst/>
          </a:prstGeom>
          <a:noFill/>
        </p:spPr>
      </p:pic>
      <p:sp>
        <p:nvSpPr>
          <p:cNvPr id="6" name="Содержимое 1"/>
          <p:cNvSpPr txBox="1">
            <a:spLocks/>
          </p:cNvSpPr>
          <p:nvPr/>
        </p:nvSpPr>
        <p:spPr>
          <a:xfrm>
            <a:off x="3714744" y="4572008"/>
            <a:ext cx="2024058" cy="99060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3050" marR="0" lvl="0" indent="169863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 конце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XV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века.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260672" cy="648072"/>
          </a:xfrm>
        </p:spPr>
        <p:txBody>
          <a:bodyPr>
            <a:normAutofit/>
          </a:bodyPr>
          <a:lstStyle/>
          <a:p>
            <a:r>
              <a:rPr lang="ru-RU" sz="2400" b="1" spc="3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 </a:t>
            </a:r>
            <a:r>
              <a:rPr lang="ru-RU" sz="2400" b="1" spc="30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конкурс</a:t>
            </a: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419576" y="836712"/>
            <a:ext cx="8260672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300" b="1" spc="3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«Знаешь ли ты профессии?»</a:t>
            </a:r>
            <a:endParaRPr lang="ru-RU" sz="3300" b="1" spc="30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1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2127995"/>
            <a:ext cx="5034290" cy="158417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b="1" i="1" dirty="0" smtClean="0"/>
              <a:t>Первые швейные машины по </a:t>
            </a:r>
            <a:r>
              <a:rPr lang="ru-RU" sz="2800" b="1" i="1" dirty="0"/>
              <a:t>форме </a:t>
            </a:r>
            <a:r>
              <a:rPr lang="ru-RU" sz="2800" b="1" i="1" dirty="0" smtClean="0"/>
              <a:t>напоминали </a:t>
            </a:r>
            <a:r>
              <a:rPr lang="ru-RU" sz="2800" b="1" i="1" dirty="0"/>
              <a:t>пистолет? </a:t>
            </a:r>
          </a:p>
          <a:p>
            <a:endParaRPr lang="ru-RU" dirty="0"/>
          </a:p>
        </p:txBody>
      </p:sp>
      <p:pic>
        <p:nvPicPr>
          <p:cNvPr id="5" name="Picture 2" descr="http://www.patented-antiques.com/images/WEB-Sale-Cats/ZZ-CSGN/z-c-wt/c-sew/wo-sew/PC110003.JPG"/>
          <p:cNvPicPr>
            <a:picLocks noChangeAspect="1" noChangeArrowheads="1"/>
          </p:cNvPicPr>
          <p:nvPr/>
        </p:nvPicPr>
        <p:blipFill>
          <a:blip r:embed="rId2" cstate="print"/>
          <a:srcRect l="15802" t="10014" r="5185" b="8762"/>
          <a:stretch>
            <a:fillRect/>
          </a:stretch>
        </p:blipFill>
        <p:spPr bwMode="auto">
          <a:xfrm>
            <a:off x="1312084" y="4200971"/>
            <a:ext cx="2971884" cy="2596680"/>
          </a:xfrm>
          <a:prstGeom prst="roundRect">
            <a:avLst>
              <a:gd name="adj" fmla="val 0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Picture 2" descr="Картинка 382 из 5586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7818" y="2276872"/>
            <a:ext cx="3385567" cy="4581128"/>
          </a:xfrm>
          <a:prstGeom prst="rect">
            <a:avLst/>
          </a:prstGeom>
          <a:noFill/>
        </p:spPr>
      </p:pic>
      <p:sp>
        <p:nvSpPr>
          <p:cNvPr id="7" name="Содержимое 1"/>
          <p:cNvSpPr txBox="1">
            <a:spLocks/>
          </p:cNvSpPr>
          <p:nvPr/>
        </p:nvSpPr>
        <p:spPr>
          <a:xfrm>
            <a:off x="5715008" y="2924944"/>
            <a:ext cx="3000396" cy="3575890"/>
          </a:xfrm>
          <a:prstGeom prst="rect">
            <a:avLst/>
          </a:prstGeom>
        </p:spPr>
        <p:txBody>
          <a:bodyPr vert="horz">
            <a:normAutofit fontScale="85000" lnSpcReduction="20000"/>
          </a:bodyPr>
          <a:lstStyle/>
          <a:p>
            <a:pPr marL="273050" marR="0" lvl="1" indent="84138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Первые швейные машины напоминали по своей форме пистолет или оружейный приклад и снабжались самыми причудливыми украшениями, рисунками и резьбой.</a:t>
            </a: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260672" cy="648072"/>
          </a:xfrm>
        </p:spPr>
        <p:txBody>
          <a:bodyPr>
            <a:normAutofit/>
          </a:bodyPr>
          <a:lstStyle/>
          <a:p>
            <a:r>
              <a:rPr lang="ru-RU" sz="2400" b="1" spc="3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 </a:t>
            </a:r>
            <a:r>
              <a:rPr lang="ru-RU" sz="2400" b="1" spc="30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конкурс</a:t>
            </a: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419576" y="836712"/>
            <a:ext cx="8260672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300" b="1" spc="3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«Знаешь ли ты профессии?»</a:t>
            </a:r>
            <a:endParaRPr lang="ru-RU" sz="3300" b="1" spc="30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1" name="Содержимое 2"/>
          <p:cNvSpPr txBox="1">
            <a:spLocks/>
          </p:cNvSpPr>
          <p:nvPr/>
        </p:nvSpPr>
        <p:spPr>
          <a:xfrm>
            <a:off x="306277" y="1556792"/>
            <a:ext cx="8640960" cy="720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Arial" pitchFamily="34" charset="0"/>
              <a:buNone/>
            </a:pPr>
            <a:r>
              <a:rPr lang="ru-RU" sz="2800" i="1" dirty="0" smtClean="0">
                <a:latin typeface="Bookman Old Style" pitchFamily="18" charset="0"/>
              </a:rPr>
              <a:t>Верите ли вы, что…</a:t>
            </a:r>
          </a:p>
          <a:p>
            <a:pPr algn="ctr">
              <a:buFont typeface="Arial" pitchFamily="34" charset="0"/>
              <a:buNone/>
            </a:pPr>
            <a:endParaRPr lang="ru-RU" sz="2000" b="1" i="1" dirty="0" smtClean="0">
              <a:latin typeface="Bookman Old Style" pitchFamily="18" charset="0"/>
            </a:endParaRPr>
          </a:p>
          <a:p>
            <a:pPr marL="514350" indent="-514350" algn="just">
              <a:buFont typeface="Arial" pitchFamily="34" charset="0"/>
              <a:buNone/>
            </a:pPr>
            <a:endParaRPr lang="ru-RU" sz="2800" dirty="0" smtClean="0"/>
          </a:p>
          <a:p>
            <a:pPr marL="514350" indent="-514350" algn="ctr">
              <a:buFont typeface="Arial" pitchFamily="34" charset="0"/>
              <a:buAutoNum type="arabicPeriod"/>
            </a:pPr>
            <a:endParaRPr lang="ru-RU" sz="2800" dirty="0" smtClean="0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3098" y="2375406"/>
            <a:ext cx="4896544" cy="144016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600" b="1" i="1" dirty="0"/>
              <a:t>Один изобретатель </a:t>
            </a:r>
            <a:r>
              <a:rPr lang="ru-RU" sz="2600" b="1" i="1" dirty="0" smtClean="0"/>
              <a:t>смог сконструировать швейную машину из дерева</a:t>
            </a:r>
            <a:r>
              <a:rPr lang="ru-RU" sz="2800" b="1" i="1" dirty="0" smtClean="0"/>
              <a:t>?</a:t>
            </a:r>
            <a:endParaRPr lang="ru-RU" sz="2800" b="1" i="1" dirty="0"/>
          </a:p>
        </p:txBody>
      </p:sp>
      <p:pic>
        <p:nvPicPr>
          <p:cNvPr id="5" name="Picture 2" descr="Файл:Thimonnier portreto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lum bright="-20000" contrast="40000"/>
          </a:blip>
          <a:srcRect/>
          <a:stretch>
            <a:fillRect/>
          </a:stretch>
        </p:blipFill>
        <p:spPr bwMode="auto">
          <a:xfrm>
            <a:off x="1287988" y="4125706"/>
            <a:ext cx="2275900" cy="2543654"/>
          </a:xfrm>
          <a:prstGeom prst="roundRect">
            <a:avLst>
              <a:gd name="adj" fmla="val 435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Picture 2" descr="Картинка 382 из 5586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87715" y="2385913"/>
            <a:ext cx="3605210" cy="4300122"/>
          </a:xfrm>
          <a:prstGeom prst="rect">
            <a:avLst/>
          </a:prstGeom>
          <a:noFill/>
        </p:spPr>
      </p:pic>
      <p:sp>
        <p:nvSpPr>
          <p:cNvPr id="7" name="Содержимое 1"/>
          <p:cNvSpPr txBox="1">
            <a:spLocks/>
          </p:cNvSpPr>
          <p:nvPr/>
        </p:nvSpPr>
        <p:spPr>
          <a:xfrm>
            <a:off x="5436096" y="2996952"/>
            <a:ext cx="3096344" cy="344157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3050" marR="0" lvl="0" indent="84138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Ее</a:t>
            </a: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сконструировал французский изобретатель </a:t>
            </a: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Бартелеми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Тимонье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273050" marR="0" lvl="0" indent="84138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 конце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XVIII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в.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Содержимое 2"/>
          <p:cNvSpPr txBox="1">
            <a:spLocks/>
          </p:cNvSpPr>
          <p:nvPr/>
        </p:nvSpPr>
        <p:spPr>
          <a:xfrm>
            <a:off x="251520" y="1700808"/>
            <a:ext cx="8640960" cy="720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Arial" pitchFamily="34" charset="0"/>
              <a:buNone/>
            </a:pPr>
            <a:r>
              <a:rPr lang="ru-RU" sz="2800" i="1" dirty="0" smtClean="0">
                <a:latin typeface="Bookman Old Style" pitchFamily="18" charset="0"/>
              </a:rPr>
              <a:t>Верите ли вы, что…</a:t>
            </a:r>
          </a:p>
          <a:p>
            <a:pPr algn="ctr">
              <a:buFont typeface="Arial" pitchFamily="34" charset="0"/>
              <a:buNone/>
            </a:pPr>
            <a:endParaRPr lang="ru-RU" sz="2000" b="1" i="1" dirty="0" smtClean="0">
              <a:latin typeface="Bookman Old Style" pitchFamily="18" charset="0"/>
            </a:endParaRPr>
          </a:p>
          <a:p>
            <a:pPr marL="514350" indent="-514350" algn="just">
              <a:buFont typeface="Arial" pitchFamily="34" charset="0"/>
              <a:buNone/>
            </a:pPr>
            <a:endParaRPr lang="ru-RU" sz="2800" dirty="0" smtClean="0"/>
          </a:p>
          <a:p>
            <a:pPr marL="514350" indent="-514350" algn="ctr">
              <a:buFont typeface="Arial" pitchFamily="34" charset="0"/>
              <a:buAutoNum type="arabicPeriod"/>
            </a:pPr>
            <a:endParaRPr lang="ru-RU" sz="2800" dirty="0" smtClean="0"/>
          </a:p>
        </p:txBody>
      </p:sp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415784" y="260648"/>
            <a:ext cx="8260672" cy="648072"/>
          </a:xfrm>
        </p:spPr>
        <p:txBody>
          <a:bodyPr>
            <a:normAutofit/>
          </a:bodyPr>
          <a:lstStyle/>
          <a:p>
            <a:r>
              <a:rPr lang="ru-RU" sz="2400" b="1" spc="3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 </a:t>
            </a:r>
            <a:r>
              <a:rPr lang="ru-RU" sz="2400" b="1" spc="30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конкурс</a:t>
            </a: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419576" y="836712"/>
            <a:ext cx="8260672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300" b="1" spc="3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«Знаешь ли ты профессии?»</a:t>
            </a:r>
            <a:endParaRPr lang="ru-RU" sz="3300" b="1" spc="30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489</TotalTime>
  <Words>493</Words>
  <Application>Microsoft Office PowerPoint</Application>
  <PresentationFormat>Экран (4:3)</PresentationFormat>
  <Paragraphs>171</Paragraphs>
  <Slides>13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2" baseType="lpstr">
      <vt:lpstr>Arial</vt:lpstr>
      <vt:lpstr>Book Antiqua</vt:lpstr>
      <vt:lpstr>Bookman Old Style</vt:lpstr>
      <vt:lpstr>Calibri</vt:lpstr>
      <vt:lpstr>Century Gothic</vt:lpstr>
      <vt:lpstr>Garamond</vt:lpstr>
      <vt:lpstr>Tahoma</vt:lpstr>
      <vt:lpstr>Wingdings 2</vt:lpstr>
      <vt:lpstr>Аптека</vt:lpstr>
      <vt:lpstr>             6   к л а с с</vt:lpstr>
      <vt:lpstr>Презентация PowerPoint</vt:lpstr>
      <vt:lpstr>ОТГАДАЙ все буквы «е»</vt:lpstr>
      <vt:lpstr>Презентация PowerPoint</vt:lpstr>
      <vt:lpstr>Презентация PowerPoint</vt:lpstr>
      <vt:lpstr>1 конкурс</vt:lpstr>
      <vt:lpstr>2 конкурс</vt:lpstr>
      <vt:lpstr>2 конкурс</vt:lpstr>
      <vt:lpstr>2 конкурс</vt:lpstr>
      <vt:lpstr>2 конкурс</vt:lpstr>
      <vt:lpstr>3 конкурс</vt:lpstr>
      <vt:lpstr>4 конкурс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OEM</dc:creator>
  <cp:lastModifiedBy>учитель</cp:lastModifiedBy>
  <cp:revision>107</cp:revision>
  <cp:lastPrinted>2020-10-31T14:00:00Z</cp:lastPrinted>
  <dcterms:created xsi:type="dcterms:W3CDTF">2012-03-10T13:54:23Z</dcterms:created>
  <dcterms:modified xsi:type="dcterms:W3CDTF">2022-11-24T15:59:34Z</dcterms:modified>
</cp:coreProperties>
</file>