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75" r:id="rId4"/>
    <p:sldId id="271" r:id="rId5"/>
    <p:sldId id="272" r:id="rId6"/>
    <p:sldId id="273" r:id="rId7"/>
    <p:sldId id="274" r:id="rId8"/>
    <p:sldId id="277" r:id="rId9"/>
    <p:sldId id="278" r:id="rId10"/>
    <p:sldId id="257" r:id="rId11"/>
    <p:sldId id="276" r:id="rId12"/>
    <p:sldId id="258" r:id="rId13"/>
    <p:sldId id="281" r:id="rId14"/>
    <p:sldId id="279" r:id="rId15"/>
    <p:sldId id="282" r:id="rId16"/>
    <p:sldId id="286" r:id="rId17"/>
    <p:sldId id="295" r:id="rId18"/>
    <p:sldId id="304" r:id="rId19"/>
    <p:sldId id="305" r:id="rId20"/>
    <p:sldId id="307" r:id="rId21"/>
    <p:sldId id="308" r:id="rId22"/>
    <p:sldId id="309" r:id="rId23"/>
    <p:sldId id="310" r:id="rId24"/>
    <p:sldId id="311" r:id="rId25"/>
    <p:sldId id="312" r:id="rId26"/>
    <p:sldId id="313" r:id="rId27"/>
    <p:sldId id="306" r:id="rId28"/>
    <p:sldId id="314" r:id="rId29"/>
    <p:sldId id="315" r:id="rId30"/>
    <p:sldId id="285" r:id="rId31"/>
    <p:sldId id="303" r:id="rId32"/>
    <p:sldId id="284" r:id="rId33"/>
    <p:sldId id="287" r:id="rId34"/>
    <p:sldId id="289" r:id="rId35"/>
    <p:sldId id="290" r:id="rId36"/>
    <p:sldId id="291" r:id="rId37"/>
    <p:sldId id="292" r:id="rId38"/>
    <p:sldId id="293" r:id="rId39"/>
    <p:sldId id="294" r:id="rId40"/>
    <p:sldId id="296" r:id="rId41"/>
    <p:sldId id="300" r:id="rId42"/>
    <p:sldId id="301" r:id="rId43"/>
    <p:sldId id="302" r:id="rId44"/>
    <p:sldId id="298" r:id="rId45"/>
    <p:sldId id="297" r:id="rId46"/>
    <p:sldId id="299" r:id="rId47"/>
    <p:sldId id="316" r:id="rId48"/>
    <p:sldId id="318"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AFCA"/>
    <a:srgbClr val="ECF1F4"/>
    <a:srgbClr val="FFFFFF"/>
    <a:srgbClr val="DADADA"/>
    <a:srgbClr val="7395CB"/>
    <a:srgbClr val="C5D3DD"/>
    <a:srgbClr val="D3DFE9"/>
    <a:srgbClr val="B3C5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126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a:off x="0" y="0"/>
            <a:ext cx="9144000" cy="6858000"/>
          </a:xfrm>
          <a:prstGeom prst="rect">
            <a:avLst/>
          </a:prstGeom>
          <a:gradFill flip="none" rotWithShape="1">
            <a:gsLst>
              <a:gs pos="0">
                <a:schemeClr val="accent1">
                  <a:lumMod val="5000"/>
                  <a:lumOff val="95000"/>
                </a:schemeClr>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6"/>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72FD4B22-F8BA-4A23-8AA3-A3F39B7EF197}" type="datetimeFigureOut">
              <a:rPr lang="en-US"/>
              <a:pPr>
                <a:defRPr/>
              </a:pPr>
              <a:t>11/24/2022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E427749-170F-4B4C-A9D4-5FE2C8ABAE3A}" type="slidenum">
              <a:rPr lang="en-US"/>
              <a:pPr>
                <a:defRPr/>
              </a:pPr>
              <a:t>‹#›</a:t>
            </a:fld>
            <a:endParaRPr lang="en-US"/>
          </a:p>
        </p:txBody>
      </p:sp>
    </p:spTree>
  </p:cSld>
  <p:clrMapOvr>
    <a:masterClrMapping/>
  </p:clrMapOvr>
  <p:transition spd="med">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2EE5047-3078-43FB-85BD-C60CCAA94FCB}" type="datetimeFigureOut">
              <a:rPr lang="en-US"/>
              <a:pPr>
                <a:defRPr/>
              </a:pPr>
              <a:t>11/24/2022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EC8ECE-466A-4B76-9490-35922D82D2EC}" type="slidenum">
              <a:rPr lang="en-US"/>
              <a:pPr>
                <a:defRPr/>
              </a:pPr>
              <a:t>‹#›</a:t>
            </a:fld>
            <a:endParaRPr lang="en-US"/>
          </a:p>
        </p:txBody>
      </p:sp>
    </p:spTree>
  </p:cSld>
  <p:clrMapOvr>
    <a:masterClrMapping/>
  </p:clrMapOvr>
  <p:transition spd="med">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BBC7E5B-259F-46A0-811B-86FAC67BDE75}" type="datetimeFigureOut">
              <a:rPr lang="en-US"/>
              <a:pPr>
                <a:defRPr/>
              </a:pPr>
              <a:t>11/24/2022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6DF1D7-B40A-4079-A488-9C43BDB35BF0}" type="slidenum">
              <a:rPr lang="en-US"/>
              <a:pPr>
                <a:defRPr/>
              </a:pPr>
              <a:t>‹#›</a:t>
            </a:fld>
            <a:endParaRPr lang="en-US"/>
          </a:p>
        </p:txBody>
      </p:sp>
    </p:spTree>
  </p:cSld>
  <p:clrMapOvr>
    <a:masterClrMapping/>
  </p:clrMapOvr>
  <p:transition spd="med">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DA6E3C7-5EBD-4665-92AB-E61922AE79C4}" type="datetimeFigureOut">
              <a:rPr lang="en-US"/>
              <a:pPr>
                <a:defRPr/>
              </a:pPr>
              <a:t>11/24/2022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7DB220-8543-4682-92AB-E9562408A711}" type="slidenum">
              <a:rPr lang="en-US"/>
              <a:pPr>
                <a:defRPr/>
              </a:pPr>
              <a:t>‹#›</a:t>
            </a:fld>
            <a:endParaRPr lang="en-US"/>
          </a:p>
        </p:txBody>
      </p:sp>
    </p:spTree>
  </p:cSld>
  <p:clrMapOvr>
    <a:masterClrMapping/>
  </p:clrMapOvr>
  <p:transition spd="med">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pPr>
              <a:defRPr/>
            </a:pPr>
            <a:fld id="{D026FD4D-3FB5-46BD-8F33-602610E2BABA}" type="datetimeFigureOut">
              <a:rPr lang="en-US"/>
              <a:pPr>
                <a:defRPr/>
              </a:pPr>
              <a:t>11/24/2022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4D9751-5448-4BE9-A413-2D48BD5D61DF}" type="slidenum">
              <a:rPr lang="en-US"/>
              <a:pPr>
                <a:defRPr/>
              </a:pPr>
              <a:t>‹#›</a:t>
            </a:fld>
            <a:endParaRPr lang="en-US"/>
          </a:p>
        </p:txBody>
      </p:sp>
    </p:spTree>
  </p:cSld>
  <p:clrMapOvr>
    <a:masterClrMapping/>
  </p:clrMapOvr>
  <p:transition spd="med">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55B7A80-B07B-4423-8FEB-9A8F5590A3AD}" type="datetimeFigureOut">
              <a:rPr lang="en-US"/>
              <a:pPr>
                <a:defRPr/>
              </a:pPr>
              <a:t>11/24/2022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F0CD71-EC97-41F7-B070-289EB5A92D64}" type="slidenum">
              <a:rPr lang="en-US"/>
              <a:pPr>
                <a:defRPr/>
              </a:pPr>
              <a:t>‹#›</a:t>
            </a:fld>
            <a:endParaRPr lang="en-US"/>
          </a:p>
        </p:txBody>
      </p:sp>
    </p:spTree>
  </p:cSld>
  <p:clrMapOvr>
    <a:masterClrMapping/>
  </p:clrMapOvr>
  <p:transition spd="med">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99EE19F-5718-4FFE-893E-2319609E35E0}" type="datetimeFigureOut">
              <a:rPr lang="en-US"/>
              <a:pPr>
                <a:defRPr/>
              </a:pPr>
              <a:t>11/24/2022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508BE35-82A8-46BD-9554-B8CFCB623831}" type="slidenum">
              <a:rPr lang="en-US"/>
              <a:pPr>
                <a:defRPr/>
              </a:pPr>
              <a:t>‹#›</a:t>
            </a:fld>
            <a:endParaRPr lang="en-US"/>
          </a:p>
        </p:txBody>
      </p:sp>
    </p:spTree>
  </p:cSld>
  <p:clrMapOvr>
    <a:masterClrMapping/>
  </p:clrMapOvr>
  <p:transition spd="med">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7FEFCF07-9F3F-4152-AFDE-55D305FED7C5}" type="datetimeFigureOut">
              <a:rPr lang="en-US"/>
              <a:pPr>
                <a:defRPr/>
              </a:pPr>
              <a:t>11/24/2022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8E3AAC0-BEA7-4EB2-AB3C-6B104489FBED}" type="slidenum">
              <a:rPr lang="en-US"/>
              <a:pPr>
                <a:defRPr/>
              </a:pPr>
              <a:t>‹#›</a:t>
            </a:fld>
            <a:endParaRPr lang="en-US"/>
          </a:p>
        </p:txBody>
      </p:sp>
    </p:spTree>
  </p:cSld>
  <p:clrMapOvr>
    <a:masterClrMapping/>
  </p:clrMapOvr>
  <p:transition spd="med">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0F6915-7B12-4837-BB59-E405E2666F30}" type="datetimeFigureOut">
              <a:rPr lang="en-US"/>
              <a:pPr>
                <a:defRPr/>
              </a:pPr>
              <a:t>11/24/2022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C5724B5-80F3-4D7A-996E-8D2A3592A368}" type="slidenum">
              <a:rPr lang="en-US"/>
              <a:pPr>
                <a:defRPr/>
              </a:pPr>
              <a:t>‹#›</a:t>
            </a:fld>
            <a:endParaRPr lang="en-US"/>
          </a:p>
        </p:txBody>
      </p:sp>
    </p:spTree>
  </p:cSld>
  <p:clrMapOvr>
    <a:masterClrMapping/>
  </p:clrMapOvr>
  <p:transition spd="med">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C166D77E-5D99-46B7-A4BA-F874C069551D}" type="datetimeFigureOut">
              <a:rPr lang="en-US"/>
              <a:pPr>
                <a:defRPr/>
              </a:pPr>
              <a:t>11/24/2022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5674B8-9099-4437-B448-7BE9767A11E3}" type="slidenum">
              <a:rPr lang="en-US"/>
              <a:pPr>
                <a:defRPr/>
              </a:pPr>
              <a:t>‹#›</a:t>
            </a:fld>
            <a:endParaRPr lang="en-US"/>
          </a:p>
        </p:txBody>
      </p:sp>
    </p:spTree>
  </p:cSld>
  <p:clrMapOvr>
    <a:masterClrMapping/>
  </p:clrMapOvr>
  <p:transition spd="med">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3"/>
          <p:cNvSpPr>
            <a:spLocks noGrp="1"/>
          </p:cNvSpPr>
          <p:nvPr>
            <p:ph type="dt" sz="half" idx="10"/>
          </p:nvPr>
        </p:nvSpPr>
        <p:spPr/>
        <p:txBody>
          <a:bodyPr/>
          <a:lstStyle>
            <a:lvl1pPr>
              <a:defRPr/>
            </a:lvl1pPr>
          </a:lstStyle>
          <a:p>
            <a:pPr>
              <a:defRPr/>
            </a:pPr>
            <a:fld id="{7425EA7E-FFBD-41DE-B6C9-B7BA033D29E5}" type="datetimeFigureOut">
              <a:rPr lang="en-US"/>
              <a:pPr>
                <a:defRPr/>
              </a:pPr>
              <a:t>11/24/2022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AFA2AC2-539E-48D9-81F4-F6C2E6482404}" type="slidenum">
              <a:rPr lang="en-US"/>
              <a:pPr>
                <a:defRPr/>
              </a:pPr>
              <a:t>‹#›</a:t>
            </a:fld>
            <a:endParaRPr lang="en-US"/>
          </a:p>
        </p:txBody>
      </p:sp>
    </p:spTree>
  </p:cSld>
  <p:clrMapOvr>
    <a:masterClrMapping/>
  </p:clrMapOvr>
  <p:transition spd="med">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B32A29A-E59A-4608-88D5-F4C6A33C7346}" type="datetimeFigureOut">
              <a:rPr lang="en-US"/>
              <a:pPr>
                <a:defRPr/>
              </a:pPr>
              <a:t>11/24/2022</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8DE6EE8-FA2C-48F8-889E-43352AD941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ransition spd="med">
    <p:split orient="vert"/>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2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60103" y="1677180"/>
            <a:ext cx="5015484" cy="2387600"/>
          </a:xfrm>
        </p:spPr>
        <p:txBody>
          <a:bodyPr rtlCol="0">
            <a:normAutofit/>
          </a:bodyPr>
          <a:lstStyle/>
          <a:p>
            <a:pPr fontAlgn="auto">
              <a:spcAft>
                <a:spcPts val="0"/>
              </a:spcAft>
              <a:defRPr/>
            </a:pPr>
            <a:r>
              <a:rPr lang="ru-RU" sz="4800" b="1" i="1" dirty="0" smtClean="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rPr>
              <a:t>Развитие мышления</a:t>
            </a:r>
            <a:endParaRPr lang="en-US" sz="48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sp>
        <p:nvSpPr>
          <p:cNvPr id="13314" name="Subtitle 2"/>
          <p:cNvSpPr>
            <a:spLocks noGrp="1"/>
          </p:cNvSpPr>
          <p:nvPr>
            <p:ph type="subTitle" idx="1"/>
          </p:nvPr>
        </p:nvSpPr>
        <p:spPr>
          <a:xfrm>
            <a:off x="-1608138" y="6102350"/>
            <a:ext cx="4992688" cy="1655763"/>
          </a:xfrm>
        </p:spPr>
        <p:txBody>
          <a:bodyPr/>
          <a:lstStyle/>
          <a:p>
            <a:endParaRPr lang="ru-RU" sz="1400" smtClean="0">
              <a:solidFill>
                <a:srgbClr val="7495AC"/>
              </a:solidFill>
            </a:endParaRPr>
          </a:p>
        </p:txBody>
      </p:sp>
    </p:spTree>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3074988" y="569913"/>
            <a:ext cx="4586287" cy="896937"/>
          </a:xfrm>
        </p:spPr>
        <p:txBody>
          <a:bodyPr/>
          <a:lstStyle/>
          <a:p>
            <a:r>
              <a:rPr lang="ru-RU" sz="2400" b="1" i="1" smtClean="0">
                <a:solidFill>
                  <a:schemeClr val="bg1"/>
                </a:solidFill>
              </a:rPr>
              <a:t>Сегодня в этой презентации мы разберем следующие способы для улучшения мышления:</a:t>
            </a:r>
            <a:endParaRPr lang="en-US" sz="2400" b="1" i="1" smtClean="0">
              <a:solidFill>
                <a:schemeClr val="bg1"/>
              </a:solidFill>
            </a:endParaRPr>
          </a:p>
        </p:txBody>
      </p:sp>
      <p:pic>
        <p:nvPicPr>
          <p:cNvPr id="22530"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5925" y="1584325"/>
            <a:ext cx="6978650" cy="838200"/>
          </a:xfrm>
          <a:prstGeom prst="rect">
            <a:avLst/>
          </a:prstGeom>
          <a:noFill/>
          <a:ln w="9525">
            <a:noFill/>
            <a:miter lim="800000"/>
            <a:headEnd/>
            <a:tailEnd/>
          </a:ln>
        </p:spPr>
      </p:pic>
      <p:pic>
        <p:nvPicPr>
          <p:cNvPr id="22531"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78013" y="2865438"/>
            <a:ext cx="6978650" cy="936625"/>
          </a:xfrm>
          <a:prstGeom prst="rect">
            <a:avLst/>
          </a:prstGeom>
          <a:noFill/>
          <a:ln w="9525">
            <a:noFill/>
            <a:miter lim="800000"/>
            <a:headEnd/>
            <a:tailEnd/>
          </a:ln>
        </p:spPr>
      </p:pic>
      <p:pic>
        <p:nvPicPr>
          <p:cNvPr id="22532"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350" y="4037013"/>
            <a:ext cx="6978650" cy="839787"/>
          </a:xfrm>
          <a:prstGeom prst="rect">
            <a:avLst/>
          </a:prstGeom>
          <a:noFill/>
          <a:ln w="9525">
            <a:noFill/>
            <a:miter lim="800000"/>
            <a:headEnd/>
            <a:tailEnd/>
          </a:ln>
        </p:spPr>
      </p:pic>
      <p:pic>
        <p:nvPicPr>
          <p:cNvPr id="22533" name="Picture 10" descr="https://x-lines.ru/letters/i/cyrillicfancy/0625/7e97cd/60/0/gr3dgpbi.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1250" y="1746250"/>
            <a:ext cx="468313" cy="676275"/>
          </a:xfrm>
          <a:prstGeom prst="rect">
            <a:avLst/>
          </a:prstGeom>
          <a:noFill/>
          <a:ln w="9525">
            <a:noFill/>
            <a:miter lim="800000"/>
            <a:headEnd/>
            <a:tailEnd/>
          </a:ln>
        </p:spPr>
      </p:pic>
      <p:pic>
        <p:nvPicPr>
          <p:cNvPr id="22534" name="Picture 10" descr="https://x-lines.ru/letters/i/cyrillicfancy/0625/7e97cd/60/0/gr3dgpbi.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9438" y="4230688"/>
            <a:ext cx="531812" cy="636587"/>
          </a:xfrm>
          <a:prstGeom prst="rect">
            <a:avLst/>
          </a:prstGeom>
          <a:noFill/>
          <a:ln w="9525">
            <a:noFill/>
            <a:miter lim="800000"/>
            <a:headEnd/>
            <a:tailEnd/>
          </a:ln>
        </p:spPr>
      </p:pic>
      <p:pic>
        <p:nvPicPr>
          <p:cNvPr id="22535" name="Picture 10" descr="https://x-lines.ru/letters/i/cyrillicfancy/0625/7e97cd/60/0/gr3dgpbi.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644775" y="2881313"/>
            <a:ext cx="598488" cy="676275"/>
          </a:xfrm>
          <a:prstGeom prst="rect">
            <a:avLst/>
          </a:prstGeom>
          <a:noFill/>
          <a:ln w="9525">
            <a:noFill/>
            <a:miter lim="800000"/>
            <a:headEnd/>
            <a:tailEnd/>
          </a:ln>
        </p:spPr>
      </p:pic>
      <p:sp>
        <p:nvSpPr>
          <p:cNvPr id="22536" name="Subtitle 2"/>
          <p:cNvSpPr txBox="1">
            <a:spLocks/>
          </p:cNvSpPr>
          <p:nvPr/>
        </p:nvSpPr>
        <p:spPr bwMode="auto">
          <a:xfrm>
            <a:off x="1736725" y="1866900"/>
            <a:ext cx="4992688" cy="555625"/>
          </a:xfrm>
          <a:prstGeom prst="rect">
            <a:avLst/>
          </a:prstGeom>
          <a:noFill/>
          <a:ln w="9525">
            <a:noFill/>
            <a:miter lim="800000"/>
            <a:headEnd/>
            <a:tailEnd/>
          </a:ln>
        </p:spPr>
        <p:txBody>
          <a:bodyPr/>
          <a:lstStyle/>
          <a:p>
            <a:pPr>
              <a:lnSpc>
                <a:spcPct val="90000"/>
              </a:lnSpc>
              <a:spcBef>
                <a:spcPts val="1000"/>
              </a:spcBef>
              <a:buFont typeface="Arial" charset="0"/>
              <a:buNone/>
            </a:pPr>
            <a:r>
              <a:rPr lang="ru-RU" sz="2800" i="1">
                <a:solidFill>
                  <a:srgbClr val="D3DFE9"/>
                </a:solidFill>
                <a:latin typeface="Calibri" pitchFamily="34" charset="0"/>
              </a:rPr>
              <a:t>Игры</a:t>
            </a:r>
          </a:p>
        </p:txBody>
      </p:sp>
      <p:sp>
        <p:nvSpPr>
          <p:cNvPr id="22537" name="Subtitle 2"/>
          <p:cNvSpPr txBox="1">
            <a:spLocks/>
          </p:cNvSpPr>
          <p:nvPr/>
        </p:nvSpPr>
        <p:spPr bwMode="auto">
          <a:xfrm>
            <a:off x="3427413" y="2986088"/>
            <a:ext cx="4992687" cy="555625"/>
          </a:xfrm>
          <a:prstGeom prst="rect">
            <a:avLst/>
          </a:prstGeom>
          <a:noFill/>
          <a:ln w="9525">
            <a:noFill/>
            <a:miter lim="800000"/>
            <a:headEnd/>
            <a:tailEnd/>
          </a:ln>
        </p:spPr>
        <p:txBody>
          <a:bodyPr/>
          <a:lstStyle/>
          <a:p>
            <a:pPr>
              <a:lnSpc>
                <a:spcPct val="90000"/>
              </a:lnSpc>
              <a:spcBef>
                <a:spcPts val="1000"/>
              </a:spcBef>
              <a:buFont typeface="Arial" charset="0"/>
              <a:buNone/>
            </a:pPr>
            <a:r>
              <a:rPr lang="ru-RU" sz="2800" i="1">
                <a:solidFill>
                  <a:srgbClr val="D3DFE9"/>
                </a:solidFill>
                <a:latin typeface="Calibri" pitchFamily="34" charset="0"/>
              </a:rPr>
              <a:t>Упражнения</a:t>
            </a:r>
          </a:p>
        </p:txBody>
      </p:sp>
      <p:sp>
        <p:nvSpPr>
          <p:cNvPr id="22538" name="Subtitle 2"/>
          <p:cNvSpPr txBox="1">
            <a:spLocks/>
          </p:cNvSpPr>
          <p:nvPr/>
        </p:nvSpPr>
        <p:spPr bwMode="auto">
          <a:xfrm>
            <a:off x="1338263" y="4319588"/>
            <a:ext cx="4992687" cy="557212"/>
          </a:xfrm>
          <a:prstGeom prst="rect">
            <a:avLst/>
          </a:prstGeom>
          <a:noFill/>
          <a:ln w="9525">
            <a:noFill/>
            <a:miter lim="800000"/>
            <a:headEnd/>
            <a:tailEnd/>
          </a:ln>
        </p:spPr>
        <p:txBody>
          <a:bodyPr/>
          <a:lstStyle/>
          <a:p>
            <a:pPr>
              <a:lnSpc>
                <a:spcPct val="90000"/>
              </a:lnSpc>
              <a:spcBef>
                <a:spcPts val="1000"/>
              </a:spcBef>
              <a:buFont typeface="Arial" charset="0"/>
              <a:buNone/>
            </a:pPr>
            <a:r>
              <a:rPr lang="ru-RU" sz="2800" i="1">
                <a:solidFill>
                  <a:srgbClr val="D3DFE9"/>
                </a:solidFill>
                <a:latin typeface="Calibri" pitchFamily="34" charset="0"/>
              </a:rPr>
              <a:t>Рекомендации</a:t>
            </a:r>
          </a:p>
        </p:txBody>
      </p:sp>
    </p:spTree>
  </p:cSld>
  <p:clrMapOvr>
    <a:masterClrMapping/>
  </p:clrMapOvr>
  <p:transition spd="med">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68168" y="2134383"/>
            <a:ext cx="4831396" cy="2387600"/>
          </a:xfrm>
        </p:spPr>
        <p:txBody>
          <a:bodyPr rtlCol="0">
            <a:normAutofit/>
          </a:bodyPr>
          <a:lstStyle/>
          <a:p>
            <a:pPr fontAlgn="auto">
              <a:spcAft>
                <a:spcPts val="0"/>
              </a:spcAft>
              <a:defRPr/>
            </a:pPr>
            <a:r>
              <a:rPr lang="ru-RU" sz="3600" b="1" i="1" dirty="0" smtClean="0">
                <a:solidFill>
                  <a:schemeClr val="bg1"/>
                </a:solidFill>
              </a:rPr>
              <a:t>Игры для</a:t>
            </a:r>
            <a:br>
              <a:rPr lang="ru-RU" sz="3600" b="1" i="1" dirty="0" smtClean="0">
                <a:solidFill>
                  <a:schemeClr val="bg1"/>
                </a:solidFill>
              </a:rPr>
            </a:br>
            <a:r>
              <a:rPr lang="ru-RU" sz="3600" b="1" i="1" dirty="0" smtClean="0">
                <a:solidFill>
                  <a:schemeClr val="bg1"/>
                </a:solidFill>
              </a:rPr>
              <a:t>развития</a:t>
            </a:r>
            <a:br>
              <a:rPr lang="ru-RU" sz="3600" b="1" i="1" dirty="0" smtClean="0">
                <a:solidFill>
                  <a:schemeClr val="bg1"/>
                </a:solidFill>
              </a:rPr>
            </a:br>
            <a:r>
              <a:rPr lang="ru-RU" sz="3600" b="1" i="1" dirty="0" smtClean="0">
                <a:solidFill>
                  <a:schemeClr val="bg1"/>
                </a:solidFill>
              </a:rPr>
              <a:t>и улучшения</a:t>
            </a:r>
            <a:br>
              <a:rPr lang="ru-RU" sz="3600" b="1" i="1" dirty="0" smtClean="0">
                <a:solidFill>
                  <a:schemeClr val="bg1"/>
                </a:solidFill>
              </a:rPr>
            </a:br>
            <a:r>
              <a:rPr lang="ru-RU" sz="3600" b="1" i="1" dirty="0" smtClean="0">
                <a:solidFill>
                  <a:schemeClr val="bg1"/>
                </a:solidFill>
              </a:rPr>
              <a:t>мышления </a:t>
            </a:r>
            <a:endParaRPr lang="en-US" sz="36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spTree>
  </p:cSld>
  <p:clrMapOvr>
    <a:masterClrMapping/>
  </p:clrMapOvr>
  <p:transition spd="med">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ubtitle 2"/>
          <p:cNvSpPr txBox="1">
            <a:spLocks/>
          </p:cNvSpPr>
          <p:nvPr/>
        </p:nvSpPr>
        <p:spPr bwMode="auto">
          <a:xfrm>
            <a:off x="673100" y="1268413"/>
            <a:ext cx="7065963" cy="2555875"/>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A0B7C6"/>
                </a:solidFill>
                <a:latin typeface="Calibri" pitchFamily="34" charset="0"/>
              </a:rPr>
              <a:t>Время от времени каждому из нас в голову приходит мысль немного размять свой мозг. Что для этого можно сделать? Существует немало способов: почитать книгу, посмотреть интересный фильм, поразгадывать кроссворд или сканворд, начать изучать какую-то интересную дисциплину. </a:t>
            </a:r>
          </a:p>
        </p:txBody>
      </p:sp>
      <p:sp>
        <p:nvSpPr>
          <p:cNvPr id="24578" name="Subtitle 2"/>
          <p:cNvSpPr txBox="1">
            <a:spLocks/>
          </p:cNvSpPr>
          <p:nvPr/>
        </p:nvSpPr>
        <p:spPr bwMode="auto">
          <a:xfrm>
            <a:off x="1855788" y="3386138"/>
            <a:ext cx="6024562" cy="2541587"/>
          </a:xfrm>
          <a:prstGeom prst="rect">
            <a:avLst/>
          </a:prstGeom>
          <a:noFill/>
          <a:ln w="9525">
            <a:noFill/>
            <a:miter lim="800000"/>
            <a:headEnd/>
            <a:tailEnd/>
          </a:ln>
        </p:spPr>
        <p:txBody>
          <a:bodyPr/>
          <a:lstStyle/>
          <a:p>
            <a:pPr algn="r">
              <a:lnSpc>
                <a:spcPct val="90000"/>
              </a:lnSpc>
              <a:spcBef>
                <a:spcPts val="1000"/>
              </a:spcBef>
              <a:buFont typeface="Arial" charset="0"/>
              <a:buNone/>
            </a:pPr>
            <a:r>
              <a:rPr lang="ru-RU" sz="2000" i="1">
                <a:solidFill>
                  <a:srgbClr val="ECF1F4"/>
                </a:solidFill>
                <a:latin typeface="Calibri" pitchFamily="34" charset="0"/>
              </a:rPr>
              <a:t>Но есть и другой не менее эффективный вариант – это игры на развитие мышления. Они отлично подходят для проведения досуга, не требуют много времени и не дают заскучать. Вашему вниманию представляется небольшая подборка занимательных игр на мышление и логику.</a:t>
            </a:r>
          </a:p>
        </p:txBody>
      </p:sp>
    </p:spTree>
  </p:cSld>
  <p:clrMapOvr>
    <a:masterClrMapping/>
  </p:clrMapOvr>
  <p:transition spd="med">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93988" y="560388"/>
            <a:ext cx="5353050" cy="963612"/>
          </a:xfrm>
          <a:prstGeom prst="rect">
            <a:avLst/>
          </a:prstGeom>
          <a:noFill/>
          <a:ln w="9525">
            <a:noFill/>
            <a:miter lim="800000"/>
            <a:headEnd/>
            <a:tailEnd/>
          </a:ln>
        </p:spPr>
      </p:pic>
      <p:sp>
        <p:nvSpPr>
          <p:cNvPr id="25602" name="Subtitle 2"/>
          <p:cNvSpPr txBox="1">
            <a:spLocks/>
          </p:cNvSpPr>
          <p:nvPr/>
        </p:nvSpPr>
        <p:spPr bwMode="auto">
          <a:xfrm>
            <a:off x="100013" y="1819275"/>
            <a:ext cx="8021637" cy="2774950"/>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ECF1F4"/>
                </a:solidFill>
                <a:latin typeface="Calibri" pitchFamily="34" charset="0"/>
              </a:rPr>
              <a:t>В данную игру можно играть компанией, парой и даже одному. Представьте или назовите любой предмет, а затем назовите максимальное количество его составляющих. Например: Лампочка – стеклянная колба, вольфрамовая нить, цоколь, предохранитель и т.д.</a:t>
            </a:r>
          </a:p>
          <a:p>
            <a:pPr>
              <a:lnSpc>
                <a:spcPct val="90000"/>
              </a:lnSpc>
              <a:spcBef>
                <a:spcPts val="1000"/>
              </a:spcBef>
              <a:buFont typeface="Arial" charset="0"/>
              <a:buNone/>
            </a:pPr>
            <a:r>
              <a:rPr lang="ru-RU" sz="2000" i="1">
                <a:solidFill>
                  <a:srgbClr val="92AFCA"/>
                </a:solidFill>
                <a:latin typeface="Calibri" pitchFamily="34" charset="0"/>
              </a:rPr>
              <a:t>Эта игра развивает умение смотреть в суть вещей, изучать их, находить взаимосвязи, систематизировать свойства.</a:t>
            </a:r>
          </a:p>
          <a:p>
            <a:pPr>
              <a:lnSpc>
                <a:spcPct val="90000"/>
              </a:lnSpc>
              <a:spcBef>
                <a:spcPts val="1000"/>
              </a:spcBef>
              <a:buFont typeface="Arial" charset="0"/>
              <a:buNone/>
            </a:pPr>
            <a:r>
              <a:rPr lang="ru-RU" sz="2000" i="1">
                <a:solidFill>
                  <a:srgbClr val="92AFCA"/>
                </a:solidFill>
                <a:latin typeface="Calibri" pitchFamily="34" charset="0"/>
              </a:rPr>
              <a:t>Также хорошо тренируется внимательность, ведь, только задумываясь о чем-то, мы обращаем внимание на детали. Плюс ко всему расширяется кругозор и увеличивается объем полезных знаний.</a:t>
            </a:r>
          </a:p>
        </p:txBody>
      </p:sp>
      <p:sp>
        <p:nvSpPr>
          <p:cNvPr id="25603" name="Title 1"/>
          <p:cNvSpPr>
            <a:spLocks noGrp="1"/>
          </p:cNvSpPr>
          <p:nvPr>
            <p:ph type="title"/>
          </p:nvPr>
        </p:nvSpPr>
        <p:spPr>
          <a:xfrm>
            <a:off x="3243263" y="695325"/>
            <a:ext cx="4587875" cy="895350"/>
          </a:xfrm>
        </p:spPr>
        <p:txBody>
          <a:bodyPr/>
          <a:lstStyle/>
          <a:p>
            <a:r>
              <a:rPr lang="ru-RU" sz="3600" b="1" i="1" smtClean="0">
                <a:solidFill>
                  <a:schemeClr val="bg1"/>
                </a:solidFill>
              </a:rPr>
              <a:t>«Из чего состоит?»</a:t>
            </a: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25763" y="398463"/>
            <a:ext cx="3998912" cy="963612"/>
          </a:xfrm>
          <a:prstGeom prst="rect">
            <a:avLst/>
          </a:prstGeom>
          <a:noFill/>
          <a:ln w="9525">
            <a:noFill/>
            <a:miter lim="800000"/>
            <a:headEnd/>
            <a:tailEnd/>
          </a:ln>
        </p:spPr>
      </p:pic>
      <p:sp>
        <p:nvSpPr>
          <p:cNvPr id="26626" name="Subtitle 2"/>
          <p:cNvSpPr txBox="1">
            <a:spLocks/>
          </p:cNvSpPr>
          <p:nvPr/>
        </p:nvSpPr>
        <p:spPr bwMode="auto">
          <a:xfrm>
            <a:off x="665163" y="1362075"/>
            <a:ext cx="7731125" cy="2774950"/>
          </a:xfrm>
          <a:prstGeom prst="rect">
            <a:avLst/>
          </a:prstGeom>
          <a:noFill/>
          <a:ln w="9525">
            <a:noFill/>
            <a:miter lim="800000"/>
            <a:headEnd/>
            <a:tailEnd/>
          </a:ln>
        </p:spPr>
        <p:txBody>
          <a:bodyPr/>
          <a:lstStyle/>
          <a:p>
            <a:pPr>
              <a:lnSpc>
                <a:spcPct val="90000"/>
              </a:lnSpc>
              <a:spcBef>
                <a:spcPts val="1000"/>
              </a:spcBef>
              <a:buFont typeface="Arial" charset="0"/>
              <a:buNone/>
            </a:pPr>
            <a:r>
              <a:rPr lang="ru-RU" sz="2400" i="1">
                <a:solidFill>
                  <a:srgbClr val="ECF1F4"/>
                </a:solidFill>
                <a:latin typeface="Calibri" pitchFamily="34" charset="0"/>
              </a:rPr>
              <a:t>Очень простая, но весьма увлекательная игра, не требующая совершенно никаких условий и средств. Играть в нее можно как вдвоем, так и большой компанией. Любой из игроков задает конкретную букву алфавита и общая задача  – по очереди называть любые предметы, начинающиеся на эту букву, которые можно поместить в трехлитровую банку. </a:t>
            </a:r>
          </a:p>
          <a:p>
            <a:pPr>
              <a:lnSpc>
                <a:spcPct val="90000"/>
              </a:lnSpc>
              <a:spcBef>
                <a:spcPts val="1000"/>
              </a:spcBef>
              <a:buFont typeface="Arial" charset="0"/>
              <a:buNone/>
            </a:pPr>
            <a:r>
              <a:rPr lang="ru-RU" sz="2400" i="1">
                <a:solidFill>
                  <a:srgbClr val="ECF1F4"/>
                </a:solidFill>
                <a:latin typeface="Calibri" pitchFamily="34" charset="0"/>
              </a:rPr>
              <a:t>Когда вариантов не осталось, последний участник, назвавший предмет, вновь загадывает новую букву.</a:t>
            </a:r>
          </a:p>
          <a:p>
            <a:pPr>
              <a:lnSpc>
                <a:spcPct val="90000"/>
              </a:lnSpc>
              <a:spcBef>
                <a:spcPts val="1000"/>
              </a:spcBef>
              <a:buFont typeface="Arial" charset="0"/>
              <a:buNone/>
            </a:pPr>
            <a:r>
              <a:rPr lang="ru-RU" sz="2400" i="1">
                <a:solidFill>
                  <a:srgbClr val="ECF1F4"/>
                </a:solidFill>
                <a:latin typeface="Calibri" pitchFamily="34" charset="0"/>
              </a:rPr>
              <a:t>Имейте в виду, что предмет должен пройти через горлышко банки.</a:t>
            </a:r>
          </a:p>
        </p:txBody>
      </p:sp>
      <p:sp>
        <p:nvSpPr>
          <p:cNvPr id="26627" name="Title 1"/>
          <p:cNvSpPr>
            <a:spLocks noGrp="1"/>
          </p:cNvSpPr>
          <p:nvPr>
            <p:ph type="title"/>
          </p:nvPr>
        </p:nvSpPr>
        <p:spPr>
          <a:xfrm>
            <a:off x="3892550" y="520700"/>
            <a:ext cx="4586288" cy="896938"/>
          </a:xfrm>
        </p:spPr>
        <p:txBody>
          <a:bodyPr/>
          <a:lstStyle/>
          <a:p>
            <a:r>
              <a:rPr lang="ru-RU" sz="3600" b="1" i="1" smtClean="0">
                <a:solidFill>
                  <a:schemeClr val="bg1"/>
                </a:solidFill>
              </a:rPr>
              <a:t>«Банка»</a:t>
            </a:r>
            <a:endParaRPr lang="en-US" sz="3600" b="1" i="1" smtClean="0">
              <a:solidFill>
                <a:schemeClr val="bg1"/>
              </a:solidFill>
            </a:endParaRPr>
          </a:p>
        </p:txBody>
      </p:sp>
      <p:pic>
        <p:nvPicPr>
          <p:cNvPr id="26628" name="Picture 4" descr="https://us.123rf.com/450wm/imagoaiva/imagoaiva1611/imagoaiva161100045/65989321-bottles-round-and-square-shapes-with-a-angelfish-inside-freehand-drawing.jpg?ver=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06875" y="4837113"/>
            <a:ext cx="1436688" cy="2146300"/>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93988" y="266700"/>
            <a:ext cx="5353050" cy="1095375"/>
          </a:xfrm>
          <a:prstGeom prst="rect">
            <a:avLst/>
          </a:prstGeom>
          <a:noFill/>
          <a:ln w="9525">
            <a:noFill/>
            <a:miter lim="800000"/>
            <a:headEnd/>
            <a:tailEnd/>
          </a:ln>
        </p:spPr>
      </p:pic>
      <p:sp>
        <p:nvSpPr>
          <p:cNvPr id="27650" name="Subtitle 2"/>
          <p:cNvSpPr txBox="1">
            <a:spLocks/>
          </p:cNvSpPr>
          <p:nvPr/>
        </p:nvSpPr>
        <p:spPr bwMode="auto">
          <a:xfrm>
            <a:off x="249238" y="1570038"/>
            <a:ext cx="8021637" cy="3965575"/>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ECF1F4"/>
                </a:solidFill>
                <a:latin typeface="Calibri" pitchFamily="34" charset="0"/>
              </a:rPr>
              <a:t>Отличная игра на развитие креативного и нестандартного мышления. Суть в том, что вы представляете предмет (или называете его группе игроков), а затем придумываете максимальное количество вариантов его применения, кроме его прямого назначения. Например, из пластикового стаканчика можно сделать шапочку для животного на резинке, можно надеть его на ножку стула, чтобы она не царапала пол, сделать из него горшочек для растения и т.д.</a:t>
            </a:r>
          </a:p>
          <a:p>
            <a:pPr>
              <a:lnSpc>
                <a:spcPct val="90000"/>
              </a:lnSpc>
              <a:spcBef>
                <a:spcPts val="1000"/>
              </a:spcBef>
              <a:buFont typeface="Arial" charset="0"/>
              <a:buNone/>
            </a:pPr>
            <a:r>
              <a:rPr lang="ru-RU" sz="2000" i="1">
                <a:solidFill>
                  <a:srgbClr val="92AFCA"/>
                </a:solidFill>
                <a:latin typeface="Calibri" pitchFamily="34" charset="0"/>
              </a:rPr>
              <a:t>Игра позволяет преодолеть психологическую инерцию – мышление стереотипами и шаблонами, мешающее находить необычные пути решения разных проблем. В дополнение к этому упражнение развивает способность создавать новые и ранее не существовавшие вещи из привычных и обыденных.</a:t>
            </a:r>
          </a:p>
        </p:txBody>
      </p:sp>
      <p:sp>
        <p:nvSpPr>
          <p:cNvPr id="27651" name="Title 1"/>
          <p:cNvSpPr>
            <a:spLocks noGrp="1"/>
          </p:cNvSpPr>
          <p:nvPr>
            <p:ph type="title"/>
          </p:nvPr>
        </p:nvSpPr>
        <p:spPr>
          <a:xfrm>
            <a:off x="3243263" y="466725"/>
            <a:ext cx="4587875" cy="895350"/>
          </a:xfrm>
        </p:spPr>
        <p:txBody>
          <a:bodyPr/>
          <a:lstStyle/>
          <a:p>
            <a:r>
              <a:rPr lang="ru-RU" sz="3600" b="1" i="1" smtClean="0">
                <a:solidFill>
                  <a:schemeClr val="bg1"/>
                </a:solidFill>
              </a:rPr>
              <a:t>«Вариативность»</a:t>
            </a: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32075" y="314325"/>
            <a:ext cx="5897563" cy="1114425"/>
          </a:xfrm>
          <a:prstGeom prst="rect">
            <a:avLst/>
          </a:prstGeom>
          <a:noFill/>
          <a:ln w="9525">
            <a:noFill/>
            <a:miter lim="800000"/>
            <a:headEnd/>
            <a:tailEnd/>
          </a:ln>
        </p:spPr>
      </p:pic>
      <p:pic>
        <p:nvPicPr>
          <p:cNvPr id="8" name="Picture 4" descr="https://www.pngkey.com/png/full/0-4144_paper-watercolor-painting-ink.png"/>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rot="18883544">
            <a:off x="222606" y="4778324"/>
            <a:ext cx="2082466" cy="2004725"/>
          </a:xfrm>
          <a:prstGeom prst="rect">
            <a:avLst/>
          </a:prstGeom>
          <a:noFill/>
          <a:extLst/>
        </p:spPr>
      </p:pic>
      <p:sp>
        <p:nvSpPr>
          <p:cNvPr id="28675" name="Subtitle 2"/>
          <p:cNvSpPr txBox="1">
            <a:spLocks/>
          </p:cNvSpPr>
          <p:nvPr/>
        </p:nvSpPr>
        <p:spPr bwMode="auto">
          <a:xfrm>
            <a:off x="307975" y="1587500"/>
            <a:ext cx="8021638" cy="3965575"/>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ECF1F4"/>
                </a:solidFill>
                <a:latin typeface="Calibri" pitchFamily="34" charset="0"/>
              </a:rPr>
              <a:t>Ведущий должен предложить участникам игры два разных предмета (можно просто их назвать), в которых на первый взгляд нет совершенно ничего общего. А задание как раз-таки и состоит в том, чтобы найти между ними как можно больше сходных черт. К примеру, вы можете взять самолет и ботинок. Оба этих предмета могут какое-то время находиться в воздухе, в них можно что-то поместить, они твердые, могут быть одного цвета и т.д.</a:t>
            </a:r>
          </a:p>
          <a:p>
            <a:pPr>
              <a:lnSpc>
                <a:spcPct val="90000"/>
              </a:lnSpc>
              <a:spcBef>
                <a:spcPts val="1000"/>
              </a:spcBef>
              <a:buFont typeface="Arial" charset="0"/>
              <a:buNone/>
            </a:pPr>
            <a:r>
              <a:rPr lang="ru-RU" sz="2000" i="1">
                <a:solidFill>
                  <a:srgbClr val="92AFCA"/>
                </a:solidFill>
                <a:latin typeface="Calibri" pitchFamily="34" charset="0"/>
              </a:rPr>
              <a:t>Здесь вы развиваете навык видеть в привычных вещах неочевидное. В поиске схожих элементов вы будете углубляться в разные характеристики предметов, чтобы найти самые тонкие нюансы, а именно это и нужно для выполнения задания.</a:t>
            </a:r>
          </a:p>
        </p:txBody>
      </p:sp>
      <p:sp>
        <p:nvSpPr>
          <p:cNvPr id="28676" name="Title 1"/>
          <p:cNvSpPr>
            <a:spLocks noGrp="1"/>
          </p:cNvSpPr>
          <p:nvPr>
            <p:ph type="title"/>
          </p:nvPr>
        </p:nvSpPr>
        <p:spPr>
          <a:xfrm>
            <a:off x="3011488" y="533400"/>
            <a:ext cx="5318125" cy="895350"/>
          </a:xfrm>
        </p:spPr>
        <p:txBody>
          <a:bodyPr/>
          <a:lstStyle/>
          <a:p>
            <a:r>
              <a:rPr lang="ru-RU" sz="3600" b="1" i="1" smtClean="0">
                <a:solidFill>
                  <a:schemeClr val="bg1"/>
                </a:solidFill>
              </a:rPr>
              <a:t>«Видимое и неочевидное»</a:t>
            </a:r>
            <a:endParaRPr lang="en-US" sz="3600" b="1" i="1" smtClean="0">
              <a:solidFill>
                <a:schemeClr val="bg1"/>
              </a:solidFill>
            </a:endParaRPr>
          </a:p>
        </p:txBody>
      </p:sp>
      <p:pic>
        <p:nvPicPr>
          <p:cNvPr id="28677" name="Picture 4" descr="Stickers | Aviones de papel dibujo, Dibujos tumbrl, Dibujos a lápiz"/>
          <p:cNvPicPr>
            <a:picLocks noChangeAspect="1" noChangeArrowheads="1"/>
          </p:cNvPicPr>
          <p:nvPr/>
        </p:nvPicPr>
        <p:blipFill>
          <a:blip r:embed="rId4" cstate="screen">
            <a:grayscl/>
            <a:biLevel thresh="50000"/>
            <a:extLst>
              <a:ext uri="{28A0092B-C50C-407E-A947-70E740481C1C}">
                <a14:useLocalDpi xmlns:a14="http://schemas.microsoft.com/office/drawing/2010/main"/>
              </a:ext>
            </a:extLst>
          </a:blip>
          <a:srcRect/>
          <a:stretch>
            <a:fillRect/>
          </a:stretch>
        </p:blipFill>
        <p:spPr bwMode="auto">
          <a:xfrm>
            <a:off x="0" y="4887913"/>
            <a:ext cx="2466975" cy="2338387"/>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43213" y="280988"/>
            <a:ext cx="4605337" cy="1081087"/>
          </a:xfrm>
          <a:prstGeom prst="rect">
            <a:avLst/>
          </a:prstGeom>
          <a:noFill/>
          <a:ln w="9525">
            <a:noFill/>
            <a:miter lim="800000"/>
            <a:headEnd/>
            <a:tailEnd/>
          </a:ln>
        </p:spPr>
      </p:pic>
      <p:sp>
        <p:nvSpPr>
          <p:cNvPr id="29698" name="Subtitle 2"/>
          <p:cNvSpPr txBox="1">
            <a:spLocks/>
          </p:cNvSpPr>
          <p:nvPr/>
        </p:nvSpPr>
        <p:spPr bwMode="auto">
          <a:xfrm>
            <a:off x="365125" y="1636713"/>
            <a:ext cx="8021638" cy="3965575"/>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ECF1F4"/>
                </a:solidFill>
                <a:latin typeface="Calibri" pitchFamily="34" charset="0"/>
              </a:rPr>
              <a:t>Каждый из участников игры поочереди вытаскивает из заготовленной заранее коробочки слова, не связанные между собой (например: носок, туча, мальчик, щетка, тигренок, конфета и т.д.). После этого каждый из участников называет по одному предложению с вытянутым словом, так, опираясь на предыдущее названное предложение у всей команды в итоге получается сказка.</a:t>
            </a:r>
          </a:p>
          <a:p>
            <a:pPr>
              <a:lnSpc>
                <a:spcPct val="90000"/>
              </a:lnSpc>
              <a:spcBef>
                <a:spcPts val="1000"/>
              </a:spcBef>
              <a:buFont typeface="Arial" charset="0"/>
              <a:buNone/>
            </a:pPr>
            <a:r>
              <a:rPr lang="ru-RU" sz="2000" i="1">
                <a:solidFill>
                  <a:srgbClr val="92AFCA"/>
                </a:solidFill>
                <a:latin typeface="Calibri" pitchFamily="34" charset="0"/>
              </a:rPr>
              <a:t>Эта игра не только развивает мышление, она также улучшает фантазию игроков и поднимает эмоциональный фон в команде.</a:t>
            </a:r>
          </a:p>
        </p:txBody>
      </p:sp>
      <p:sp>
        <p:nvSpPr>
          <p:cNvPr id="29699" name="Title 1"/>
          <p:cNvSpPr>
            <a:spLocks noGrp="1"/>
          </p:cNvSpPr>
          <p:nvPr>
            <p:ph type="title"/>
          </p:nvPr>
        </p:nvSpPr>
        <p:spPr>
          <a:xfrm>
            <a:off x="3933825" y="466725"/>
            <a:ext cx="5027613" cy="895350"/>
          </a:xfrm>
        </p:spPr>
        <p:txBody>
          <a:bodyPr/>
          <a:lstStyle/>
          <a:p>
            <a:r>
              <a:rPr lang="ru-RU" sz="3600" b="1" i="1" smtClean="0">
                <a:solidFill>
                  <a:schemeClr val="bg1"/>
                </a:solidFill>
              </a:rPr>
              <a:t>«Сказка»</a:t>
            </a:r>
            <a:endParaRPr lang="en-US" sz="3600" b="1" i="1" smtClean="0">
              <a:solidFill>
                <a:schemeClr val="bg1"/>
              </a:solidFill>
            </a:endParaRPr>
          </a:p>
        </p:txBody>
      </p:sp>
      <p:pic>
        <p:nvPicPr>
          <p:cNvPr id="29700" name="Picture 4" descr="https://i.etsystatic.com/isla/1529c0/36343382/isla_fullxfull.36343382_noih15on.jpg?version=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6775" y="4027488"/>
            <a:ext cx="3462338" cy="2647950"/>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68575" y="896938"/>
            <a:ext cx="5353050" cy="963612"/>
          </a:xfrm>
          <a:prstGeom prst="rect">
            <a:avLst/>
          </a:prstGeom>
          <a:noFill/>
          <a:ln w="9525">
            <a:noFill/>
            <a:miter lim="800000"/>
            <a:headEnd/>
            <a:tailEnd/>
          </a:ln>
        </p:spPr>
      </p:pic>
      <p:sp>
        <p:nvSpPr>
          <p:cNvPr id="30722" name="Subtitle 2"/>
          <p:cNvSpPr txBox="1">
            <a:spLocks/>
          </p:cNvSpPr>
          <p:nvPr/>
        </p:nvSpPr>
        <p:spPr bwMode="auto">
          <a:xfrm>
            <a:off x="331788" y="2227263"/>
            <a:ext cx="8023225" cy="3965575"/>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92AFCA"/>
                </a:solidFill>
                <a:latin typeface="Calibri" pitchFamily="34" charset="0"/>
              </a:rPr>
              <a:t>Знакомая многим с детства игра крайне простая, но при этом увлекательная, интересная, а главное – полезная, поможет развить мышление и пополнит словарный запас.</a:t>
            </a:r>
          </a:p>
          <a:p>
            <a:pPr>
              <a:lnSpc>
                <a:spcPct val="90000"/>
              </a:lnSpc>
              <a:spcBef>
                <a:spcPts val="1000"/>
              </a:spcBef>
              <a:buFont typeface="Arial" charset="0"/>
              <a:buNone/>
            </a:pPr>
            <a:r>
              <a:rPr lang="ru-RU" sz="2000" i="1">
                <a:solidFill>
                  <a:srgbClr val="ECF1F4"/>
                </a:solidFill>
                <a:latin typeface="Calibri" pitchFamily="34" charset="0"/>
              </a:rPr>
              <a:t>Выберите любое длинное слово, например «электрооборудование» и составьте из букв этого слова другие слова, запишите их. Если вы играете в компании, - можете посоревноваться, у кого слов получилось больше.</a:t>
            </a:r>
          </a:p>
        </p:txBody>
      </p:sp>
      <p:sp>
        <p:nvSpPr>
          <p:cNvPr id="30723" name="Title 1"/>
          <p:cNvSpPr>
            <a:spLocks noGrp="1"/>
          </p:cNvSpPr>
          <p:nvPr>
            <p:ph type="title"/>
          </p:nvPr>
        </p:nvSpPr>
        <p:spPr>
          <a:xfrm>
            <a:off x="3392488" y="1031875"/>
            <a:ext cx="5027612" cy="895350"/>
          </a:xfrm>
        </p:spPr>
        <p:txBody>
          <a:bodyPr/>
          <a:lstStyle/>
          <a:p>
            <a:r>
              <a:rPr lang="ru-RU" sz="3600" b="1" i="1" smtClean="0">
                <a:solidFill>
                  <a:schemeClr val="bg1"/>
                </a:solidFill>
              </a:rPr>
              <a:t>«Слова из слова»</a:t>
            </a: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09850" y="636588"/>
            <a:ext cx="5353050" cy="2052637"/>
          </a:xfrm>
          <a:prstGeom prst="rect">
            <a:avLst/>
          </a:prstGeom>
          <a:noFill/>
          <a:ln w="9525">
            <a:noFill/>
            <a:miter lim="800000"/>
            <a:headEnd/>
            <a:tailEnd/>
          </a:ln>
        </p:spPr>
      </p:pic>
      <p:sp>
        <p:nvSpPr>
          <p:cNvPr id="31746" name="Subtitle 2"/>
          <p:cNvSpPr txBox="1">
            <a:spLocks/>
          </p:cNvSpPr>
          <p:nvPr/>
        </p:nvSpPr>
        <p:spPr bwMode="auto">
          <a:xfrm>
            <a:off x="331788" y="2817813"/>
            <a:ext cx="8021637" cy="1779587"/>
          </a:xfrm>
          <a:prstGeom prst="rect">
            <a:avLst/>
          </a:prstGeom>
          <a:noFill/>
          <a:ln w="9525">
            <a:noFill/>
            <a:miter lim="800000"/>
            <a:headEnd/>
            <a:tailEnd/>
          </a:ln>
        </p:spPr>
        <p:txBody>
          <a:bodyPr/>
          <a:lstStyle/>
          <a:p>
            <a:pPr>
              <a:lnSpc>
                <a:spcPct val="90000"/>
              </a:lnSpc>
              <a:spcBef>
                <a:spcPts val="1000"/>
              </a:spcBef>
              <a:buFont typeface="Arial" charset="0"/>
              <a:buNone/>
            </a:pPr>
            <a:r>
              <a:rPr lang="ru-RU" sz="2000" i="1">
                <a:solidFill>
                  <a:srgbClr val="ECF1F4"/>
                </a:solidFill>
                <a:latin typeface="Calibri" pitchFamily="34" charset="0"/>
              </a:rPr>
              <a:t>Чтобы не искать листочек и ручку для предыдущей игры, или «размять мозг» в транспорте, по дороге в колледж, мы составили подборку из 10 игр на мобильный телефон, которые не только развлекут вас, но и помогут провести время с пользой, развить мышление, креативность и скорость реакции.</a:t>
            </a:r>
          </a:p>
        </p:txBody>
      </p:sp>
      <p:sp>
        <p:nvSpPr>
          <p:cNvPr id="31747" name="Title 1"/>
          <p:cNvSpPr>
            <a:spLocks noGrp="1"/>
          </p:cNvSpPr>
          <p:nvPr>
            <p:ph type="title"/>
          </p:nvPr>
        </p:nvSpPr>
        <p:spPr>
          <a:xfrm>
            <a:off x="3200400" y="1408113"/>
            <a:ext cx="5027613" cy="896937"/>
          </a:xfrm>
        </p:spPr>
        <p:txBody>
          <a:bodyPr/>
          <a:lstStyle/>
          <a:p>
            <a:r>
              <a:rPr lang="ru-RU" sz="3600" b="1" i="1" smtClean="0">
                <a:solidFill>
                  <a:schemeClr val="bg1"/>
                </a:solidFill>
              </a:rPr>
              <a:t>Игры для мобильного телефона</a:t>
            </a: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txBox="1">
            <a:spLocks/>
          </p:cNvSpPr>
          <p:nvPr/>
        </p:nvSpPr>
        <p:spPr bwMode="auto">
          <a:xfrm>
            <a:off x="77788" y="1519238"/>
            <a:ext cx="8886825" cy="4168775"/>
          </a:xfrm>
          <a:prstGeom prst="rect">
            <a:avLst/>
          </a:prstGeom>
          <a:noFill/>
          <a:ln w="9525">
            <a:noFill/>
            <a:miter lim="800000"/>
            <a:headEnd/>
            <a:tailEnd/>
          </a:ln>
        </p:spPr>
        <p:txBody>
          <a:bodyPr anchor="ctr"/>
          <a:lstStyle/>
          <a:p>
            <a:pPr>
              <a:lnSpc>
                <a:spcPct val="90000"/>
              </a:lnSpc>
            </a:pPr>
            <a:r>
              <a:rPr lang="ru-RU" sz="2000" b="1" i="1">
                <a:solidFill>
                  <a:srgbClr val="92AFCA"/>
                </a:solidFill>
                <a:latin typeface="Calibri Light" pitchFamily="34" charset="0"/>
              </a:rPr>
              <a:t>Мышление</a:t>
            </a:r>
            <a:r>
              <a:rPr lang="ru-RU" sz="2000" b="1" i="1">
                <a:solidFill>
                  <a:srgbClr val="ECF1F4"/>
                </a:solidFill>
                <a:latin typeface="Calibri Light" pitchFamily="34" charset="0"/>
              </a:rPr>
              <a:t> </a:t>
            </a:r>
            <a:r>
              <a:rPr lang="ru-RU" sz="2000" i="1">
                <a:solidFill>
                  <a:srgbClr val="ECF1F4"/>
                </a:solidFill>
                <a:latin typeface="Calibri Light" pitchFamily="34" charset="0"/>
              </a:rPr>
              <a:t>является одной из основных категорий в психологии, относится к когнитивной (познавательной) сфере. </a:t>
            </a:r>
          </a:p>
          <a:p>
            <a:pPr>
              <a:lnSpc>
                <a:spcPct val="90000"/>
              </a:lnSpc>
            </a:pPr>
            <a:r>
              <a:rPr lang="ru-RU" sz="2000" i="1">
                <a:solidFill>
                  <a:srgbClr val="ECF1F4"/>
                </a:solidFill>
                <a:latin typeface="Calibri Light" pitchFamily="34" charset="0"/>
              </a:rPr>
              <a:t>Сложность феномена мышления раскрывается в многообразных определениях данного понятия</a:t>
            </a:r>
          </a:p>
          <a:p>
            <a:pPr>
              <a:lnSpc>
                <a:spcPct val="90000"/>
              </a:lnSpc>
            </a:pPr>
            <a:r>
              <a:rPr lang="ru-RU" sz="2000" i="1">
                <a:solidFill>
                  <a:srgbClr val="ECF1F4"/>
                </a:solidFill>
                <a:latin typeface="Calibri Light" pitchFamily="34" charset="0"/>
              </a:rPr>
              <a:t>Одно из определений мышления – это психический процесс, направленный на установление связей и отношений между познаваемыми предметами и явлениями, на решение проблемных задач.</a:t>
            </a:r>
            <a:r>
              <a:rPr lang="ru-RU" sz="3600" b="1" i="1">
                <a:solidFill>
                  <a:schemeClr val="bg1"/>
                </a:solidFill>
                <a:latin typeface="Calibri Light" pitchFamily="34" charset="0"/>
              </a:rPr>
              <a:t/>
            </a:r>
            <a:br>
              <a:rPr lang="ru-RU" sz="3600" b="1" i="1">
                <a:solidFill>
                  <a:schemeClr val="bg1"/>
                </a:solidFill>
                <a:latin typeface="Calibri Light" pitchFamily="34" charset="0"/>
              </a:rPr>
            </a:br>
            <a:endParaRPr lang="en-US" sz="3600" b="1" i="1">
              <a:solidFill>
                <a:schemeClr val="bg1"/>
              </a:solidFill>
              <a:latin typeface="Calibri Light" pitchFamily="34" charset="0"/>
            </a:endParaRPr>
          </a:p>
        </p:txBody>
      </p:sp>
    </p:spTree>
  </p:cSld>
  <p:clrMapOvr>
    <a:masterClrMapping/>
  </p:clrMapOvr>
  <p:transition spd="med">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Рисунок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1825" y="1298575"/>
            <a:ext cx="3709988" cy="2292350"/>
          </a:xfrm>
          <a:prstGeom prst="rect">
            <a:avLst/>
          </a:prstGeom>
          <a:noFill/>
          <a:ln w="9525">
            <a:noFill/>
            <a:miter lim="800000"/>
            <a:headEnd/>
            <a:tailEnd/>
          </a:ln>
        </p:spPr>
      </p:pic>
      <p:pic>
        <p:nvPicPr>
          <p:cNvPr id="32770" name="Рисунок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12900" y="3763963"/>
            <a:ext cx="3862388" cy="2387600"/>
          </a:xfrm>
          <a:prstGeom prst="rect">
            <a:avLst/>
          </a:prstGeom>
          <a:noFill/>
          <a:ln w="9525">
            <a:noFill/>
            <a:miter lim="800000"/>
            <a:headEnd/>
            <a:tailEnd/>
          </a:ln>
        </p:spPr>
      </p:pic>
      <p:pic>
        <p:nvPicPr>
          <p:cNvPr id="32771" name="Picture 10" descr="https://x-lines.ru/letters/i/cyrillicfancy/0625/7e97cd/60/0/gr3dgpbi.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52963" y="2252663"/>
            <a:ext cx="468312" cy="676275"/>
          </a:xfrm>
          <a:prstGeom prst="rect">
            <a:avLst/>
          </a:prstGeom>
          <a:noFill/>
          <a:ln w="9525">
            <a:noFill/>
            <a:miter lim="800000"/>
            <a:headEnd/>
            <a:tailEnd/>
          </a:ln>
        </p:spPr>
      </p:pic>
      <p:sp>
        <p:nvSpPr>
          <p:cNvPr id="32772" name="Title 1"/>
          <p:cNvSpPr>
            <a:spLocks noGrp="1"/>
          </p:cNvSpPr>
          <p:nvPr>
            <p:ph type="title"/>
          </p:nvPr>
        </p:nvSpPr>
        <p:spPr>
          <a:xfrm>
            <a:off x="5303838" y="2141538"/>
            <a:ext cx="5027612" cy="896937"/>
          </a:xfrm>
        </p:spPr>
        <p:txBody>
          <a:bodyPr/>
          <a:lstStyle/>
          <a:p>
            <a:r>
              <a:rPr lang="ru-RU" sz="3600" b="1" i="1" smtClean="0">
                <a:solidFill>
                  <a:schemeClr val="bg1"/>
                </a:solidFill>
              </a:rPr>
              <a:t>«Слова из слова»</a:t>
            </a: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914775" y="1803400"/>
            <a:ext cx="5027613" cy="896938"/>
          </a:xfrm>
        </p:spPr>
        <p:txBody>
          <a:bodyPr/>
          <a:lstStyle/>
          <a:p>
            <a:r>
              <a:rPr lang="ru-RU" sz="3600" b="1" i="1" smtClean="0">
                <a:solidFill>
                  <a:schemeClr val="bg1"/>
                </a:solidFill>
              </a:rPr>
              <a:t>«Слово по подсказке Ассоциации - Логические игры»</a:t>
            </a:r>
            <a:endParaRPr lang="en-US" sz="3600" b="1" i="1" smtClean="0">
              <a:solidFill>
                <a:schemeClr val="bg1"/>
              </a:solidFill>
            </a:endParaRPr>
          </a:p>
        </p:txBody>
      </p:sp>
      <p:pic>
        <p:nvPicPr>
          <p:cNvPr id="33794" name="Рисунок 7"/>
          <p:cNvPicPr>
            <a:picLocks noChangeAspect="1"/>
          </p:cNvPicPr>
          <p:nvPr/>
        </p:nvPicPr>
        <p:blipFill>
          <a:blip r:embed="rId2"/>
          <a:srcRect/>
          <a:stretch>
            <a:fillRect/>
          </a:stretch>
        </p:blipFill>
        <p:spPr bwMode="auto">
          <a:xfrm>
            <a:off x="2884488" y="3217863"/>
            <a:ext cx="2573337" cy="3424237"/>
          </a:xfrm>
          <a:prstGeom prst="rect">
            <a:avLst/>
          </a:prstGeom>
          <a:noFill/>
          <a:ln w="9525">
            <a:noFill/>
            <a:miter lim="800000"/>
            <a:headEnd/>
            <a:tailEnd/>
          </a:ln>
        </p:spPr>
      </p:pic>
      <p:pic>
        <p:nvPicPr>
          <p:cNvPr id="9" name="Рисунок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63782" y="3749039"/>
            <a:ext cx="1454727" cy="1471353"/>
          </a:xfrm>
          <a:prstGeom prst="roundRect">
            <a:avLst>
              <a:gd name="adj" fmla="val 8594"/>
            </a:avLst>
          </a:prstGeom>
          <a:solidFill>
            <a:srgbClr val="FFFFFF">
              <a:shade val="85000"/>
            </a:srgbClr>
          </a:solidFill>
          <a:ln>
            <a:noFill/>
          </a:ln>
          <a:effectLst/>
        </p:spPr>
      </p:pic>
      <p:pic>
        <p:nvPicPr>
          <p:cNvPr id="33796" name="Рисунок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4013" y="365125"/>
            <a:ext cx="2397125" cy="3194050"/>
          </a:xfrm>
          <a:prstGeom prst="rect">
            <a:avLst/>
          </a:prstGeom>
          <a:noFill/>
          <a:ln w="9525">
            <a:noFill/>
            <a:miter lim="800000"/>
            <a:headEnd/>
            <a:tailEnd/>
          </a:ln>
        </p:spPr>
      </p:pic>
      <p:pic>
        <p:nvPicPr>
          <p:cNvPr id="33797" name="Picture 10" descr="https://x-lines.ru/letters/i/cyrillicfancy/0625/7e97cd/60/0/gr3dgpbi.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43238" y="1803400"/>
            <a:ext cx="581025" cy="676275"/>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5619750" y="2020888"/>
            <a:ext cx="5027613" cy="896937"/>
          </a:xfrm>
        </p:spPr>
        <p:txBody>
          <a:bodyPr/>
          <a:lstStyle/>
          <a:p>
            <a:r>
              <a:rPr lang="ru-RU" sz="3600" b="1" i="1" smtClean="0">
                <a:solidFill>
                  <a:schemeClr val="bg1"/>
                </a:solidFill>
              </a:rPr>
              <a:t>«Слова и фото»</a:t>
            </a:r>
            <a:endParaRPr lang="en-US" sz="3600" b="1" i="1" smtClean="0">
              <a:solidFill>
                <a:schemeClr val="bg1"/>
              </a:solidFill>
            </a:endParaRPr>
          </a:p>
        </p:txBody>
      </p:sp>
      <p:pic>
        <p:nvPicPr>
          <p:cNvPr id="34818" name="Picture 10" descr="https://x-lines.ru/letters/i/cyrillicfancy/0625/7e97cd/60/0/gr3dgpbi.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33963" y="2130425"/>
            <a:ext cx="539750" cy="676275"/>
          </a:xfrm>
          <a:prstGeom prst="rect">
            <a:avLst/>
          </a:prstGeom>
          <a:noFill/>
          <a:ln w="9525">
            <a:noFill/>
            <a:miter lim="800000"/>
            <a:headEnd/>
            <a:tailEnd/>
          </a:ln>
        </p:spPr>
      </p:pic>
      <p:pic>
        <p:nvPicPr>
          <p:cNvPr id="34819" name="Рисунок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92463" y="3063875"/>
            <a:ext cx="2111375" cy="3605213"/>
          </a:xfrm>
          <a:prstGeom prst="rect">
            <a:avLst/>
          </a:prstGeom>
          <a:noFill/>
          <a:ln w="9525">
            <a:noFill/>
            <a:miter lim="800000"/>
            <a:headEnd/>
            <a:tailEnd/>
          </a:ln>
        </p:spPr>
      </p:pic>
      <p:pic>
        <p:nvPicPr>
          <p:cNvPr id="34820" name="Рисунок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8500" y="1631950"/>
            <a:ext cx="2132013" cy="3640138"/>
          </a:xfrm>
          <a:prstGeom prst="rect">
            <a:avLst/>
          </a:prstGeom>
          <a:noFill/>
          <a:ln w="9525">
            <a:noFill/>
            <a:miter lim="800000"/>
            <a:headEnd/>
            <a:tailEnd/>
          </a:ln>
        </p:spPr>
      </p:pic>
      <p:pic>
        <p:nvPicPr>
          <p:cNvPr id="34821" name="Рисунок 7"/>
          <p:cNvPicPr>
            <a:picLocks noChangeAspect="1"/>
          </p:cNvPicPr>
          <p:nvPr/>
        </p:nvPicPr>
        <p:blipFill>
          <a:blip r:embed="rId5"/>
          <a:srcRect/>
          <a:stretch>
            <a:fillRect/>
          </a:stretch>
        </p:blipFill>
        <p:spPr bwMode="auto">
          <a:xfrm>
            <a:off x="2903538" y="573088"/>
            <a:ext cx="1895475" cy="1895475"/>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3924300" y="1419225"/>
            <a:ext cx="5027613" cy="895350"/>
          </a:xfrm>
        </p:spPr>
        <p:txBody>
          <a:bodyPr/>
          <a:lstStyle/>
          <a:p>
            <a:r>
              <a:rPr lang="ru-RU" sz="3600" b="1" i="1" smtClean="0">
                <a:solidFill>
                  <a:schemeClr val="bg1"/>
                </a:solidFill>
              </a:rPr>
              <a:t>«Find Out - Поиск предметов и скрытых объектов»</a:t>
            </a:r>
            <a:endParaRPr lang="en-US" sz="3600" b="1" i="1" smtClean="0">
              <a:solidFill>
                <a:schemeClr val="bg1"/>
              </a:solidFill>
            </a:endParaRPr>
          </a:p>
        </p:txBody>
      </p:sp>
      <p:pic>
        <p:nvPicPr>
          <p:cNvPr id="35842" name="Picture 10" descr="https://x-lines.ru/letters/i/cyrillicfancy/0625/7e97cd/60/0/gr3dgpbi.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3738" y="1081088"/>
            <a:ext cx="614362" cy="676275"/>
          </a:xfrm>
          <a:prstGeom prst="rect">
            <a:avLst/>
          </a:prstGeom>
          <a:noFill/>
          <a:ln w="9525">
            <a:noFill/>
            <a:miter lim="800000"/>
            <a:headEnd/>
            <a:tailEnd/>
          </a:ln>
        </p:spPr>
      </p:pic>
      <p:sp>
        <p:nvSpPr>
          <p:cNvPr id="35843" name="AutoShape 2" descr="Скриншот"/>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35844" name="Рисунок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89313" y="2743200"/>
            <a:ext cx="2236787" cy="3975100"/>
          </a:xfrm>
          <a:prstGeom prst="rect">
            <a:avLst/>
          </a:prstGeom>
          <a:noFill/>
          <a:ln w="9525">
            <a:noFill/>
            <a:miter lim="800000"/>
            <a:headEnd/>
            <a:tailEnd/>
          </a:ln>
        </p:spPr>
      </p:pic>
      <p:pic>
        <p:nvPicPr>
          <p:cNvPr id="35845" name="Рисунок 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1688" y="1866900"/>
            <a:ext cx="2200275" cy="3908425"/>
          </a:xfrm>
          <a:prstGeom prst="rect">
            <a:avLst/>
          </a:prstGeom>
          <a:noFill/>
          <a:ln w="9525">
            <a:noFill/>
            <a:miter lim="800000"/>
            <a:headEnd/>
            <a:tailEnd/>
          </a:ln>
        </p:spPr>
      </p:pic>
      <p:pic>
        <p:nvPicPr>
          <p:cNvPr id="35846" name="Рисунок 8"/>
          <p:cNvPicPr>
            <a:picLocks noChangeAspect="1"/>
          </p:cNvPicPr>
          <p:nvPr/>
        </p:nvPicPr>
        <p:blipFill>
          <a:blip r:embed="rId5"/>
          <a:srcRect/>
          <a:stretch>
            <a:fillRect/>
          </a:stretch>
        </p:blipFill>
        <p:spPr bwMode="auto">
          <a:xfrm>
            <a:off x="5873750" y="2743200"/>
            <a:ext cx="1657350" cy="1657350"/>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1900238" y="5613400"/>
            <a:ext cx="5027612" cy="895350"/>
          </a:xfrm>
        </p:spPr>
        <p:txBody>
          <a:bodyPr/>
          <a:lstStyle/>
          <a:p>
            <a:r>
              <a:rPr lang="ru-RU" sz="3600" b="1" i="1" smtClean="0">
                <a:solidFill>
                  <a:schemeClr val="bg1"/>
                </a:solidFill>
              </a:rPr>
              <a:t>«Маджонг Мастер пасьянс»</a:t>
            </a:r>
            <a:endParaRPr lang="en-US" sz="3600" b="1" i="1" smtClean="0">
              <a:solidFill>
                <a:schemeClr val="bg1"/>
              </a:solidFill>
            </a:endParaRPr>
          </a:p>
        </p:txBody>
      </p:sp>
      <p:pic>
        <p:nvPicPr>
          <p:cNvPr id="36866" name="Рисунок 1"/>
          <p:cNvPicPr>
            <a:picLocks noChangeAspect="1"/>
          </p:cNvPicPr>
          <p:nvPr/>
        </p:nvPicPr>
        <p:blipFill>
          <a:blip r:embed="rId2"/>
          <a:srcRect/>
          <a:stretch>
            <a:fillRect/>
          </a:stretch>
        </p:blipFill>
        <p:spPr bwMode="auto">
          <a:xfrm>
            <a:off x="1333500" y="5456238"/>
            <a:ext cx="566738" cy="676275"/>
          </a:xfrm>
          <a:prstGeom prst="rect">
            <a:avLst/>
          </a:prstGeom>
          <a:noFill/>
          <a:ln w="9525">
            <a:noFill/>
            <a:miter lim="800000"/>
            <a:headEnd/>
            <a:tailEnd/>
          </a:ln>
        </p:spPr>
      </p:pic>
      <p:pic>
        <p:nvPicPr>
          <p:cNvPr id="36867" name="Рисунок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5263" y="2943225"/>
            <a:ext cx="4019550" cy="2009775"/>
          </a:xfrm>
          <a:prstGeom prst="rect">
            <a:avLst/>
          </a:prstGeom>
          <a:noFill/>
          <a:ln w="9525">
            <a:noFill/>
            <a:miter lim="800000"/>
            <a:headEnd/>
            <a:tailEnd/>
          </a:ln>
        </p:spPr>
      </p:pic>
      <p:pic>
        <p:nvPicPr>
          <p:cNvPr id="36868" name="Рисунок 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 y="803275"/>
            <a:ext cx="3992563" cy="1995488"/>
          </a:xfrm>
          <a:prstGeom prst="rect">
            <a:avLst/>
          </a:prstGeom>
          <a:noFill/>
          <a:ln w="9525">
            <a:noFill/>
            <a:miter lim="800000"/>
            <a:headEnd/>
            <a:tailEnd/>
          </a:ln>
        </p:spPr>
      </p:pic>
      <p:pic>
        <p:nvPicPr>
          <p:cNvPr id="36869" name="Рисунок 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14838" y="2211388"/>
            <a:ext cx="4443412" cy="2220912"/>
          </a:xfrm>
          <a:prstGeom prst="rect">
            <a:avLst/>
          </a:prstGeom>
          <a:noFill/>
          <a:ln w="9525">
            <a:noFill/>
            <a:miter lim="800000"/>
            <a:headEnd/>
            <a:tailEnd/>
          </a:ln>
        </p:spPr>
      </p:pic>
      <p:pic>
        <p:nvPicPr>
          <p:cNvPr id="12" name="Рисунок 11"/>
          <p:cNvPicPr>
            <a:picLocks noChangeAspect="1"/>
          </p:cNvPicPr>
          <p:nvPr/>
        </p:nvPicPr>
        <p:blipFill>
          <a:blip r:embed="rId6" cstate="print"/>
          <a:stretch>
            <a:fillRect/>
          </a:stretch>
        </p:blipFill>
        <p:spPr>
          <a:xfrm>
            <a:off x="4662402" y="615065"/>
            <a:ext cx="1347700" cy="1347700"/>
          </a:xfrm>
          <a:prstGeom prst="roundRect">
            <a:avLst>
              <a:gd name="adj" fmla="val 8594"/>
            </a:avLst>
          </a:prstGeom>
          <a:solidFill>
            <a:srgbClr val="FFFFFF">
              <a:shade val="85000"/>
            </a:srgbClr>
          </a:solidFill>
          <a:ln>
            <a:noFill/>
          </a:ln>
          <a:effectLst/>
        </p:spPr>
      </p:pic>
    </p:spTree>
  </p:cSld>
  <p:clrMapOvr>
    <a:masterClrMapping/>
  </p:clrMapOvr>
  <p:transition spd="med">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05325" y="504825"/>
            <a:ext cx="3557588" cy="895350"/>
          </a:xfrm>
        </p:spPr>
        <p:txBody>
          <a:bodyPr/>
          <a:lstStyle/>
          <a:p>
            <a:r>
              <a:rPr lang="ru-RU" sz="3600" b="1" i="1" smtClean="0">
                <a:solidFill>
                  <a:schemeClr val="bg1"/>
                </a:solidFill>
              </a:rPr>
              <a:t>«</a:t>
            </a:r>
            <a:r>
              <a:rPr lang="en-US" sz="3600" b="1" i="1" smtClean="0">
                <a:solidFill>
                  <a:schemeClr val="bg1"/>
                </a:solidFill>
              </a:rPr>
              <a:t>Polygrams - Tangram Puzzle Games</a:t>
            </a:r>
            <a:r>
              <a:rPr lang="ru-RU" sz="3600" b="1" i="1" smtClean="0">
                <a:solidFill>
                  <a:schemeClr val="bg1"/>
                </a:solidFill>
              </a:rPr>
              <a:t>»</a:t>
            </a:r>
            <a:endParaRPr lang="en-US" sz="3600" b="1" i="1" smtClean="0">
              <a:solidFill>
                <a:schemeClr val="bg1"/>
              </a:solidFill>
            </a:endParaRPr>
          </a:p>
        </p:txBody>
      </p:sp>
      <p:pic>
        <p:nvPicPr>
          <p:cNvPr id="37890" name="Picture 12" descr="https://x-lines.ru/letters/i/cyrillicfancy/0625/728eca/60/0/ry4nypjygaodq.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95713" y="276225"/>
            <a:ext cx="696912" cy="676275"/>
          </a:xfrm>
          <a:prstGeom prst="rect">
            <a:avLst/>
          </a:prstGeom>
          <a:noFill/>
          <a:ln w="9525">
            <a:noFill/>
            <a:miter lim="800000"/>
            <a:headEnd/>
            <a:tailEnd/>
          </a:ln>
        </p:spPr>
      </p:pic>
      <p:pic>
        <p:nvPicPr>
          <p:cNvPr id="3" name="Рисунок 2"/>
          <p:cNvPicPr>
            <a:picLocks noChangeAspect="1"/>
          </p:cNvPicPr>
          <p:nvPr/>
        </p:nvPicPr>
        <p:blipFill>
          <a:blip r:embed="rId3" cstate="print"/>
          <a:stretch>
            <a:fillRect/>
          </a:stretch>
        </p:blipFill>
        <p:spPr>
          <a:xfrm>
            <a:off x="1879349" y="316095"/>
            <a:ext cx="1272887" cy="1272887"/>
          </a:xfrm>
          <a:prstGeom prst="roundRect">
            <a:avLst>
              <a:gd name="adj" fmla="val 8594"/>
            </a:avLst>
          </a:prstGeom>
          <a:solidFill>
            <a:srgbClr val="FFFFFF">
              <a:shade val="85000"/>
            </a:srgbClr>
          </a:solidFill>
          <a:ln>
            <a:noFill/>
          </a:ln>
          <a:effectLst/>
        </p:spPr>
      </p:pic>
      <p:pic>
        <p:nvPicPr>
          <p:cNvPr id="37892" name="Рисунок 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49350" y="1830388"/>
            <a:ext cx="2524125" cy="4105275"/>
          </a:xfrm>
          <a:prstGeom prst="rect">
            <a:avLst/>
          </a:prstGeom>
          <a:noFill/>
          <a:ln w="9525">
            <a:noFill/>
            <a:miter lim="800000"/>
            <a:headEnd/>
            <a:tailEnd/>
          </a:ln>
        </p:spPr>
      </p:pic>
      <p:pic>
        <p:nvPicPr>
          <p:cNvPr id="37893" name="Рисунок 1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52875" y="1941513"/>
            <a:ext cx="2332038" cy="3706812"/>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1849438" y="442913"/>
            <a:ext cx="3557587" cy="895350"/>
          </a:xfrm>
        </p:spPr>
        <p:txBody>
          <a:bodyPr/>
          <a:lstStyle/>
          <a:p>
            <a:r>
              <a:rPr lang="ru-RU" sz="3600" b="1" i="1" smtClean="0">
                <a:solidFill>
                  <a:schemeClr val="bg1"/>
                </a:solidFill>
              </a:rPr>
              <a:t>«СУДОКУ»</a:t>
            </a:r>
            <a:endParaRPr lang="en-US" sz="3600" b="1" i="1" smtClean="0">
              <a:solidFill>
                <a:schemeClr val="bg1"/>
              </a:solidFill>
            </a:endParaRPr>
          </a:p>
        </p:txBody>
      </p:sp>
      <p:pic>
        <p:nvPicPr>
          <p:cNvPr id="38914" name="Picture 12" descr="https://x-lines.ru/letters/i/cyrillicfancy/0625/728eca/60/0/ry4nypjygaodq.png"/>
          <p:cNvPicPr>
            <a:picLocks noChangeAspect="1" noChangeArrowheads="1"/>
          </p:cNvPicPr>
          <p:nvPr/>
        </p:nvPicPr>
        <p:blipFill>
          <a:blip r:embed="rId2" cstate="screen">
            <a:extLst>
              <a:ext uri="{28A0092B-C50C-407E-A947-70E740481C1C}">
                <a14:useLocalDpi xmlns:a14="http://schemas.microsoft.com/office/drawing/2010/main"/>
              </a:ext>
            </a:extLst>
          </a:blip>
          <a:srcRect r="-5258" b="-1243"/>
          <a:stretch>
            <a:fillRect/>
          </a:stretch>
        </p:blipFill>
        <p:spPr bwMode="auto">
          <a:xfrm>
            <a:off x="3895725" y="492125"/>
            <a:ext cx="696913" cy="677863"/>
          </a:xfrm>
          <a:prstGeom prst="rect">
            <a:avLst/>
          </a:prstGeom>
          <a:noFill/>
          <a:ln w="9525">
            <a:noFill/>
            <a:miter lim="800000"/>
            <a:headEnd/>
            <a:tailEnd/>
          </a:ln>
        </p:spPr>
      </p:pic>
      <p:pic>
        <p:nvPicPr>
          <p:cNvPr id="38915" name="Рисунок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14413" y="1338263"/>
            <a:ext cx="2781300" cy="4164012"/>
          </a:xfrm>
          <a:prstGeom prst="rect">
            <a:avLst/>
          </a:prstGeom>
          <a:noFill/>
          <a:ln w="9525">
            <a:noFill/>
            <a:miter lim="800000"/>
            <a:headEnd/>
            <a:tailEnd/>
          </a:ln>
        </p:spPr>
      </p:pic>
      <p:pic>
        <p:nvPicPr>
          <p:cNvPr id="8" name="Рисунок 7"/>
          <p:cNvPicPr>
            <a:picLocks noChangeAspect="1"/>
          </p:cNvPicPr>
          <p:nvPr/>
        </p:nvPicPr>
        <p:blipFill>
          <a:blip r:embed="rId4" cstate="print"/>
          <a:stretch>
            <a:fillRect/>
          </a:stretch>
        </p:blipFill>
        <p:spPr>
          <a:xfrm>
            <a:off x="311727" y="614180"/>
            <a:ext cx="1110788" cy="1110788"/>
          </a:xfrm>
          <a:prstGeom prst="roundRect">
            <a:avLst>
              <a:gd name="adj" fmla="val 8594"/>
            </a:avLst>
          </a:prstGeom>
          <a:solidFill>
            <a:srgbClr val="FFFFFF">
              <a:shade val="85000"/>
            </a:srgbClr>
          </a:solidFill>
          <a:ln>
            <a:noFill/>
          </a:ln>
          <a:effectLst/>
        </p:spPr>
      </p:pic>
      <p:pic>
        <p:nvPicPr>
          <p:cNvPr id="38917" name="Рисунок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62513" y="1290638"/>
            <a:ext cx="3354387" cy="1747837"/>
          </a:xfrm>
          <a:prstGeom prst="rect">
            <a:avLst/>
          </a:prstGeom>
          <a:noFill/>
          <a:ln w="9525">
            <a:noFill/>
            <a:miter lim="800000"/>
            <a:headEnd/>
            <a:tailEnd/>
          </a:ln>
        </p:spPr>
      </p:pic>
      <p:pic>
        <p:nvPicPr>
          <p:cNvPr id="38918" name="Рисунок 2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014788" y="3171825"/>
            <a:ext cx="3627437" cy="1889125"/>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Рисунок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961063" y="1555750"/>
            <a:ext cx="2155825" cy="3030538"/>
          </a:xfrm>
          <a:prstGeom prst="rect">
            <a:avLst/>
          </a:prstGeom>
          <a:noFill/>
          <a:ln w="9525">
            <a:noFill/>
            <a:miter lim="800000"/>
            <a:headEnd/>
            <a:tailEnd/>
          </a:ln>
        </p:spPr>
      </p:pic>
      <p:pic>
        <p:nvPicPr>
          <p:cNvPr id="39938" name="Рисунок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92450" y="3289300"/>
            <a:ext cx="2373313" cy="3402013"/>
          </a:xfrm>
          <a:prstGeom prst="rect">
            <a:avLst/>
          </a:prstGeom>
          <a:noFill/>
          <a:ln w="9525">
            <a:noFill/>
            <a:miter lim="800000"/>
            <a:headEnd/>
            <a:tailEnd/>
          </a:ln>
        </p:spPr>
      </p:pic>
      <p:pic>
        <p:nvPicPr>
          <p:cNvPr id="20" name="Рисунок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80314" y="568984"/>
            <a:ext cx="987518" cy="987518"/>
          </a:xfrm>
          <a:prstGeom prst="roundRect">
            <a:avLst>
              <a:gd name="adj" fmla="val 8594"/>
            </a:avLst>
          </a:prstGeom>
          <a:solidFill>
            <a:srgbClr val="FFFFFF">
              <a:shade val="85000"/>
            </a:srgbClr>
          </a:solidFill>
          <a:ln>
            <a:noFill/>
          </a:ln>
          <a:effectLst/>
        </p:spPr>
      </p:pic>
      <p:pic>
        <p:nvPicPr>
          <p:cNvPr id="39940" name="Picture 6" descr="https://x-lines.ru/letters/i/cyrillicfancy/0625/6786cb/60/0/8yod1ebtgyodncjygr3nycjuryaueebtgw.png"/>
          <p:cNvPicPr>
            <a:picLocks noChangeAspect="1" noChangeArrowheads="1"/>
          </p:cNvPicPr>
          <p:nvPr/>
        </p:nvPicPr>
        <p:blipFill>
          <a:blip r:embed="rId5" cstate="screen">
            <a:extLst>
              <a:ext uri="{28A0092B-C50C-407E-A947-70E740481C1C}">
                <a14:useLocalDpi xmlns:a14="http://schemas.microsoft.com/office/drawing/2010/main"/>
              </a:ext>
            </a:extLst>
          </a:blip>
          <a:srcRect t="-2" b="-12967"/>
          <a:stretch>
            <a:fillRect/>
          </a:stretch>
        </p:blipFill>
        <p:spPr bwMode="auto">
          <a:xfrm>
            <a:off x="171450" y="2163763"/>
            <a:ext cx="704850" cy="708025"/>
          </a:xfrm>
          <a:prstGeom prst="rect">
            <a:avLst/>
          </a:prstGeom>
          <a:noFill/>
          <a:ln w="9525">
            <a:noFill/>
            <a:miter lim="800000"/>
            <a:headEnd/>
            <a:tailEnd/>
          </a:ln>
        </p:spPr>
      </p:pic>
      <p:sp>
        <p:nvSpPr>
          <p:cNvPr id="39941" name="Title 1"/>
          <p:cNvSpPr txBox="1">
            <a:spLocks/>
          </p:cNvSpPr>
          <p:nvPr/>
        </p:nvSpPr>
        <p:spPr bwMode="auto">
          <a:xfrm>
            <a:off x="735013" y="2070100"/>
            <a:ext cx="6203950" cy="895350"/>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«Таблица Шульте: скорочтение, зрительное восприятие»</a:t>
            </a:r>
            <a:endParaRPr lang="en-US" sz="3600" b="1" i="1">
              <a:solidFill>
                <a:schemeClr val="bg1"/>
              </a:solidFill>
              <a:latin typeface="Calibri Light" pitchFamily="34" charset="0"/>
            </a:endParaRPr>
          </a:p>
        </p:txBody>
      </p:sp>
    </p:spTree>
  </p:cSld>
  <p:clrMapOvr>
    <a:masterClrMapping/>
  </p:clrMapOvr>
  <p:transition spd="med">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txBox="1">
            <a:spLocks/>
          </p:cNvSpPr>
          <p:nvPr/>
        </p:nvSpPr>
        <p:spPr bwMode="auto">
          <a:xfrm>
            <a:off x="3981450" y="439738"/>
            <a:ext cx="6203950" cy="896937"/>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«Петля»</a:t>
            </a:r>
            <a:endParaRPr lang="en-US" sz="3600" b="1" i="1">
              <a:solidFill>
                <a:schemeClr val="bg1"/>
              </a:solidFill>
              <a:latin typeface="Calibri Light" pitchFamily="34" charset="0"/>
            </a:endParaRPr>
          </a:p>
        </p:txBody>
      </p:sp>
      <p:pic>
        <p:nvPicPr>
          <p:cNvPr id="40962" name="Picture 6" descr="https://x-lines.ru/letters/i/cyrillicfancy/0625/6786cb/60/0/8yod1ebtgyodncjygr3nycjuryaueebtgw.png"/>
          <p:cNvPicPr>
            <a:picLocks noChangeAspect="1" noChangeArrowheads="1"/>
          </p:cNvPicPr>
          <p:nvPr/>
        </p:nvPicPr>
        <p:blipFill>
          <a:blip r:embed="rId2" cstate="screen">
            <a:extLst>
              <a:ext uri="{28A0092B-C50C-407E-A947-70E740481C1C}">
                <a14:useLocalDpi xmlns:a14="http://schemas.microsoft.com/office/drawing/2010/main"/>
              </a:ext>
            </a:extLst>
          </a:blip>
          <a:srcRect t="-7037"/>
          <a:stretch>
            <a:fillRect/>
          </a:stretch>
        </p:blipFill>
        <p:spPr bwMode="auto">
          <a:xfrm>
            <a:off x="2992438" y="501650"/>
            <a:ext cx="933450" cy="773113"/>
          </a:xfrm>
          <a:prstGeom prst="rect">
            <a:avLst/>
          </a:prstGeom>
          <a:noFill/>
          <a:ln w="9525">
            <a:noFill/>
            <a:miter lim="800000"/>
            <a:headEnd/>
            <a:tailEnd/>
          </a:ln>
        </p:spPr>
      </p:pic>
      <p:pic>
        <p:nvPicPr>
          <p:cNvPr id="40963" name="Рисунок 2"/>
          <p:cNvPicPr>
            <a:picLocks noChangeAspect="1"/>
          </p:cNvPicPr>
          <p:nvPr/>
        </p:nvPicPr>
        <p:blipFill>
          <a:blip r:embed="rId3"/>
          <a:srcRect/>
          <a:stretch>
            <a:fillRect/>
          </a:stretch>
        </p:blipFill>
        <p:spPr bwMode="auto">
          <a:xfrm>
            <a:off x="263525" y="1787525"/>
            <a:ext cx="3630613" cy="2043113"/>
          </a:xfrm>
          <a:prstGeom prst="rect">
            <a:avLst/>
          </a:prstGeom>
          <a:noFill/>
          <a:ln w="9525">
            <a:noFill/>
            <a:miter lim="800000"/>
            <a:headEnd/>
            <a:tailEnd/>
          </a:ln>
        </p:spPr>
      </p:pic>
      <p:pic>
        <p:nvPicPr>
          <p:cNvPr id="40964" name="Рисунок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81450" y="1403350"/>
            <a:ext cx="4314825" cy="2427288"/>
          </a:xfrm>
          <a:prstGeom prst="rect">
            <a:avLst/>
          </a:prstGeom>
          <a:noFill/>
          <a:ln w="9525">
            <a:noFill/>
            <a:miter lim="800000"/>
            <a:headEnd/>
            <a:tailEnd/>
          </a:ln>
        </p:spPr>
      </p:pic>
      <p:pic>
        <p:nvPicPr>
          <p:cNvPr id="40965" name="Рисунок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71638" y="4157663"/>
            <a:ext cx="3821112" cy="2149475"/>
          </a:xfrm>
          <a:prstGeom prst="rect">
            <a:avLst/>
          </a:prstGeom>
          <a:noFill/>
          <a:ln w="9525">
            <a:noFill/>
            <a:miter lim="800000"/>
            <a:headEnd/>
            <a:tailEnd/>
          </a:ln>
        </p:spPr>
      </p:pic>
      <p:pic>
        <p:nvPicPr>
          <p:cNvPr id="10" name="Рисунок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42078" y="4024768"/>
            <a:ext cx="1057485" cy="1057485"/>
          </a:xfrm>
          <a:prstGeom prst="roundRect">
            <a:avLst>
              <a:gd name="adj" fmla="val 8594"/>
            </a:avLst>
          </a:prstGeom>
          <a:solidFill>
            <a:srgbClr val="FFFFFF">
              <a:shade val="85000"/>
            </a:srgbClr>
          </a:solidFill>
          <a:ln>
            <a:noFill/>
          </a:ln>
          <a:effectLst/>
        </p:spPr>
      </p:pic>
    </p:spTree>
  </p:cSld>
  <p:clrMapOvr>
    <a:masterClrMapping/>
  </p:clrMapOvr>
  <p:transition spd="med">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txBox="1">
            <a:spLocks/>
          </p:cNvSpPr>
          <p:nvPr/>
        </p:nvSpPr>
        <p:spPr bwMode="auto">
          <a:xfrm>
            <a:off x="3981450" y="439738"/>
            <a:ext cx="6203950" cy="896937"/>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a:t>
            </a:r>
            <a:r>
              <a:rPr lang="en-US" sz="3600" b="1" i="1">
                <a:solidFill>
                  <a:schemeClr val="bg1"/>
                </a:solidFill>
                <a:latin typeface="Calibri Light" pitchFamily="34" charset="0"/>
              </a:rPr>
              <a:t>I Love Hue</a:t>
            </a:r>
            <a:r>
              <a:rPr lang="ru-RU" sz="3600" b="1" i="1">
                <a:solidFill>
                  <a:schemeClr val="bg1"/>
                </a:solidFill>
                <a:latin typeface="Calibri Light" pitchFamily="34" charset="0"/>
              </a:rPr>
              <a:t>»</a:t>
            </a:r>
            <a:endParaRPr lang="en-US" sz="3600" b="1" i="1">
              <a:solidFill>
                <a:schemeClr val="bg1"/>
              </a:solidFill>
              <a:latin typeface="Calibri Light" pitchFamily="34" charset="0"/>
            </a:endParaRPr>
          </a:p>
        </p:txBody>
      </p:sp>
      <p:pic>
        <p:nvPicPr>
          <p:cNvPr id="41986" name="Picture 6" descr="https://x-lines.ru/letters/i/cyrillicfancy/0625/6786cb/60/0/8yod1ebtgyodncjygr3nycjuryaueebtgw.png"/>
          <p:cNvPicPr>
            <a:picLocks noChangeAspect="1" noChangeArrowheads="1"/>
          </p:cNvPicPr>
          <p:nvPr/>
        </p:nvPicPr>
        <p:blipFill>
          <a:blip r:embed="rId2" cstate="screen">
            <a:extLst>
              <a:ext uri="{28A0092B-C50C-407E-A947-70E740481C1C}">
                <a14:useLocalDpi xmlns:a14="http://schemas.microsoft.com/office/drawing/2010/main"/>
              </a:ext>
            </a:extLst>
          </a:blip>
          <a:srcRect t="-4736" b="-2299"/>
          <a:stretch>
            <a:fillRect/>
          </a:stretch>
        </p:blipFill>
        <p:spPr bwMode="auto">
          <a:xfrm>
            <a:off x="2709863" y="501650"/>
            <a:ext cx="1216025" cy="773113"/>
          </a:xfrm>
          <a:prstGeom prst="rect">
            <a:avLst/>
          </a:prstGeom>
          <a:noFill/>
          <a:ln w="9525">
            <a:noFill/>
            <a:miter lim="800000"/>
            <a:headEnd/>
            <a:tailEnd/>
          </a:ln>
        </p:spPr>
      </p:pic>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40264" y="1275234"/>
            <a:ext cx="1014406" cy="1014406"/>
          </a:xfrm>
          <a:prstGeom prst="roundRect">
            <a:avLst>
              <a:gd name="adj" fmla="val 8594"/>
            </a:avLst>
          </a:prstGeom>
          <a:solidFill>
            <a:srgbClr val="FFFFFF">
              <a:shade val="85000"/>
            </a:srgbClr>
          </a:solidFill>
          <a:ln>
            <a:noFill/>
          </a:ln>
          <a:effectLst/>
        </p:spPr>
      </p:pic>
      <p:pic>
        <p:nvPicPr>
          <p:cNvPr id="41988" name="Рисунок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20800" y="2452688"/>
            <a:ext cx="2060575" cy="3660775"/>
          </a:xfrm>
          <a:prstGeom prst="rect">
            <a:avLst/>
          </a:prstGeom>
          <a:noFill/>
          <a:ln w="9525">
            <a:noFill/>
            <a:miter lim="800000"/>
            <a:headEnd/>
            <a:tailEnd/>
          </a:ln>
        </p:spPr>
      </p:pic>
      <p:pic>
        <p:nvPicPr>
          <p:cNvPr id="41989" name="Рисунок 1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75375" y="1336675"/>
            <a:ext cx="1816100" cy="3225800"/>
          </a:xfrm>
          <a:prstGeom prst="rect">
            <a:avLst/>
          </a:prstGeom>
          <a:noFill/>
          <a:ln w="9525">
            <a:noFill/>
            <a:miter lim="800000"/>
            <a:headEnd/>
            <a:tailEnd/>
          </a:ln>
        </p:spPr>
      </p:pic>
      <p:pic>
        <p:nvPicPr>
          <p:cNvPr id="41990" name="Рисунок 1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84575" y="1870075"/>
            <a:ext cx="2301875" cy="3071813"/>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417513" y="1135063"/>
            <a:ext cx="8289925" cy="4168775"/>
          </a:xfrm>
          <a:prstGeom prst="rect">
            <a:avLst/>
          </a:prstGeom>
          <a:noFill/>
          <a:ln w="9525">
            <a:noFill/>
            <a:miter lim="800000"/>
            <a:headEnd/>
            <a:tailEnd/>
          </a:ln>
        </p:spPr>
        <p:txBody>
          <a:bodyPr anchor="ctr"/>
          <a:lstStyle/>
          <a:p>
            <a:pPr>
              <a:lnSpc>
                <a:spcPct val="90000"/>
              </a:lnSpc>
            </a:pPr>
            <a:r>
              <a:rPr lang="ru-RU" sz="2800" i="1">
                <a:solidFill>
                  <a:srgbClr val="ECF1F4"/>
                </a:solidFill>
                <a:latin typeface="Calibri Light" pitchFamily="34" charset="0"/>
              </a:rPr>
              <a:t>Хорошо развитое мышление необходимо как программисту, так и частному предпринимателю. Школьник и студент не смогут преуспеть в учебе без умения рассуждать, делать выводы и усваивать информацию. Независимо от возраста, занимаемой должности и социального статуса, свои когнитивные навыки нужно регулярно тренировать, а также всесторонне развиваться.</a:t>
            </a:r>
            <a:r>
              <a:rPr lang="ru-RU" sz="2800" b="1" i="1">
                <a:solidFill>
                  <a:srgbClr val="92AFCA"/>
                </a:solidFill>
                <a:latin typeface="Calibri Light" pitchFamily="34" charset="0"/>
              </a:rPr>
              <a:t/>
            </a:r>
            <a:br>
              <a:rPr lang="ru-RU" sz="2800" b="1" i="1">
                <a:solidFill>
                  <a:srgbClr val="92AFCA"/>
                </a:solidFill>
                <a:latin typeface="Calibri Light" pitchFamily="34" charset="0"/>
              </a:rPr>
            </a:br>
            <a:endParaRPr lang="en-US" sz="3600" b="1" i="1">
              <a:solidFill>
                <a:schemeClr val="bg1"/>
              </a:solidFill>
              <a:latin typeface="Calibri Light" pitchFamily="34" charset="0"/>
            </a:endParaRPr>
          </a:p>
        </p:txBody>
      </p:sp>
      <p:pic>
        <p:nvPicPr>
          <p:cNvPr id="8194" name="Picture 2" descr="Иллюстрация акварели концепции идеи лампочки Знак нарисованный ..."/>
          <p:cNvPicPr>
            <a:picLocks noChangeAspect="1" noChangeArrowheads="1"/>
          </p:cNvPicPr>
          <p:nvPr/>
        </p:nvPicPr>
        <p:blipFill rotWithShape="1">
          <a:blip r:embed="rId2" cstate="screen">
            <a:duotone>
              <a:schemeClr val="accent5">
                <a:shade val="45000"/>
                <a:satMod val="135000"/>
              </a:schemeClr>
              <a:prstClr val="white"/>
            </a:duotone>
            <a:extLst>
              <a:ext uri="{28A0092B-C50C-407E-A947-70E740481C1C}">
                <a14:useLocalDpi xmlns:a14="http://schemas.microsoft.com/office/drawing/2010/main"/>
              </a:ext>
            </a:extLst>
          </a:blip>
          <a:srcRect/>
          <a:stretch/>
        </p:blipFill>
        <p:spPr bwMode="auto">
          <a:xfrm rot="20123282">
            <a:off x="1443117" y="4434069"/>
            <a:ext cx="2336234" cy="2223456"/>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7549" y="1519240"/>
            <a:ext cx="4332631" cy="2387600"/>
          </a:xfrm>
        </p:spPr>
        <p:txBody>
          <a:bodyPr rtlCol="0">
            <a:normAutofit/>
          </a:bodyPr>
          <a:lstStyle/>
          <a:p>
            <a:pPr fontAlgn="auto">
              <a:spcAft>
                <a:spcPts val="0"/>
              </a:spcAft>
              <a:defRPr/>
            </a:pPr>
            <a:r>
              <a:rPr lang="ru-RU" sz="3600" b="1" i="1" dirty="0" smtClean="0">
                <a:solidFill>
                  <a:schemeClr val="bg1"/>
                </a:solidFill>
              </a:rPr>
              <a:t>Упражнения</a:t>
            </a:r>
            <a:br>
              <a:rPr lang="ru-RU" sz="3600" b="1" i="1" dirty="0" smtClean="0">
                <a:solidFill>
                  <a:schemeClr val="bg1"/>
                </a:solidFill>
              </a:rPr>
            </a:br>
            <a:r>
              <a:rPr lang="ru-RU" sz="3600" b="1" i="1" dirty="0" smtClean="0">
                <a:solidFill>
                  <a:schemeClr val="bg1"/>
                </a:solidFill>
              </a:rPr>
              <a:t>для мышления </a:t>
            </a:r>
            <a:endParaRPr lang="en-US" sz="36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spTree>
  </p:cSld>
  <p:clrMapOvr>
    <a:masterClrMapping/>
  </p:clrMapOvr>
  <p:transition spd="med">
    <p:split orient="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857250" y="955675"/>
            <a:ext cx="7539038"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ru-RU" sz="2000" i="1" dirty="0">
                <a:solidFill>
                  <a:srgbClr val="92AFCA"/>
                </a:solidFill>
              </a:rPr>
              <a:t>Эти </a:t>
            </a:r>
            <a:r>
              <a:rPr lang="ru-RU" sz="2000" i="1" dirty="0" smtClean="0">
                <a:solidFill>
                  <a:srgbClr val="92AFCA"/>
                </a:solidFill>
              </a:rPr>
              <a:t>упражнения </a:t>
            </a:r>
            <a:r>
              <a:rPr lang="ru-RU" sz="2000" i="1" dirty="0">
                <a:solidFill>
                  <a:srgbClr val="92AFCA"/>
                </a:solidFill>
              </a:rPr>
              <a:t>вы можете выполнять </a:t>
            </a:r>
            <a:r>
              <a:rPr lang="ru-RU" sz="2000" i="1" dirty="0" smtClean="0">
                <a:solidFill>
                  <a:srgbClr val="92AFCA"/>
                </a:solidFill>
              </a:rPr>
              <a:t>сами</a:t>
            </a:r>
            <a:r>
              <a:rPr lang="ru-RU" sz="2000" i="1" dirty="0">
                <a:solidFill>
                  <a:srgbClr val="92AFCA"/>
                </a:solidFill>
              </a:rPr>
              <a:t> </a:t>
            </a:r>
            <a:r>
              <a:rPr lang="ru-RU" sz="2000" i="1" dirty="0" smtClean="0">
                <a:solidFill>
                  <a:srgbClr val="92AFCA"/>
                </a:solidFill>
              </a:rPr>
              <a:t>и </a:t>
            </a:r>
            <a:r>
              <a:rPr lang="ru-RU" sz="2000" i="1" dirty="0">
                <a:solidFill>
                  <a:srgbClr val="92AFCA"/>
                </a:solidFill>
              </a:rPr>
              <a:t>предлагать </a:t>
            </a:r>
            <a:r>
              <a:rPr lang="ru-RU" sz="2000" i="1" dirty="0" smtClean="0">
                <a:solidFill>
                  <a:srgbClr val="92AFCA"/>
                </a:solidFill>
              </a:rPr>
              <a:t>на выполнение друзьям</a:t>
            </a:r>
            <a:r>
              <a:rPr lang="ru-RU" sz="2000" i="1" dirty="0">
                <a:solidFill>
                  <a:srgbClr val="92AFCA"/>
                </a:solidFill>
              </a:rPr>
              <a:t>, собираясь </a:t>
            </a:r>
            <a:r>
              <a:rPr lang="ru-RU" sz="2000" i="1" dirty="0" smtClean="0">
                <a:solidFill>
                  <a:srgbClr val="92AFCA"/>
                </a:solidFill>
              </a:rPr>
              <a:t>веселой </a:t>
            </a:r>
            <a:r>
              <a:rPr lang="ru-RU" sz="2000" i="1" dirty="0">
                <a:solidFill>
                  <a:srgbClr val="92AFCA"/>
                </a:solidFill>
              </a:rPr>
              <a:t>компанией. Для начала попробуйте свои силы в заданиях на развитие </a:t>
            </a:r>
            <a:r>
              <a:rPr lang="ru-RU" sz="2000" i="1" dirty="0">
                <a:solidFill>
                  <a:srgbClr val="7395CB"/>
                </a:solidFill>
              </a:rPr>
              <a:t>наглядно-образного мышления</a:t>
            </a:r>
            <a:r>
              <a:rPr lang="ru-RU" sz="2000" i="1" dirty="0" smtClean="0">
                <a:solidFill>
                  <a:srgbClr val="7395CB"/>
                </a:solidFill>
              </a:rPr>
              <a:t>:</a:t>
            </a:r>
          </a:p>
          <a:p>
            <a:pPr fontAlgn="auto">
              <a:spcAft>
                <a:spcPts val="0"/>
              </a:spcAft>
              <a:buClr>
                <a:srgbClr val="7395CB"/>
              </a:buClr>
              <a:defRPr/>
            </a:pPr>
            <a:r>
              <a:rPr lang="ru-RU" sz="2000" i="1" dirty="0">
                <a:solidFill>
                  <a:srgbClr val="ECF1F4"/>
                </a:solidFill>
              </a:rPr>
              <a:t>Вспомните и как можно подробнее опишите следующие объекты: каплю утренней росы, закат, сосновый бор, летящую в небе птицу, щетку для чистки одежды.</a:t>
            </a:r>
          </a:p>
          <a:p>
            <a:pPr fontAlgn="auto">
              <a:spcAft>
                <a:spcPts val="0"/>
              </a:spcAft>
              <a:buClr>
                <a:srgbClr val="7395CB"/>
              </a:buClr>
              <a:defRPr/>
            </a:pPr>
            <a:r>
              <a:rPr lang="ru-RU" sz="2000" i="1" dirty="0">
                <a:solidFill>
                  <a:srgbClr val="ECF1F4"/>
                </a:solidFill>
              </a:rPr>
              <a:t>Вспомните всех, с кем вам удалось пообщаться в течение дня. Освежите в памяти и озвучьте, какой была их одежда, какие у них были прически, как выглядели их лица, и другие подробности.</a:t>
            </a:r>
          </a:p>
          <a:p>
            <a:pPr fontAlgn="auto">
              <a:spcAft>
                <a:spcPts val="0"/>
              </a:spcAft>
              <a:buClr>
                <a:srgbClr val="7395CB"/>
              </a:buClr>
              <a:defRPr/>
            </a:pPr>
            <a:r>
              <a:rPr lang="ru-RU" sz="2000" i="1" dirty="0" smtClean="0">
                <a:solidFill>
                  <a:srgbClr val="ECF1F4"/>
                </a:solidFill>
              </a:rPr>
              <a:t>Представьте </a:t>
            </a:r>
            <a:r>
              <a:rPr lang="ru-RU" sz="2000" i="1" dirty="0">
                <a:solidFill>
                  <a:srgbClr val="ECF1F4"/>
                </a:solidFill>
              </a:rPr>
              <a:t>себе успех, богатство, красоту, изобилие. Попробуйте описать каждый образ, используя два существительных, три прилагательных, три глагола и одно наречие</a:t>
            </a:r>
            <a:r>
              <a:rPr lang="ru-RU" sz="2000" i="1" dirty="0" smtClean="0">
                <a:solidFill>
                  <a:srgbClr val="ECF1F4"/>
                </a:solidFill>
              </a:rPr>
              <a:t>.</a:t>
            </a:r>
          </a:p>
          <a:p>
            <a:pPr marL="0" indent="0" fontAlgn="auto">
              <a:spcAft>
                <a:spcPts val="0"/>
              </a:spcAft>
              <a:buClr>
                <a:srgbClr val="7395CB"/>
              </a:buClr>
              <a:buFont typeface="Arial" panose="020B0604020202020204" pitchFamily="34" charset="0"/>
              <a:buNone/>
              <a:defRPr/>
            </a:pPr>
            <a:endParaRPr lang="ru-RU" sz="2000" i="1" dirty="0" smtClean="0">
              <a:solidFill>
                <a:srgbClr val="ECF1F4"/>
              </a:solidFill>
            </a:endParaRPr>
          </a:p>
          <a:p>
            <a:pPr marL="0" indent="0" fontAlgn="auto">
              <a:spcAft>
                <a:spcPts val="0"/>
              </a:spcAft>
              <a:buClr>
                <a:srgbClr val="7395CB"/>
              </a:buClr>
              <a:buFont typeface="Arial" panose="020B0604020202020204" pitchFamily="34" charset="0"/>
              <a:buNone/>
              <a:defRPr/>
            </a:pPr>
            <a:endParaRPr lang="ru-RU" sz="2000" i="1" dirty="0">
              <a:solidFill>
                <a:srgbClr val="ECF1F4"/>
              </a:solidFill>
            </a:endParaRPr>
          </a:p>
          <a:p>
            <a:pPr marL="0" indent="0" fontAlgn="auto">
              <a:spcAft>
                <a:spcPts val="0"/>
              </a:spcAft>
              <a:buFont typeface="Arial" panose="020B0604020202020204" pitchFamily="34" charset="0"/>
              <a:buNone/>
              <a:defRPr/>
            </a:pPr>
            <a:endParaRPr lang="ru-RU" sz="2000" i="1" dirty="0">
              <a:solidFill>
                <a:srgbClr val="92AFCA"/>
              </a:solidFill>
            </a:endParaRPr>
          </a:p>
        </p:txBody>
      </p:sp>
      <p:pic>
        <p:nvPicPr>
          <p:cNvPr id="8200" name="Picture 8" descr="https://png.pngtree.com/png-vector/20190910/ourlarge/pngtree-one-line-drawing-eagle-bird-flying-continuous-vector-illustration-minimalism-design-png-image_1729219.jpg"/>
          <p:cNvPicPr>
            <a:picLocks noChangeAspect="1" noChangeArrowheads="1"/>
          </p:cNvPicPr>
          <p:nvPr/>
        </p:nvPicPr>
        <p:blipFill>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182477" y="5079477"/>
            <a:ext cx="2235722" cy="2235722"/>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765175" y="1644650"/>
            <a:ext cx="7099300" cy="39671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Clr>
                <a:srgbClr val="7395CB"/>
              </a:buClr>
              <a:defRPr/>
            </a:pPr>
            <a:r>
              <a:rPr lang="ru-RU" sz="2000" i="1" dirty="0" smtClean="0">
                <a:solidFill>
                  <a:srgbClr val="ECF1F4"/>
                </a:solidFill>
              </a:rPr>
              <a:t>После </a:t>
            </a:r>
            <a:r>
              <a:rPr lang="ru-RU" sz="2000" i="1" dirty="0">
                <a:solidFill>
                  <a:srgbClr val="ECF1F4"/>
                </a:solidFill>
              </a:rPr>
              <a:t>просмотра фильма или прочтения книги перескажите сюжет как можно ближе к источнику</a:t>
            </a:r>
            <a:r>
              <a:rPr lang="ru-RU" sz="2000" i="1" dirty="0" smtClean="0">
                <a:solidFill>
                  <a:srgbClr val="ECF1F4"/>
                </a:solidFill>
              </a:rPr>
              <a:t>.</a:t>
            </a:r>
          </a:p>
          <a:p>
            <a:pPr fontAlgn="auto">
              <a:spcAft>
                <a:spcPts val="0"/>
              </a:spcAft>
              <a:buClr>
                <a:srgbClr val="7395CB"/>
              </a:buClr>
              <a:defRPr/>
            </a:pPr>
            <a:r>
              <a:rPr lang="ru-RU" sz="2000" i="1" dirty="0">
                <a:solidFill>
                  <a:srgbClr val="ECF1F4"/>
                </a:solidFill>
              </a:rPr>
              <a:t>Возьмите любую картину, посмотрите на неё три секунды, затем уберите подальше от глаз и вспомните как можно больше деталей. После проверьте себя. Это упражнение можно проделывать и с местностью. Если вы стоите в пробке, закройте глаза и вспомните, что вы видели. Затем откройте глаза и проверьте, всё ли вы вспомнили</a:t>
            </a:r>
            <a:r>
              <a:rPr lang="ru-RU" sz="2000" i="1" dirty="0" smtClean="0">
                <a:solidFill>
                  <a:srgbClr val="ECF1F4"/>
                </a:solidFill>
              </a:rPr>
              <a:t>.</a:t>
            </a:r>
            <a:endParaRPr lang="ru-RU" sz="2000" i="1" dirty="0">
              <a:solidFill>
                <a:srgbClr val="ECF1F4"/>
              </a:solidFill>
            </a:endParaRPr>
          </a:p>
          <a:p>
            <a:pPr fontAlgn="auto">
              <a:spcAft>
                <a:spcPts val="0"/>
              </a:spcAft>
              <a:buClr>
                <a:srgbClr val="7395CB"/>
              </a:buClr>
              <a:defRPr/>
            </a:pPr>
            <a:endParaRPr lang="ru-RU" sz="2000" i="1" dirty="0" smtClean="0">
              <a:solidFill>
                <a:srgbClr val="ECF1F4"/>
              </a:solidFill>
            </a:endParaRPr>
          </a:p>
          <a:p>
            <a:pPr marL="0" indent="0" fontAlgn="auto">
              <a:spcAft>
                <a:spcPts val="0"/>
              </a:spcAft>
              <a:buClr>
                <a:srgbClr val="7395CB"/>
              </a:buClr>
              <a:buFont typeface="Arial" panose="020B0604020202020204" pitchFamily="34" charset="0"/>
              <a:buNone/>
              <a:defRPr/>
            </a:pPr>
            <a:endParaRPr lang="ru-RU" sz="2000" i="1" dirty="0">
              <a:solidFill>
                <a:srgbClr val="ECF1F4"/>
              </a:solidFill>
            </a:endParaRPr>
          </a:p>
          <a:p>
            <a:pPr marL="0" indent="0" fontAlgn="auto">
              <a:spcAft>
                <a:spcPts val="0"/>
              </a:spcAft>
              <a:buFont typeface="Arial" panose="020B0604020202020204" pitchFamily="34" charset="0"/>
              <a:buNone/>
              <a:defRPr/>
            </a:pPr>
            <a:endParaRPr lang="ru-RU" sz="2000" i="1" dirty="0">
              <a:solidFill>
                <a:srgbClr val="92AFCA"/>
              </a:solidFill>
            </a:endParaRPr>
          </a:p>
        </p:txBody>
      </p:sp>
    </p:spTree>
  </p:cSld>
  <p:clrMapOvr>
    <a:masterClrMapping/>
  </p:clrMapOvr>
  <p:transition spd="med">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498475" y="1454150"/>
            <a:ext cx="7681913"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Clr>
                <a:srgbClr val="7395CB"/>
              </a:buClr>
              <a:defRPr/>
            </a:pPr>
            <a:r>
              <a:rPr lang="ru-RU" sz="2000" i="1" dirty="0" smtClean="0">
                <a:solidFill>
                  <a:srgbClr val="ECF1F4"/>
                </a:solidFill>
              </a:rPr>
              <a:t>Вспомните</a:t>
            </a:r>
            <a:r>
              <a:rPr lang="ru-RU" sz="2000" i="1" dirty="0">
                <a:solidFill>
                  <a:srgbClr val="ECF1F4"/>
                </a:solidFill>
              </a:rPr>
              <a:t>, как в крайний раз вы собирались на ужин со своими домочадцами. Освежите в памяти образ этой встречи и ответьте на несколько вопросов: «Сколько было человек и во что они были одеты?», «Что было на ужин?», «О чем вы разговаривали во время ужина?», «Какой была ваша тарелка, в каком положении вы сидели, каким было лицо сидящего рядом человека?», «Каким было помещение, где вы ужинали, и что там есть из предметов интерьера</a:t>
            </a:r>
            <a:r>
              <a:rPr lang="ru-RU" sz="2000" i="1" dirty="0" smtClean="0">
                <a:solidFill>
                  <a:srgbClr val="ECF1F4"/>
                </a:solidFill>
              </a:rPr>
              <a:t>?»</a:t>
            </a:r>
            <a:endParaRPr lang="ru-RU" sz="2000" i="1" dirty="0">
              <a:solidFill>
                <a:srgbClr val="ECF1F4"/>
              </a:solidFill>
            </a:endParaRPr>
          </a:p>
          <a:p>
            <a:pPr marL="0" indent="0" fontAlgn="auto">
              <a:spcAft>
                <a:spcPts val="0"/>
              </a:spcAft>
              <a:buFont typeface="Arial" panose="020B0604020202020204" pitchFamily="34" charset="0"/>
              <a:buNone/>
              <a:defRPr/>
            </a:pPr>
            <a:r>
              <a:rPr lang="ru-RU" sz="2000" i="1" dirty="0">
                <a:solidFill>
                  <a:srgbClr val="92AFCA"/>
                </a:solidFill>
              </a:rPr>
              <a:t>Конечно же, все это – лишь примеры заданий, и вы вполне можете придумывать свои собственные объекты для представления и вопросы. Поверьте, задания подобного рода вызывают большой интерес и энтузиазм и у детей, и у взрослых, и выполнять их очень весело.</a:t>
            </a:r>
          </a:p>
        </p:txBody>
      </p:sp>
    </p:spTree>
  </p:cSld>
  <p:clrMapOvr>
    <a:masterClrMapping/>
  </p:clrMapOvr>
  <p:transition spd="med">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490538" y="971550"/>
            <a:ext cx="7847012"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ru-RU" sz="2000" i="1" dirty="0" smtClean="0">
                <a:solidFill>
                  <a:srgbClr val="92AFCA"/>
                </a:solidFill>
              </a:rPr>
              <a:t>Переходим к упражнениям </a:t>
            </a:r>
            <a:r>
              <a:rPr lang="ru-RU" sz="2000" i="1" dirty="0">
                <a:solidFill>
                  <a:srgbClr val="92AFCA"/>
                </a:solidFill>
              </a:rPr>
              <a:t>на развитие </a:t>
            </a:r>
            <a:r>
              <a:rPr lang="ru-RU" sz="2000" i="1" dirty="0">
                <a:solidFill>
                  <a:srgbClr val="7395CB"/>
                </a:solidFill>
              </a:rPr>
              <a:t>абстрактного </a:t>
            </a:r>
            <a:r>
              <a:rPr lang="ru-RU" sz="2000" i="1" dirty="0" smtClean="0">
                <a:solidFill>
                  <a:srgbClr val="7395CB"/>
                </a:solidFill>
              </a:rPr>
              <a:t>мышления:</a:t>
            </a:r>
          </a:p>
          <a:p>
            <a:pPr fontAlgn="auto">
              <a:spcAft>
                <a:spcPts val="0"/>
              </a:spcAft>
              <a:buClr>
                <a:srgbClr val="7395CB"/>
              </a:buClr>
              <a:defRPr/>
            </a:pPr>
            <a:r>
              <a:rPr lang="ru-RU" sz="2000" i="1" dirty="0">
                <a:solidFill>
                  <a:srgbClr val="ECF1F4"/>
                </a:solidFill>
              </a:rPr>
              <a:t>Прочитайте задом наперед следующие словосочетания: «Что на завтрак?», «Пойдемте в кино», «Приходи на ужин», «Завтра премьера спектакля», «Едем в отпуск на Гавайи».</a:t>
            </a:r>
          </a:p>
          <a:p>
            <a:pPr fontAlgn="auto">
              <a:spcAft>
                <a:spcPts val="0"/>
              </a:spcAft>
              <a:buClr>
                <a:srgbClr val="7395CB"/>
              </a:buClr>
              <a:defRPr/>
            </a:pPr>
            <a:r>
              <a:rPr lang="ru-RU" sz="2000" i="1" dirty="0">
                <a:solidFill>
                  <a:srgbClr val="ECF1F4"/>
                </a:solidFill>
              </a:rPr>
              <a:t>Прочитайте следующие группы слов и выберите среди них то, что менее всего подходит по смыслу: «Стакан, кружка, кастрюля, вилка, котлета», «Овал, круг, радиус, ромб, тетраэдр», «Олег, Иван, Сергей, Антошка, Катя, Лена», «Утка, ворон, орел, павлин, сокол», «Веселый, быстрый, печальный, вдохновленный, осторожный</a:t>
            </a:r>
            <a:r>
              <a:rPr lang="ru-RU" sz="2000" i="1" dirty="0" smtClean="0">
                <a:solidFill>
                  <a:srgbClr val="ECF1F4"/>
                </a:solidFill>
              </a:rPr>
              <a:t>».</a:t>
            </a:r>
          </a:p>
          <a:p>
            <a:pPr fontAlgn="auto">
              <a:spcAft>
                <a:spcPts val="0"/>
              </a:spcAft>
              <a:buClr>
                <a:srgbClr val="7395CB"/>
              </a:buClr>
              <a:defRPr/>
            </a:pPr>
            <a:r>
              <a:rPr lang="ru-RU" sz="2000" i="1" dirty="0">
                <a:solidFill>
                  <a:srgbClr val="ECF1F4"/>
                </a:solidFill>
              </a:rPr>
              <a:t>Придумайте какие-то необычные имена: три мужских и три женских имени</a:t>
            </a:r>
            <a:r>
              <a:rPr lang="ru-RU" sz="2000" i="1" dirty="0" smtClean="0">
                <a:solidFill>
                  <a:srgbClr val="ECF1F4"/>
                </a:solidFill>
              </a:rPr>
              <a:t>.</a:t>
            </a:r>
          </a:p>
          <a:p>
            <a:pPr fontAlgn="auto">
              <a:spcAft>
                <a:spcPts val="0"/>
              </a:spcAft>
              <a:buClr>
                <a:srgbClr val="7395CB"/>
              </a:buClr>
              <a:defRPr/>
            </a:pPr>
            <a:r>
              <a:rPr lang="ru-RU" sz="2000" i="1" dirty="0">
                <a:solidFill>
                  <a:srgbClr val="ECF1F4"/>
                </a:solidFill>
              </a:rPr>
              <a:t>Возьмите ручку и бумагу, засеките три минуты и напишите как можно больше слов на «редкую» букву: «я», «ж», «ш», «щ» или «з».</a:t>
            </a:r>
          </a:p>
          <a:p>
            <a:pPr marL="0" indent="0" fontAlgn="auto">
              <a:spcAft>
                <a:spcPts val="0"/>
              </a:spcAft>
              <a:buFont typeface="Arial" panose="020B0604020202020204" pitchFamily="34" charset="0"/>
              <a:buNone/>
              <a:defRPr/>
            </a:pPr>
            <a:endParaRPr lang="ru-RU" sz="2000" i="1" dirty="0">
              <a:solidFill>
                <a:srgbClr val="ECF1F4"/>
              </a:solidFill>
            </a:endParaRPr>
          </a:p>
          <a:p>
            <a:pPr marL="0" indent="0" fontAlgn="auto">
              <a:spcAft>
                <a:spcPts val="0"/>
              </a:spcAft>
              <a:buFont typeface="Arial" panose="020B0604020202020204" pitchFamily="34" charset="0"/>
              <a:buNone/>
              <a:defRPr/>
            </a:pPr>
            <a:endParaRPr lang="ru-RU" sz="2000" i="1" dirty="0">
              <a:solidFill>
                <a:srgbClr val="ECF1F4"/>
              </a:solidFill>
            </a:endParaRPr>
          </a:p>
        </p:txBody>
      </p:sp>
    </p:spTree>
  </p:cSld>
  <p:clrMapOvr>
    <a:masterClrMapping/>
  </p:clrMapOvr>
  <p:transition spd="med">
    <p:split orient="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82588" y="1046163"/>
            <a:ext cx="7972425" cy="39671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Clr>
                <a:srgbClr val="7395CB"/>
              </a:buClr>
              <a:defRPr/>
            </a:pPr>
            <a:r>
              <a:rPr lang="ru-RU" sz="2000" i="1" dirty="0" smtClean="0">
                <a:solidFill>
                  <a:srgbClr val="ECF1F4"/>
                </a:solidFill>
              </a:rPr>
              <a:t>Прочитайте </a:t>
            </a:r>
            <a:r>
              <a:rPr lang="ru-RU" sz="2000" i="1" dirty="0">
                <a:solidFill>
                  <a:srgbClr val="ECF1F4"/>
                </a:solidFill>
              </a:rPr>
              <a:t>следующие группы слов, и из каждой группы выберите одно или два слова, без которых явление или предмет существовать не может: «Обувь – подошва, шнурки, </a:t>
            </a:r>
            <a:r>
              <a:rPr lang="ru-RU" sz="2000" i="1" dirty="0" smtClean="0">
                <a:solidFill>
                  <a:srgbClr val="ECF1F4"/>
                </a:solidFill>
              </a:rPr>
              <a:t>застежка, </a:t>
            </a:r>
            <a:r>
              <a:rPr lang="ru-RU" sz="2000" i="1" dirty="0">
                <a:solidFill>
                  <a:srgbClr val="ECF1F4"/>
                </a:solidFill>
              </a:rPr>
              <a:t>каблук», «Война – командир, солдаты, танки, сражение, победа», «Молодость – рост, максимализм, подросток, выбор, любовь», «Дорога – езда, машины, люди, асфальт, разметка», «Игра – правила, шашки, штраф, ведущий, игроки».</a:t>
            </a:r>
          </a:p>
          <a:p>
            <a:pPr fontAlgn="auto">
              <a:spcAft>
                <a:spcPts val="0"/>
              </a:spcAft>
              <a:buClr>
                <a:srgbClr val="7395CB"/>
              </a:buClr>
              <a:defRPr/>
            </a:pPr>
            <a:r>
              <a:rPr lang="ru-RU" sz="2000" i="1" dirty="0" smtClean="0">
                <a:solidFill>
                  <a:srgbClr val="ECF1F4"/>
                </a:solidFill>
              </a:rPr>
              <a:t>Прочитайте </a:t>
            </a:r>
            <a:r>
              <a:rPr lang="ru-RU" sz="2000" i="1" dirty="0">
                <a:solidFill>
                  <a:srgbClr val="ECF1F4"/>
                </a:solidFill>
              </a:rPr>
              <a:t>следующие пары слов и укажите как минимум 3-5 отличий между явлениями/предметами: «Солнце – луна», «Ель – береза», «Стих – рассказ», «Медведь – тигр», «Автомобиль – велосипед».</a:t>
            </a:r>
          </a:p>
          <a:p>
            <a:pPr marL="0" indent="0" fontAlgn="auto">
              <a:spcAft>
                <a:spcPts val="0"/>
              </a:spcAft>
              <a:buClr>
                <a:srgbClr val="7395CB"/>
              </a:buClr>
              <a:buFont typeface="Arial" panose="020B0604020202020204" pitchFamily="34" charset="0"/>
              <a:buNone/>
              <a:defRPr/>
            </a:pPr>
            <a:r>
              <a:rPr lang="ru-RU" sz="2000" i="1" dirty="0">
                <a:solidFill>
                  <a:srgbClr val="92AFCA"/>
                </a:solidFill>
              </a:rPr>
              <a:t>Как и в предыдущем (и следующем) случае, вы можете задавать для каждого упражнения собственные условия или вообще модифицировать задания. Примените немного фантазии – и вы сможете составить целый сборник своих игр.</a:t>
            </a:r>
          </a:p>
        </p:txBody>
      </p:sp>
    </p:spTree>
  </p:cSld>
  <p:clrMapOvr>
    <a:masterClrMapping/>
  </p:clrMapOvr>
  <p:transition spd="med">
    <p:split orient="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431800" y="2068513"/>
            <a:ext cx="7623175" cy="39671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
                <a:srgbClr val="7395CB"/>
              </a:buClr>
              <a:buFont typeface="Arial" panose="020B0604020202020204" pitchFamily="34" charset="0"/>
              <a:buNone/>
              <a:defRPr/>
            </a:pPr>
            <a:r>
              <a:rPr lang="ru-RU" sz="2000" i="1" dirty="0" smtClean="0">
                <a:solidFill>
                  <a:srgbClr val="92AFCA"/>
                </a:solidFill>
              </a:rPr>
              <a:t>Упражнения </a:t>
            </a:r>
            <a:r>
              <a:rPr lang="ru-RU" sz="2000" i="1" dirty="0">
                <a:solidFill>
                  <a:srgbClr val="92AFCA"/>
                </a:solidFill>
              </a:rPr>
              <a:t>на развитие </a:t>
            </a:r>
            <a:r>
              <a:rPr lang="ru-RU" sz="2000" i="1" dirty="0">
                <a:solidFill>
                  <a:srgbClr val="7395CB"/>
                </a:solidFill>
              </a:rPr>
              <a:t>наглядно-действенного </a:t>
            </a:r>
            <a:r>
              <a:rPr lang="ru-RU" sz="2000" i="1" dirty="0" smtClean="0">
                <a:solidFill>
                  <a:srgbClr val="7395CB"/>
                </a:solidFill>
              </a:rPr>
              <a:t>мышления. </a:t>
            </a:r>
            <a:r>
              <a:rPr lang="ru-RU" sz="2000" i="1" dirty="0" smtClean="0">
                <a:solidFill>
                  <a:srgbClr val="92AFCA"/>
                </a:solidFill>
              </a:rPr>
              <a:t>Тут </a:t>
            </a:r>
            <a:r>
              <a:rPr lang="ru-RU" sz="2000" i="1" dirty="0">
                <a:solidFill>
                  <a:srgbClr val="92AFCA"/>
                </a:solidFill>
              </a:rPr>
              <a:t>мы лишь предложим несколько интересных </a:t>
            </a:r>
            <a:r>
              <a:rPr lang="ru-RU" sz="2000" i="1" dirty="0" smtClean="0">
                <a:solidFill>
                  <a:srgbClr val="92AFCA"/>
                </a:solidFill>
              </a:rPr>
              <a:t>вариантов:</a:t>
            </a:r>
          </a:p>
          <a:p>
            <a:pPr fontAlgn="auto">
              <a:spcAft>
                <a:spcPts val="0"/>
              </a:spcAft>
              <a:buClr>
                <a:srgbClr val="7395CB"/>
              </a:buClr>
              <a:defRPr/>
            </a:pPr>
            <a:r>
              <a:rPr lang="ru-RU" sz="2000" i="1" dirty="0">
                <a:solidFill>
                  <a:srgbClr val="ECF1F4"/>
                </a:solidFill>
              </a:rPr>
              <a:t>Один из лучших вариантов развития данного типа мышления – собирание конструкторов. Купить их можно в любом магазине игрушек. Чем больше будет деталей, тем лучше. Изначально можно использовать инструкцию, а потом лучше опираться лишь на фантазию.</a:t>
            </a:r>
          </a:p>
          <a:p>
            <a:pPr fontAlgn="auto">
              <a:spcAft>
                <a:spcPts val="0"/>
              </a:spcAft>
              <a:buClr>
                <a:srgbClr val="7395CB"/>
              </a:buClr>
              <a:defRPr/>
            </a:pPr>
            <a:r>
              <a:rPr lang="ru-RU" sz="2000" i="1" dirty="0">
                <a:solidFill>
                  <a:srgbClr val="ECF1F4"/>
                </a:solidFill>
              </a:rPr>
              <a:t>Еще один отличный вариант – это собирание паззлов, а также разгадывание различных видов головоломок. Сегодня можно найти не один десяток занятных вещиц, прекрасно тренирующих мозг</a:t>
            </a:r>
            <a:r>
              <a:rPr lang="ru-RU" sz="2000" i="1" dirty="0" smtClean="0">
                <a:solidFill>
                  <a:srgbClr val="ECF1F4"/>
                </a:solidFill>
              </a:rPr>
              <a:t>.</a:t>
            </a:r>
            <a:endParaRPr lang="ru-RU" sz="2000" i="1" dirty="0">
              <a:solidFill>
                <a:srgbClr val="ECF1F4"/>
              </a:solidFill>
            </a:endParaRPr>
          </a:p>
        </p:txBody>
      </p:sp>
      <p:pic>
        <p:nvPicPr>
          <p:cNvPr id="3074" name="Picture 2" descr="Логотип разноцветных лампочек, Логотип Аптоид, пазл с лампочками ..."/>
          <p:cNvPicPr>
            <a:picLocks noChangeAspect="1" noChangeArrowheads="1"/>
          </p:cNvPicPr>
          <p:nvPr/>
        </p:nvPicPr>
        <p:blipFill rotWithShape="1">
          <a:blip r:embed="rId2" cstate="screen">
            <a:duotone>
              <a:schemeClr val="accent1">
                <a:shade val="45000"/>
                <a:satMod val="135000"/>
              </a:schemeClr>
              <a:prstClr val="white"/>
            </a:duotone>
            <a:extLst>
              <a:ext uri="{28A0092B-C50C-407E-A947-70E740481C1C}">
                <a14:useLocalDpi xmlns:a14="http://schemas.microsoft.com/office/drawing/2010/main"/>
              </a:ext>
            </a:extLst>
          </a:blip>
          <a:srcRect l="-2857" t="-1018"/>
          <a:stretch/>
        </p:blipFill>
        <p:spPr bwMode="auto">
          <a:xfrm rot="20158411">
            <a:off x="4397433" y="-312722"/>
            <a:ext cx="2955427" cy="2718262"/>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ubtitle 2"/>
          <p:cNvSpPr txBox="1">
            <a:spLocks/>
          </p:cNvSpPr>
          <p:nvPr/>
        </p:nvSpPr>
        <p:spPr bwMode="auto">
          <a:xfrm>
            <a:off x="482600" y="1628775"/>
            <a:ext cx="7862888" cy="3965575"/>
          </a:xfrm>
          <a:prstGeom prst="rect">
            <a:avLst/>
          </a:prstGeom>
          <a:noFill/>
          <a:ln w="9525">
            <a:noFill/>
            <a:miter lim="800000"/>
            <a:headEnd/>
            <a:tailEnd/>
          </a:ln>
        </p:spPr>
        <p:txBody>
          <a:bodyPr/>
          <a:lstStyle/>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Следующий вариант – это лепка из пластилина. Несмотря на то, что так обычно проводят время дети, для подростков и взрослых подобная деятельность тоже может послужить инструментом развития наглядно-действенного мышления.</a:t>
            </a:r>
          </a:p>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Возьмите большой лист бумаги и по карандашу в каждую руку, начните рисовать одновременно левой и правой рукой фигуры, - для начала это могут быть простые квадраты, спирали, многогранники, со временем задачу необходимо усложнить, - рисовать предметы (Цветок, домик, машину, человека и т.д.)</a:t>
            </a:r>
          </a:p>
          <a:p>
            <a:pPr marL="228600" indent="-228600">
              <a:lnSpc>
                <a:spcPct val="90000"/>
              </a:lnSpc>
              <a:spcBef>
                <a:spcPts val="1000"/>
              </a:spcBef>
              <a:buClr>
                <a:srgbClr val="7395CB"/>
              </a:buClr>
              <a:buFont typeface="Arial" charset="0"/>
              <a:buChar char="•"/>
            </a:pPr>
            <a:endParaRPr lang="ru-RU" sz="2000" i="1">
              <a:solidFill>
                <a:srgbClr val="ECF1F4"/>
              </a:solidFill>
              <a:latin typeface="Calibri" pitchFamily="34" charset="0"/>
            </a:endParaRPr>
          </a:p>
        </p:txBody>
      </p:sp>
      <p:pic>
        <p:nvPicPr>
          <p:cNvPr id="2052" name="Picture 4" descr="https://www.pngkey.com/png/full/0-4144_paper-watercolor-painting-ink.png"/>
          <p:cNvPicPr>
            <a:picLocks noChangeAspect="1" noChangeArrowheads="1"/>
          </p:cNvPicPr>
          <p:nvPr/>
        </p:nvPicPr>
        <p:blipFill>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rot="18883544">
            <a:off x="257802" y="4775746"/>
            <a:ext cx="1993696" cy="1919269"/>
          </a:xfrm>
          <a:prstGeom prst="rect">
            <a:avLst/>
          </a:prstGeom>
          <a:noFill/>
          <a:extLst/>
        </p:spPr>
      </p:pic>
      <p:pic>
        <p:nvPicPr>
          <p:cNvPr id="50179" name="Picture 6" descr="https://img2.freepng.ru/20180804/wl/kisspng-computer-icons-vector-graphics-drawing-writing-cli-pencil-svg-png-icon-free-download-468304-onli-5b65439a7d7057.9826227715333630985138.jpg"/>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rot="-534911">
            <a:off x="827088" y="4818063"/>
            <a:ext cx="1314450" cy="1314450"/>
          </a:xfrm>
          <a:prstGeom prst="rect">
            <a:avLst/>
          </a:prstGeom>
          <a:noFill/>
          <a:ln w="9525">
            <a:noFill/>
            <a:miter lim="800000"/>
            <a:headEnd/>
            <a:tailEnd/>
          </a:ln>
        </p:spPr>
      </p:pic>
      <p:cxnSp>
        <p:nvCxnSpPr>
          <p:cNvPr id="3" name="Прямая соединительная линия 2"/>
          <p:cNvCxnSpPr/>
          <p:nvPr/>
        </p:nvCxnSpPr>
        <p:spPr>
          <a:xfrm flipV="1">
            <a:off x="1185863" y="6227763"/>
            <a:ext cx="1050925" cy="0"/>
          </a:xfrm>
          <a:prstGeom prst="line">
            <a:avLst/>
          </a:prstGeom>
          <a:ln w="38100">
            <a:solidFill>
              <a:srgbClr val="DADADA"/>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plit orient="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7549" y="1519240"/>
            <a:ext cx="4332631" cy="2387600"/>
          </a:xfrm>
        </p:spPr>
        <p:txBody>
          <a:bodyPr rtlCol="0">
            <a:normAutofit/>
          </a:bodyPr>
          <a:lstStyle/>
          <a:p>
            <a:pPr fontAlgn="auto">
              <a:spcAft>
                <a:spcPts val="0"/>
              </a:spcAft>
              <a:defRPr/>
            </a:pPr>
            <a:r>
              <a:rPr lang="ru-RU" sz="3600" b="1" i="1" dirty="0" smtClean="0">
                <a:solidFill>
                  <a:schemeClr val="bg1"/>
                </a:solidFill>
              </a:rPr>
              <a:t>Рекомендации </a:t>
            </a:r>
            <a:endParaRPr lang="en-US" sz="36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spTree>
  </p:cSld>
  <p:clrMapOvr>
    <a:masterClrMapping/>
  </p:clrMapOvr>
  <p:transition spd="med">
    <p:split orient="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490538" y="1893888"/>
            <a:ext cx="7864475" cy="39671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
                <a:srgbClr val="7395CB"/>
              </a:buClr>
              <a:buFont typeface="Arial" panose="020B0604020202020204" pitchFamily="34" charset="0"/>
              <a:buNone/>
              <a:defRPr/>
            </a:pPr>
            <a:r>
              <a:rPr lang="ru-RU" sz="2400" i="1" dirty="0" smtClean="0">
                <a:solidFill>
                  <a:srgbClr val="92AFCA"/>
                </a:solidFill>
              </a:rPr>
              <a:t>Близится конец учебного года, а это значит, что нас ждет не только встреча с летними каникулами, но и сессия…</a:t>
            </a:r>
          </a:p>
          <a:p>
            <a:pPr marL="0" indent="0" fontAlgn="auto">
              <a:spcAft>
                <a:spcPts val="0"/>
              </a:spcAft>
              <a:buClr>
                <a:srgbClr val="7395CB"/>
              </a:buClr>
              <a:buFont typeface="Arial" panose="020B0604020202020204" pitchFamily="34" charset="0"/>
              <a:buNone/>
              <a:defRPr/>
            </a:pPr>
            <a:r>
              <a:rPr lang="ru-RU" sz="2400" i="1" dirty="0">
                <a:solidFill>
                  <a:srgbClr val="92AFCA"/>
                </a:solidFill>
              </a:rPr>
              <a:t>Так что если ты хочешь встретить </a:t>
            </a:r>
            <a:r>
              <a:rPr lang="ru-RU" sz="2400" i="1" dirty="0" smtClean="0">
                <a:solidFill>
                  <a:srgbClr val="92AFCA"/>
                </a:solidFill>
              </a:rPr>
              <a:t>сдачу экзаменов, защиту курсовых работ и рефератов во </a:t>
            </a:r>
            <a:r>
              <a:rPr lang="ru-RU" sz="2400" i="1" dirty="0">
                <a:solidFill>
                  <a:srgbClr val="92AFCA"/>
                </a:solidFill>
              </a:rPr>
              <a:t>всеоружии, возьми на заметку эти </a:t>
            </a:r>
            <a:r>
              <a:rPr lang="ru-RU" sz="2400" i="1" dirty="0" smtClean="0">
                <a:solidFill>
                  <a:srgbClr val="92AFCA"/>
                </a:solidFill>
              </a:rPr>
              <a:t>советы, они </a:t>
            </a:r>
            <a:r>
              <a:rPr lang="ru-RU" sz="2400" i="1" dirty="0">
                <a:solidFill>
                  <a:srgbClr val="92AFCA"/>
                </a:solidFill>
              </a:rPr>
              <a:t>помогут тебе стать ещё </a:t>
            </a:r>
            <a:r>
              <a:rPr lang="ru-RU" sz="2400" i="1" dirty="0" smtClean="0">
                <a:solidFill>
                  <a:srgbClr val="92AFCA"/>
                </a:solidFill>
              </a:rPr>
              <a:t>продуктивнее и умнее!</a:t>
            </a:r>
          </a:p>
          <a:p>
            <a:pPr fontAlgn="auto">
              <a:spcAft>
                <a:spcPts val="0"/>
              </a:spcAft>
              <a:buClr>
                <a:srgbClr val="7395CB"/>
              </a:buClr>
              <a:defRPr/>
            </a:pPr>
            <a:endParaRPr lang="ru-RU" sz="2000" i="1" dirty="0">
              <a:solidFill>
                <a:srgbClr val="ECF1F4"/>
              </a:solidFill>
            </a:endParaRPr>
          </a:p>
        </p:txBody>
      </p:sp>
    </p:spTree>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41288" y="1841500"/>
            <a:ext cx="9002712" cy="4168775"/>
          </a:xfrm>
        </p:spPr>
        <p:txBody>
          <a:bodyPr/>
          <a:lstStyle/>
          <a:p>
            <a:r>
              <a:rPr lang="ru-RU" sz="2400" i="1" smtClean="0">
                <a:solidFill>
                  <a:schemeClr val="bg1"/>
                </a:solidFill>
              </a:rPr>
              <a:t>Если дошкольник воспринимает всё в действии, подростковый возраст – время, когда формируется взрослое мышление. Уровень интеллекта еще недостаточно развит, часто подростки воспринимают сложную информацию, но не могут сформулировать свои мысли из-за недостаточного опыта и словарного запаса. На развитие подростков направлены все занятия в учебных заведениях, дополнительно можно делать</a:t>
            </a:r>
            <a:br>
              <a:rPr lang="ru-RU" sz="2400" i="1" smtClean="0">
                <a:solidFill>
                  <a:schemeClr val="bg1"/>
                </a:solidFill>
              </a:rPr>
            </a:br>
            <a:r>
              <a:rPr lang="ru-RU" sz="2400" i="1" smtClean="0">
                <a:solidFill>
                  <a:schemeClr val="bg1"/>
                </a:solidFill>
              </a:rPr>
              <a:t>тренировку для мышления.</a:t>
            </a:r>
            <a:r>
              <a:rPr lang="ru-RU" sz="3600" b="1" i="1" smtClean="0">
                <a:solidFill>
                  <a:schemeClr val="bg1"/>
                </a:solidFill>
              </a:rPr>
              <a:t/>
            </a:r>
            <a:br>
              <a:rPr lang="ru-RU" sz="3600" b="1" i="1" smtClean="0">
                <a:solidFill>
                  <a:schemeClr val="bg1"/>
                </a:solidFill>
              </a:rPr>
            </a:br>
            <a:r>
              <a:rPr lang="ru-RU" sz="3600" b="1" i="1" smtClean="0">
                <a:solidFill>
                  <a:schemeClr val="bg1"/>
                </a:solidFill>
              </a:rPr>
              <a:t/>
            </a:r>
            <a:br>
              <a:rPr lang="ru-RU" sz="3600" b="1" i="1" smtClean="0">
                <a:solidFill>
                  <a:schemeClr val="bg1"/>
                </a:solidFill>
              </a:rPr>
            </a:br>
            <a:endParaRPr lang="en-US" sz="3600" b="1" i="1" smtClean="0">
              <a:solidFill>
                <a:schemeClr val="bg1"/>
              </a:solidFill>
            </a:endParaRPr>
          </a:p>
        </p:txBody>
      </p:sp>
    </p:spTree>
  </p:cSld>
  <p:clrMapOvr>
    <a:masterClrMapping/>
  </p:clrMapOvr>
  <p:transition spd="med">
    <p:split orient="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5463" y="1447800"/>
            <a:ext cx="6978651" cy="989013"/>
          </a:xfrm>
          <a:prstGeom prst="rect">
            <a:avLst/>
          </a:prstGeom>
          <a:noFill/>
          <a:ln w="9525">
            <a:noFill/>
            <a:miter lim="800000"/>
            <a:headEnd/>
            <a:tailEnd/>
          </a:ln>
        </p:spPr>
      </p:pic>
      <p:sp>
        <p:nvSpPr>
          <p:cNvPr id="53250" name="Subtitle 2"/>
          <p:cNvSpPr txBox="1">
            <a:spLocks/>
          </p:cNvSpPr>
          <p:nvPr/>
        </p:nvSpPr>
        <p:spPr bwMode="auto">
          <a:xfrm>
            <a:off x="0" y="2409825"/>
            <a:ext cx="7864475" cy="3965575"/>
          </a:xfrm>
          <a:prstGeom prst="rect">
            <a:avLst/>
          </a:prstGeom>
          <a:noFill/>
          <a:ln w="9525">
            <a:noFill/>
            <a:miter lim="800000"/>
            <a:headEnd/>
            <a:tailEnd/>
          </a:ln>
        </p:spPr>
        <p:txBody>
          <a:bodyPr/>
          <a:lstStyle/>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Многие люди считают, что физическое и умственное развитие не связаны между собой. Однако на деле давно доказано, что умеренные нагрузки насыщают мозг кислородом и укрепляют нервные клетки. Не обязательно тягать 100-килограммовые штанги — бега, йоги, велосипеда, зарядки или просто пеших прогулок будет вполне достаточно. Главное — регулярность и удовольствие от процесса. Также обрати внимание на питание: в нём должны присутствовать такие элементы как йод, омега-3, лецитин, цинк и лютеин. Они укрепляют сосуды мозга, улучшают память и защищают клетки от преждевременного старения.</a:t>
            </a:r>
          </a:p>
        </p:txBody>
      </p:sp>
      <p:sp>
        <p:nvSpPr>
          <p:cNvPr id="6" name="Title 1"/>
          <p:cNvSpPr txBox="1">
            <a:spLocks/>
          </p:cNvSpPr>
          <p:nvPr/>
        </p:nvSpPr>
        <p:spPr>
          <a:xfrm>
            <a:off x="91440" y="856871"/>
            <a:ext cx="5926973" cy="2387600"/>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ru-RU" sz="3600" b="1" i="1" dirty="0" smtClean="0">
                <a:solidFill>
                  <a:schemeClr val="bg1"/>
                </a:solidFill>
              </a:rPr>
              <a:t>Веди здоровый образ жизни </a:t>
            </a:r>
            <a:endParaRPr lang="en-US" sz="36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pic>
        <p:nvPicPr>
          <p:cNvPr id="53252" name="Picture 12" descr="https://cdn141.picsart.com/2728623910202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6025" y="401638"/>
            <a:ext cx="2093913" cy="2093912"/>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90525" y="1720850"/>
            <a:ext cx="8221663"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
                <a:srgbClr val="7395CB"/>
              </a:buClr>
              <a:buFont typeface="Arial" panose="020B0604020202020204" pitchFamily="34" charset="0"/>
              <a:buNone/>
              <a:defRPr/>
            </a:pPr>
            <a:r>
              <a:rPr lang="ru-RU" sz="2000" i="1" dirty="0" smtClean="0">
                <a:solidFill>
                  <a:srgbClr val="92AFCA"/>
                </a:solidFill>
              </a:rPr>
              <a:t>Обеспечьте </a:t>
            </a:r>
            <a:r>
              <a:rPr lang="ru-RU" sz="2000" i="1" dirty="0">
                <a:solidFill>
                  <a:srgbClr val="92AFCA"/>
                </a:solidFill>
              </a:rPr>
              <a:t>приток кислорода при помощи физических упражнений</a:t>
            </a:r>
          </a:p>
          <a:p>
            <a:pPr fontAlgn="auto">
              <a:lnSpc>
                <a:spcPct val="100000"/>
              </a:lnSpc>
              <a:spcAft>
                <a:spcPts val="0"/>
              </a:spcAft>
              <a:buClr>
                <a:srgbClr val="7395CB"/>
              </a:buClr>
              <a:defRPr/>
            </a:pPr>
            <a:r>
              <a:rPr lang="ru-RU" sz="2000" i="1" dirty="0">
                <a:solidFill>
                  <a:srgbClr val="ECF1F4"/>
                </a:solidFill>
              </a:rPr>
              <a:t>Проверьте свою осанку, соедините лопатки.</a:t>
            </a:r>
          </a:p>
          <a:p>
            <a:pPr fontAlgn="auto">
              <a:lnSpc>
                <a:spcPct val="100000"/>
              </a:lnSpc>
              <a:spcAft>
                <a:spcPts val="0"/>
              </a:spcAft>
              <a:buClr>
                <a:srgbClr val="7395CB"/>
              </a:buClr>
              <a:defRPr/>
            </a:pPr>
            <a:r>
              <a:rPr lang="ru-RU" sz="2000" i="1" dirty="0">
                <a:solidFill>
                  <a:srgbClr val="ECF1F4"/>
                </a:solidFill>
              </a:rPr>
              <a:t>Поверните голову влево и вправо, как будто стараетесь посмотреть себе за плечо.</a:t>
            </a:r>
          </a:p>
          <a:p>
            <a:pPr fontAlgn="auto">
              <a:lnSpc>
                <a:spcPct val="100000"/>
              </a:lnSpc>
              <a:spcAft>
                <a:spcPts val="0"/>
              </a:spcAft>
              <a:buClr>
                <a:srgbClr val="7395CB"/>
              </a:buClr>
              <a:defRPr/>
            </a:pPr>
            <a:r>
              <a:rPr lang="ru-RU" sz="2000" i="1" dirty="0">
                <a:solidFill>
                  <a:srgbClr val="ECF1F4"/>
                </a:solidFill>
              </a:rPr>
              <a:t>Наклоните голову влево, вправо, вперёд, назад.</a:t>
            </a:r>
          </a:p>
          <a:p>
            <a:pPr fontAlgn="auto">
              <a:lnSpc>
                <a:spcPct val="100000"/>
              </a:lnSpc>
              <a:spcAft>
                <a:spcPts val="0"/>
              </a:spcAft>
              <a:buClr>
                <a:srgbClr val="7395CB"/>
              </a:buClr>
              <a:defRPr/>
            </a:pPr>
            <a:r>
              <a:rPr lang="ru-RU" sz="2000" i="1" dirty="0">
                <a:solidFill>
                  <a:srgbClr val="ECF1F4"/>
                </a:solidFill>
              </a:rPr>
              <a:t>Сделайте несколько круговых движений головой по часовой стрелке и в обратном направлении.</a:t>
            </a:r>
          </a:p>
          <a:p>
            <a:pPr fontAlgn="auto">
              <a:lnSpc>
                <a:spcPct val="100000"/>
              </a:lnSpc>
              <a:spcAft>
                <a:spcPts val="0"/>
              </a:spcAft>
              <a:buClr>
                <a:srgbClr val="7395CB"/>
              </a:buClr>
              <a:defRPr/>
            </a:pPr>
            <a:r>
              <a:rPr lang="ru-RU" sz="2000" i="1" dirty="0">
                <a:solidFill>
                  <a:srgbClr val="ECF1F4"/>
                </a:solidFill>
              </a:rPr>
              <a:t>Выполняйте эти упражнения плавно, без резких движений</a:t>
            </a:r>
            <a:r>
              <a:rPr lang="ru-RU" sz="2000" i="1" dirty="0" smtClean="0">
                <a:solidFill>
                  <a:srgbClr val="ECF1F4"/>
                </a:solidFill>
              </a:rPr>
              <a:t>.</a:t>
            </a:r>
          </a:p>
        </p:txBody>
      </p:sp>
    </p:spTree>
  </p:cSld>
  <p:clrMapOvr>
    <a:masterClrMapping/>
  </p:clrMapOvr>
  <p:transition spd="med">
    <p:split orient="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16275" y="473075"/>
            <a:ext cx="4684713" cy="906463"/>
          </a:xfrm>
          <a:prstGeom prst="rect">
            <a:avLst/>
          </a:prstGeom>
          <a:noFill/>
          <a:ln w="9525">
            <a:noFill/>
            <a:miter lim="800000"/>
            <a:headEnd/>
            <a:tailEnd/>
          </a:ln>
        </p:spPr>
      </p:pic>
      <p:sp>
        <p:nvSpPr>
          <p:cNvPr id="7" name="Subtitle 2"/>
          <p:cNvSpPr txBox="1">
            <a:spLocks/>
          </p:cNvSpPr>
          <p:nvPr/>
        </p:nvSpPr>
        <p:spPr>
          <a:xfrm>
            <a:off x="431800" y="1836738"/>
            <a:ext cx="8221663"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
                <a:srgbClr val="7395CB"/>
              </a:buClr>
              <a:buFont typeface="Arial" panose="020B0604020202020204" pitchFamily="34" charset="0"/>
              <a:buNone/>
              <a:defRPr/>
            </a:pPr>
            <a:r>
              <a:rPr lang="ru-RU" sz="2000" i="1" dirty="0" smtClean="0">
                <a:solidFill>
                  <a:srgbClr val="92AFCA"/>
                </a:solidFill>
              </a:rPr>
              <a:t>Стресс плохо влияет на умственную деятельность. Один из способов расслабиться — дыхательная гимнастика. Снимает напряжение, наполняет кровь кислородом.</a:t>
            </a:r>
          </a:p>
          <a:p>
            <a:pPr fontAlgn="auto">
              <a:spcAft>
                <a:spcPts val="0"/>
              </a:spcAft>
              <a:buClr>
                <a:srgbClr val="7395CB"/>
              </a:buClr>
              <a:defRPr/>
            </a:pPr>
            <a:r>
              <a:rPr lang="ru-RU" sz="2000" i="1" dirty="0" smtClean="0">
                <a:solidFill>
                  <a:srgbClr val="ECF1F4"/>
                </a:solidFill>
              </a:rPr>
              <a:t>Сделайте глубокий вдох и выдох.</a:t>
            </a:r>
          </a:p>
          <a:p>
            <a:pPr fontAlgn="auto">
              <a:spcAft>
                <a:spcPts val="0"/>
              </a:spcAft>
              <a:buClr>
                <a:srgbClr val="7395CB"/>
              </a:buClr>
              <a:defRPr/>
            </a:pPr>
            <a:r>
              <a:rPr lang="ru-RU" sz="2000" i="1" dirty="0" smtClean="0">
                <a:solidFill>
                  <a:srgbClr val="ECF1F4"/>
                </a:solidFill>
              </a:rPr>
              <a:t>Дышите, втягивая живот: вдыхайте как можно глубже.</a:t>
            </a:r>
          </a:p>
          <a:p>
            <a:pPr fontAlgn="auto">
              <a:spcAft>
                <a:spcPts val="0"/>
              </a:spcAft>
              <a:buClr>
                <a:srgbClr val="7395CB"/>
              </a:buClr>
              <a:defRPr/>
            </a:pPr>
            <a:r>
              <a:rPr lang="ru-RU" sz="2000" i="1" dirty="0" smtClean="0">
                <a:solidFill>
                  <a:srgbClr val="ECF1F4"/>
                </a:solidFill>
              </a:rPr>
              <a:t>Сделайте три глубоких вдоха и выдоха, на четвёртом вдохе задержите дыхание.</a:t>
            </a:r>
          </a:p>
          <a:p>
            <a:pPr fontAlgn="auto">
              <a:spcAft>
                <a:spcPts val="0"/>
              </a:spcAft>
              <a:buClr>
                <a:srgbClr val="7395CB"/>
              </a:buClr>
              <a:defRPr/>
            </a:pPr>
            <a:r>
              <a:rPr lang="ru-RU" sz="2000" i="1" dirty="0" smtClean="0">
                <a:solidFill>
                  <a:srgbClr val="ECF1F4"/>
                </a:solidFill>
              </a:rPr>
              <a:t>Сделайте три глубоких вдоха и выдоха, на четвёртом выдохе задержите дыхание.</a:t>
            </a:r>
            <a:endParaRPr lang="ru-RU" sz="2000" i="1" dirty="0">
              <a:solidFill>
                <a:srgbClr val="ECF1F4"/>
              </a:solidFill>
            </a:endParaRPr>
          </a:p>
        </p:txBody>
      </p:sp>
      <p:sp>
        <p:nvSpPr>
          <p:cNvPr id="55299" name="Title 1"/>
          <p:cNvSpPr txBox="1">
            <a:spLocks/>
          </p:cNvSpPr>
          <p:nvPr/>
        </p:nvSpPr>
        <p:spPr bwMode="auto">
          <a:xfrm>
            <a:off x="4056063" y="274638"/>
            <a:ext cx="5927725" cy="1436687"/>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Расслабляйся</a:t>
            </a:r>
          </a:p>
        </p:txBody>
      </p:sp>
    </p:spTree>
  </p:cSld>
  <p:clrMapOvr>
    <a:masterClrMapping/>
  </p:clrMapOvr>
  <p:transition spd="med">
    <p:split orient="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27325" y="133350"/>
            <a:ext cx="5230813" cy="1703388"/>
          </a:xfrm>
          <a:prstGeom prst="rect">
            <a:avLst/>
          </a:prstGeom>
          <a:noFill/>
          <a:ln w="9525">
            <a:noFill/>
            <a:miter lim="800000"/>
            <a:headEnd/>
            <a:tailEnd/>
          </a:ln>
        </p:spPr>
      </p:pic>
      <p:sp>
        <p:nvSpPr>
          <p:cNvPr id="7" name="Subtitle 2"/>
          <p:cNvSpPr txBox="1">
            <a:spLocks/>
          </p:cNvSpPr>
          <p:nvPr/>
        </p:nvSpPr>
        <p:spPr>
          <a:xfrm>
            <a:off x="431800" y="1836738"/>
            <a:ext cx="8221663" cy="396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Clr>
                <a:srgbClr val="7395CB"/>
              </a:buClr>
              <a:buFont typeface="Arial" panose="020B0604020202020204" pitchFamily="34" charset="0"/>
              <a:buNone/>
              <a:defRPr/>
            </a:pPr>
            <a:r>
              <a:rPr lang="ru-RU" sz="2000" i="1" dirty="0">
                <a:solidFill>
                  <a:srgbClr val="92AFCA"/>
                </a:solidFill>
              </a:rPr>
              <a:t>70% информации мы получаем по зрительному каналу, поэтому важно с ним работать</a:t>
            </a:r>
            <a:r>
              <a:rPr lang="ru-RU" sz="2000" i="1" dirty="0" smtClean="0">
                <a:solidFill>
                  <a:srgbClr val="92AFCA"/>
                </a:solidFill>
              </a:rPr>
              <a:t>.</a:t>
            </a:r>
            <a:endParaRPr lang="ru-RU" sz="2000" i="1" dirty="0">
              <a:solidFill>
                <a:srgbClr val="92AFCA"/>
              </a:solidFill>
            </a:endParaRPr>
          </a:p>
          <a:p>
            <a:pPr fontAlgn="auto">
              <a:spcAft>
                <a:spcPts val="0"/>
              </a:spcAft>
              <a:buClr>
                <a:srgbClr val="7395CB"/>
              </a:buClr>
              <a:defRPr/>
            </a:pPr>
            <a:r>
              <a:rPr lang="ru-RU" sz="2000" i="1" dirty="0">
                <a:solidFill>
                  <a:srgbClr val="ECF1F4"/>
                </a:solidFill>
              </a:rPr>
              <a:t>Направьте взгляд максимально вверх, вниз, влево и вправо.</a:t>
            </a:r>
          </a:p>
          <a:p>
            <a:pPr fontAlgn="auto">
              <a:spcAft>
                <a:spcPts val="0"/>
              </a:spcAft>
              <a:buClr>
                <a:srgbClr val="7395CB"/>
              </a:buClr>
              <a:defRPr/>
            </a:pPr>
            <a:r>
              <a:rPr lang="ru-RU" sz="2000" i="1" dirty="0">
                <a:solidFill>
                  <a:srgbClr val="ECF1F4"/>
                </a:solidFill>
              </a:rPr>
              <a:t>Рисуйте глазами восьмёрку, знак бесконечности, круг.</a:t>
            </a:r>
          </a:p>
          <a:p>
            <a:pPr fontAlgn="auto">
              <a:spcAft>
                <a:spcPts val="0"/>
              </a:spcAft>
              <a:buClr>
                <a:srgbClr val="7395CB"/>
              </a:buClr>
              <a:defRPr/>
            </a:pPr>
            <a:r>
              <a:rPr lang="ru-RU" sz="2000" i="1" dirty="0">
                <a:solidFill>
                  <a:srgbClr val="ECF1F4"/>
                </a:solidFill>
              </a:rPr>
              <a:t>Направьте взгляд вдаль от себя, в центр. «Шагайте» взглядом вверх-вниз, как по лестнице, считая до 10.</a:t>
            </a:r>
          </a:p>
          <a:p>
            <a:pPr fontAlgn="auto">
              <a:spcAft>
                <a:spcPts val="0"/>
              </a:spcAft>
              <a:buClr>
                <a:srgbClr val="7395CB"/>
              </a:buClr>
              <a:defRPr/>
            </a:pPr>
            <a:r>
              <a:rPr lang="ru-RU" sz="2000" i="1" dirty="0">
                <a:solidFill>
                  <a:srgbClr val="ECF1F4"/>
                </a:solidFill>
              </a:rPr>
              <a:t>Закройте глаза, плотно прижав веки, затем откройте и часто поморгайте. Повторите пять раз.</a:t>
            </a:r>
          </a:p>
          <a:p>
            <a:pPr fontAlgn="auto">
              <a:spcAft>
                <a:spcPts val="0"/>
              </a:spcAft>
              <a:buClr>
                <a:srgbClr val="7395CB"/>
              </a:buClr>
              <a:defRPr/>
            </a:pPr>
            <a:r>
              <a:rPr lang="ru-RU" sz="2000" i="1" dirty="0">
                <a:solidFill>
                  <a:srgbClr val="ECF1F4"/>
                </a:solidFill>
              </a:rPr>
              <a:t>Закройте глаза, прикройте их руками и задержитесь в таком положении на минуту.</a:t>
            </a:r>
          </a:p>
        </p:txBody>
      </p:sp>
      <p:sp>
        <p:nvSpPr>
          <p:cNvPr id="56323" name="Title 1"/>
          <p:cNvSpPr txBox="1">
            <a:spLocks/>
          </p:cNvSpPr>
          <p:nvPr/>
        </p:nvSpPr>
        <p:spPr bwMode="auto">
          <a:xfrm>
            <a:off x="3457575" y="400050"/>
            <a:ext cx="5927725" cy="1436688"/>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Делай зрительную гимнастику</a:t>
            </a:r>
          </a:p>
        </p:txBody>
      </p:sp>
    </p:spTree>
  </p:cSld>
  <p:clrMapOvr>
    <a:masterClrMapping/>
  </p:clrMapOvr>
  <p:transition spd="med">
    <p:split orient="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17813" y="603250"/>
            <a:ext cx="5241925" cy="839788"/>
          </a:xfrm>
          <a:prstGeom prst="rect">
            <a:avLst/>
          </a:prstGeom>
          <a:noFill/>
          <a:ln w="9525">
            <a:noFill/>
            <a:miter lim="800000"/>
            <a:headEnd/>
            <a:tailEnd/>
          </a:ln>
        </p:spPr>
      </p:pic>
      <p:sp>
        <p:nvSpPr>
          <p:cNvPr id="57346" name="Subtitle 2"/>
          <p:cNvSpPr txBox="1">
            <a:spLocks/>
          </p:cNvSpPr>
          <p:nvPr/>
        </p:nvSpPr>
        <p:spPr bwMode="auto">
          <a:xfrm>
            <a:off x="157163" y="2052638"/>
            <a:ext cx="8221662" cy="3965575"/>
          </a:xfrm>
          <a:prstGeom prst="rect">
            <a:avLst/>
          </a:prstGeom>
          <a:noFill/>
          <a:ln w="9525">
            <a:noFill/>
            <a:miter lim="800000"/>
            <a:headEnd/>
            <a:tailEnd/>
          </a:ln>
        </p:spPr>
        <p:txBody>
          <a:bodyPr/>
          <a:lstStyle/>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Если долго не ездить на машине, потом будет сложно плавно тронуться с места. Абсолютно так же работает и наше мышление — любая деятельность тренирует мозг, а отсутствие нагрузки заставляет его покрываться пылью. Так что удели несколько часов в неделю развитию своих навыков. Вариантов тут может быть масса — от рукоделия, рисования и готовки до программирования и сбора радиоуправляемых моделей. Если не знаешь, что выбрать, попробуй заняться тем, что у тебя хорошо получалось в детстве.</a:t>
            </a:r>
          </a:p>
        </p:txBody>
      </p:sp>
      <p:sp>
        <p:nvSpPr>
          <p:cNvPr id="57347" name="Title 1"/>
          <p:cNvSpPr txBox="1">
            <a:spLocks/>
          </p:cNvSpPr>
          <p:nvPr/>
        </p:nvSpPr>
        <p:spPr bwMode="auto">
          <a:xfrm>
            <a:off x="3216275" y="382588"/>
            <a:ext cx="5927725" cy="1436687"/>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Развивай свои навыки</a:t>
            </a:r>
          </a:p>
        </p:txBody>
      </p:sp>
    </p:spTree>
  </p:cSld>
  <p:clrMapOvr>
    <a:masterClrMapping/>
  </p:clrMapOvr>
  <p:transition spd="med">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38463" y="241300"/>
            <a:ext cx="4443412" cy="963613"/>
          </a:xfrm>
          <a:prstGeom prst="rect">
            <a:avLst/>
          </a:prstGeom>
          <a:noFill/>
          <a:ln w="9525">
            <a:noFill/>
            <a:miter lim="800000"/>
            <a:headEnd/>
            <a:tailEnd/>
          </a:ln>
        </p:spPr>
      </p:pic>
      <p:sp>
        <p:nvSpPr>
          <p:cNvPr id="58370" name="Subtitle 2"/>
          <p:cNvSpPr txBox="1">
            <a:spLocks/>
          </p:cNvSpPr>
          <p:nvPr/>
        </p:nvSpPr>
        <p:spPr bwMode="auto">
          <a:xfrm>
            <a:off x="174625" y="1703388"/>
            <a:ext cx="6408738" cy="3965575"/>
          </a:xfrm>
          <a:prstGeom prst="rect">
            <a:avLst/>
          </a:prstGeom>
          <a:noFill/>
          <a:ln w="9525">
            <a:noFill/>
            <a:miter lim="800000"/>
            <a:headEnd/>
            <a:tailEnd/>
          </a:ln>
        </p:spPr>
        <p:txBody>
          <a:bodyPr/>
          <a:lstStyle/>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Любопытство — древнейший инстинкт, присущий не только людям, но и животным. Он помогает находить себе пропитание и выживать в окружающей среде. Сегодня нам уже не надо прилагать усилия, чтобы получить обед, но наш мозг всё ещё нуждается в удовлетворении природного любопытства. Для этого важно регулярно пробовать что-то новое. Посещай незнакомые места, читай книги, находи себе увлечения, которые ты ещё не пробовал. Чем больше новой информации поступает в твой мозг, тем больше там образуется нейронных связей, благодаря которым человек и становится умнее.</a:t>
            </a:r>
          </a:p>
        </p:txBody>
      </p:sp>
      <p:sp>
        <p:nvSpPr>
          <p:cNvPr id="6" name="Title 1"/>
          <p:cNvSpPr txBox="1">
            <a:spLocks/>
          </p:cNvSpPr>
          <p:nvPr/>
        </p:nvSpPr>
        <p:spPr>
          <a:xfrm>
            <a:off x="3873731" y="91936"/>
            <a:ext cx="5926973" cy="1437110"/>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ru-RU" sz="3600" b="1" i="1" dirty="0" smtClean="0">
                <a:solidFill>
                  <a:schemeClr val="bg1"/>
                </a:solidFill>
              </a:rPr>
              <a:t>Пробуй новое</a:t>
            </a:r>
            <a:endParaRPr lang="en-US" sz="3600" b="1" i="1" dirty="0">
              <a:ln w="10160">
                <a:solidFill>
                  <a:schemeClr val="bg1"/>
                </a:solidFill>
                <a:prstDash val="solid"/>
              </a:ln>
              <a:solidFill>
                <a:srgbClr val="FFFFFF"/>
              </a:solidFill>
              <a:effectLst>
                <a:outerShdw blurRad="38100" dist="22860" dir="5400000" algn="tl" rotWithShape="0">
                  <a:srgbClr val="000000">
                    <a:alpha val="30000"/>
                  </a:srgbClr>
                </a:outerShdw>
              </a:effectLst>
              <a:latin typeface="+mn-lt"/>
            </a:endParaRPr>
          </a:p>
        </p:txBody>
      </p:sp>
      <p:pic>
        <p:nvPicPr>
          <p:cNvPr id="15366" name="Picture 6" descr="hot air baloon.png | Цветочные иллюстрации, Акварельные ..."/>
          <p:cNvPicPr>
            <a:picLocks noChangeAspect="1" noChangeArrowheads="1"/>
          </p:cNvPicPr>
          <p:nvPr/>
        </p:nvPicPr>
        <p:blipFill>
          <a:blip r:embed="rId3"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581204" y="1458237"/>
            <a:ext cx="2181335" cy="3539692"/>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82988" y="573088"/>
            <a:ext cx="3736975" cy="981075"/>
          </a:xfrm>
          <a:prstGeom prst="rect">
            <a:avLst/>
          </a:prstGeom>
          <a:noFill/>
          <a:ln w="9525">
            <a:noFill/>
            <a:miter lim="800000"/>
            <a:headEnd/>
            <a:tailEnd/>
          </a:ln>
        </p:spPr>
      </p:pic>
      <p:sp>
        <p:nvSpPr>
          <p:cNvPr id="59394" name="Subtitle 2"/>
          <p:cNvSpPr txBox="1">
            <a:spLocks/>
          </p:cNvSpPr>
          <p:nvPr/>
        </p:nvSpPr>
        <p:spPr bwMode="auto">
          <a:xfrm>
            <a:off x="166688" y="1878013"/>
            <a:ext cx="8220075" cy="3965575"/>
          </a:xfrm>
          <a:prstGeom prst="rect">
            <a:avLst/>
          </a:prstGeom>
          <a:noFill/>
          <a:ln w="9525">
            <a:noFill/>
            <a:miter lim="800000"/>
            <a:headEnd/>
            <a:tailEnd/>
          </a:ln>
        </p:spPr>
        <p:txBody>
          <a:bodyPr/>
          <a:lstStyle/>
          <a:p>
            <a:pPr marL="228600" indent="-228600">
              <a:lnSpc>
                <a:spcPct val="90000"/>
              </a:lnSpc>
              <a:spcBef>
                <a:spcPts val="1000"/>
              </a:spcBef>
              <a:buClr>
                <a:srgbClr val="7395CB"/>
              </a:buClr>
              <a:buFont typeface="Arial" charset="0"/>
              <a:buChar char="•"/>
            </a:pPr>
            <a:r>
              <a:rPr lang="ru-RU" sz="2000" i="1">
                <a:solidFill>
                  <a:srgbClr val="ECF1F4"/>
                </a:solidFill>
                <a:latin typeface="Calibri" pitchFamily="34" charset="0"/>
              </a:rPr>
              <a:t>Пожалуй, это самый приятный совет. Игры развивают реакцию и учат мыслить стратегически. А ещё это очень весело! Когда в следующий раз будешь думать, чем заняться вечером с друзьями, предложи им поиграть в настольные игры. Кстати, хорошая новость — компьютерные игры тоже считаются (главное соблюдать меру). Ещё один отличный вариант — подвижные игры. Вспоминаем про первый совет о здоровом образе жизни и идём играть в волейбол, теннис, «твистер» или баскетбол.</a:t>
            </a:r>
          </a:p>
        </p:txBody>
      </p:sp>
      <p:sp>
        <p:nvSpPr>
          <p:cNvPr id="59395" name="Title 1"/>
          <p:cNvSpPr txBox="1">
            <a:spLocks/>
          </p:cNvSpPr>
          <p:nvPr/>
        </p:nvSpPr>
        <p:spPr bwMode="auto">
          <a:xfrm>
            <a:off x="4687888" y="441325"/>
            <a:ext cx="5927725" cy="1436688"/>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Играй</a:t>
            </a:r>
          </a:p>
        </p:txBody>
      </p:sp>
      <p:pic>
        <p:nvPicPr>
          <p:cNvPr id="16394" name="Picture 10" descr="Бумажная футболка Плакат Paint Football, Paint splash, синяя ..."/>
          <p:cNvPicPr>
            <a:picLocks noChangeAspect="1" noChangeArrowheads="1"/>
          </p:cNvPicPr>
          <p:nvPr/>
        </p:nvPicPr>
        <p:blipFill>
          <a:blip r:embed="rId3" cstate="print">
            <a:duotone>
              <a:prstClr val="black"/>
              <a:schemeClr val="accent5">
                <a:tint val="45000"/>
                <a:satMod val="400000"/>
              </a:schemeClr>
            </a:duotone>
            <a:extLst/>
          </a:blip>
          <a:srcRect/>
          <a:stretch>
            <a:fillRect/>
          </a:stretch>
        </p:blipFill>
        <p:spPr bwMode="auto">
          <a:xfrm>
            <a:off x="1543801" y="4754880"/>
            <a:ext cx="2670625" cy="1906530"/>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817563" y="1287463"/>
            <a:ext cx="7394575" cy="39671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Clr>
                <a:srgbClr val="7395CB"/>
              </a:buClr>
              <a:defRPr/>
            </a:pPr>
            <a:r>
              <a:rPr lang="ru-RU" sz="2000" i="1" dirty="0">
                <a:solidFill>
                  <a:srgbClr val="ECF1F4"/>
                </a:solidFill>
              </a:rPr>
              <a:t>Чтобы достичь успеха в жизни, нужно постоянно развиваться. Гении и просто успешные люди отличаются от обычных людей лишь тем, что постоянно тренируют и развивают свое </a:t>
            </a:r>
            <a:r>
              <a:rPr lang="ru-RU" sz="2000" i="1" dirty="0" smtClean="0">
                <a:solidFill>
                  <a:srgbClr val="ECF1F4"/>
                </a:solidFill>
              </a:rPr>
              <a:t>мышление. Тренировать </a:t>
            </a:r>
            <a:r>
              <a:rPr lang="ru-RU" sz="2000" i="1" dirty="0">
                <a:solidFill>
                  <a:srgbClr val="ECF1F4"/>
                </a:solidFill>
              </a:rPr>
              <a:t>логику не так сложно. Главное – понять, что это необходимо, не лениться и хотя бы </a:t>
            </a:r>
            <a:r>
              <a:rPr lang="ru-RU" sz="2000" i="1" dirty="0" smtClean="0">
                <a:solidFill>
                  <a:srgbClr val="ECF1F4"/>
                </a:solidFill>
              </a:rPr>
              <a:t>30 </a:t>
            </a:r>
            <a:r>
              <a:rPr lang="ru-RU" sz="2000" i="1" dirty="0">
                <a:solidFill>
                  <a:srgbClr val="ECF1F4"/>
                </a:solidFill>
              </a:rPr>
              <a:t>минут в день посвящать таким заданиям для ума. И все получится</a:t>
            </a:r>
            <a:r>
              <a:rPr lang="ru-RU" sz="2000" i="1" dirty="0" smtClean="0">
                <a:solidFill>
                  <a:srgbClr val="ECF1F4"/>
                </a:solidFill>
              </a:rPr>
              <a:t>!</a:t>
            </a:r>
            <a:endParaRPr lang="ru-RU" sz="2000" i="1" dirty="0">
              <a:solidFill>
                <a:srgbClr val="ECF1F4"/>
              </a:solidFill>
            </a:endParaRPr>
          </a:p>
          <a:p>
            <a:pPr fontAlgn="auto">
              <a:spcAft>
                <a:spcPts val="0"/>
              </a:spcAft>
              <a:buClr>
                <a:srgbClr val="7395CB"/>
              </a:buClr>
              <a:defRPr/>
            </a:pPr>
            <a:r>
              <a:rPr lang="ru-RU" sz="2000" i="1" dirty="0" smtClean="0">
                <a:solidFill>
                  <a:schemeClr val="accent1">
                    <a:lumMod val="40000"/>
                    <a:lumOff val="60000"/>
                  </a:schemeClr>
                </a:solidFill>
              </a:rPr>
              <a:t>Желаем </a:t>
            </a:r>
            <a:r>
              <a:rPr lang="ru-RU" sz="2000" i="1" dirty="0">
                <a:solidFill>
                  <a:schemeClr val="accent1">
                    <a:lumMod val="40000"/>
                    <a:lumOff val="60000"/>
                  </a:schemeClr>
                </a:solidFill>
              </a:rPr>
              <a:t>вам всяческих успехов и всесторонне развитого мышления!</a:t>
            </a:r>
          </a:p>
        </p:txBody>
      </p:sp>
      <p:pic>
        <p:nvPicPr>
          <p:cNvPr id="60418" name="Picture 4" descr="https://3.bp.blogspot.com/-Beja-gSBiNs/W-Ow0AIKGKI/AAAAAAAAxag/5ofAnCkuWskwSgP3TFAEUi_W7sOJxWvGgCEwYBhgL/s1600/arrang_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92263" y="3132138"/>
            <a:ext cx="4092575" cy="4092575"/>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6" descr="https://img.rawpixel.com/s3fs-private/rawpixel_images/website_content/pf-bg10-ake8287-eye.png?w=1200&amp;h=630&amp;fit=crop&amp;dpr=1.5&amp;crop=entropy&amp;fm=png&amp;q=75&amp;vib=3&amp;con=3&amp;usm=15&amp;markpad=13&amp;markalpha=90&amp;markscale=10&amp;markx=25&amp;mark=rawpixel-watermark.png&amp;cs=srgb&amp;bg=transparent&amp;auto=null&amp;ixlib=js-2.2.1&amp;s=58846ce3b523e1d8a22ee60c712347a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7213" y="2632075"/>
            <a:ext cx="7983537" cy="1651000"/>
          </a:xfrm>
          <a:prstGeom prst="rect">
            <a:avLst/>
          </a:prstGeom>
          <a:noFill/>
          <a:ln w="9525">
            <a:noFill/>
            <a:miter lim="800000"/>
            <a:headEnd/>
            <a:tailEnd/>
          </a:ln>
        </p:spPr>
      </p:pic>
      <p:sp>
        <p:nvSpPr>
          <p:cNvPr id="61442" name="Title 1"/>
          <p:cNvSpPr txBox="1">
            <a:spLocks/>
          </p:cNvSpPr>
          <p:nvPr/>
        </p:nvSpPr>
        <p:spPr bwMode="auto">
          <a:xfrm>
            <a:off x="1671638" y="2844800"/>
            <a:ext cx="5926137" cy="1438275"/>
          </a:xfrm>
          <a:prstGeom prst="rect">
            <a:avLst/>
          </a:prstGeom>
          <a:noFill/>
          <a:ln w="9525">
            <a:noFill/>
            <a:miter lim="800000"/>
            <a:headEnd/>
            <a:tailEnd/>
          </a:ln>
        </p:spPr>
        <p:txBody>
          <a:bodyPr anchor="ctr"/>
          <a:lstStyle/>
          <a:p>
            <a:pPr>
              <a:lnSpc>
                <a:spcPct val="90000"/>
              </a:lnSpc>
            </a:pPr>
            <a:r>
              <a:rPr lang="ru-RU" sz="4400" b="1" i="1">
                <a:solidFill>
                  <a:schemeClr val="bg1"/>
                </a:solidFill>
                <a:latin typeface="Calibri Light" pitchFamily="34" charset="0"/>
              </a:rPr>
              <a:t>Спасибо за внимание!</a:t>
            </a:r>
          </a:p>
        </p:txBody>
      </p:sp>
    </p:spTree>
  </p:cSld>
  <p:clrMapOvr>
    <a:masterClrMapping/>
  </p:clrMapOvr>
  <p:transition spd="med">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290513" y="2214563"/>
            <a:ext cx="8245475" cy="3821112"/>
          </a:xfrm>
        </p:spPr>
        <p:txBody>
          <a:bodyPr/>
          <a:lstStyle/>
          <a:p>
            <a:r>
              <a:rPr lang="ru-RU" sz="2400" i="1" smtClean="0">
                <a:solidFill>
                  <a:schemeClr val="bg1"/>
                </a:solidFill>
              </a:rPr>
              <a:t>В психологии мышление условно подразделяют на </a:t>
            </a:r>
            <a:r>
              <a:rPr lang="ru-RU" sz="2400" b="1" i="1" smtClean="0">
                <a:solidFill>
                  <a:srgbClr val="92AFCA"/>
                </a:solidFill>
              </a:rPr>
              <a:t>логическое и образное </a:t>
            </a:r>
            <a:r>
              <a:rPr lang="ru-RU" sz="2400" i="1" smtClean="0">
                <a:solidFill>
                  <a:schemeClr val="bg1"/>
                </a:solidFill>
              </a:rPr>
              <a:t>– это 2 основные ветви развития, за которые отвечают разные полушария.</a:t>
            </a:r>
            <a:br>
              <a:rPr lang="ru-RU" sz="2400" i="1" smtClean="0">
                <a:solidFill>
                  <a:schemeClr val="bg1"/>
                </a:solidFill>
              </a:rPr>
            </a:br>
            <a:r>
              <a:rPr lang="ru-RU" sz="2400" i="1" smtClean="0">
                <a:solidFill>
                  <a:schemeClr val="bg1"/>
                </a:solidFill>
              </a:rPr>
              <a:t>Также оно бывает </a:t>
            </a:r>
            <a:r>
              <a:rPr lang="ru-RU" sz="2400" b="1" i="1" smtClean="0">
                <a:solidFill>
                  <a:srgbClr val="92AFCA"/>
                </a:solidFill>
              </a:rPr>
              <a:t>теоретическое и практическое, раскрытое и интуитивное, общепринятое и самостоятельное.</a:t>
            </a:r>
            <a:r>
              <a:rPr lang="ru-RU" sz="2400" i="1" smtClean="0">
                <a:solidFill>
                  <a:schemeClr val="bg1"/>
                </a:solidFill>
              </a:rPr>
              <a:t/>
            </a:r>
            <a:br>
              <a:rPr lang="ru-RU" sz="2400" i="1" smtClean="0">
                <a:solidFill>
                  <a:schemeClr val="bg1"/>
                </a:solidFill>
              </a:rPr>
            </a:br>
            <a:r>
              <a:rPr lang="ru-RU" sz="2400" i="1" smtClean="0">
                <a:solidFill>
                  <a:schemeClr val="bg1"/>
                </a:solidFill>
              </a:rPr>
              <a:t>Выделяют 7 основных видов мышления:</a:t>
            </a:r>
            <a:br>
              <a:rPr lang="ru-RU" sz="2400" i="1" smtClean="0">
                <a:solidFill>
                  <a:schemeClr val="bg1"/>
                </a:solidFill>
              </a:rPr>
            </a:br>
            <a:r>
              <a:rPr lang="ru-RU" sz="2400" i="1" smtClean="0">
                <a:solidFill>
                  <a:schemeClr val="bg1"/>
                </a:solidFill>
              </a:rPr>
              <a:t/>
            </a:r>
            <a:br>
              <a:rPr lang="ru-RU" sz="2400" i="1" smtClean="0">
                <a:solidFill>
                  <a:schemeClr val="bg1"/>
                </a:solidFill>
              </a:rPr>
            </a:br>
            <a:r>
              <a:rPr lang="ru-RU" sz="3600" b="1" i="1" smtClean="0">
                <a:solidFill>
                  <a:schemeClr val="bg1"/>
                </a:solidFill>
              </a:rPr>
              <a:t/>
            </a:r>
            <a:br>
              <a:rPr lang="ru-RU" sz="3600" b="1" i="1" smtClean="0">
                <a:solidFill>
                  <a:schemeClr val="bg1"/>
                </a:solidFill>
              </a:rPr>
            </a:br>
            <a:endParaRPr lang="en-US" sz="3600" b="1" i="1" smtClean="0">
              <a:solidFill>
                <a:schemeClr val="bg1"/>
              </a:solidFill>
            </a:endParaRPr>
          </a:p>
        </p:txBody>
      </p:sp>
      <p:pic>
        <p:nvPicPr>
          <p:cNvPr id="17410" name="Picture 2" descr="ᐈ Символ психиатрии фотографии, картинки психиатрия лого ..."/>
          <p:cNvPicPr>
            <a:picLocks noChangeAspect="1" noChangeArrowheads="1"/>
          </p:cNvPicPr>
          <p:nvPr/>
        </p:nvPicPr>
        <p:blipFill>
          <a:blip r:embed="rId2" cstate="screen">
            <a:extLst>
              <a:ext uri="{28A0092B-C50C-407E-A947-70E740481C1C}">
                <a14:useLocalDpi xmlns:a14="http://schemas.microsoft.com/office/drawing/2010/main"/>
              </a:ext>
            </a:extLst>
          </a:blip>
          <a:srcRect t="-267" r="-783"/>
          <a:stretch>
            <a:fillRect/>
          </a:stretch>
        </p:blipFill>
        <p:spPr bwMode="auto">
          <a:xfrm>
            <a:off x="5619750" y="336550"/>
            <a:ext cx="1774825" cy="1811338"/>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txBox="1">
            <a:spLocks/>
          </p:cNvSpPr>
          <p:nvPr/>
        </p:nvSpPr>
        <p:spPr bwMode="auto">
          <a:xfrm>
            <a:off x="989013" y="693738"/>
            <a:ext cx="7672387" cy="4975225"/>
          </a:xfrm>
          <a:prstGeom prst="rect">
            <a:avLst/>
          </a:prstGeom>
          <a:noFill/>
          <a:ln w="9525">
            <a:noFill/>
            <a:miter lim="800000"/>
            <a:headEnd/>
            <a:tailEnd/>
          </a:ln>
        </p:spPr>
        <p:txBody>
          <a:bodyPr anchor="ctr"/>
          <a:lstStyle/>
          <a:p>
            <a:pPr>
              <a:lnSpc>
                <a:spcPct val="90000"/>
              </a:lnSpc>
            </a:pPr>
            <a:r>
              <a:rPr lang="ru-RU" sz="2000" i="1">
                <a:solidFill>
                  <a:srgbClr val="92AFCA"/>
                </a:solidFill>
                <a:latin typeface="Calibri Light" pitchFamily="34" charset="0"/>
              </a:rPr>
              <a:t>Пралогическое. </a:t>
            </a:r>
            <a:r>
              <a:rPr lang="ru-RU" sz="2000" i="1">
                <a:solidFill>
                  <a:srgbClr val="ECF1F4"/>
                </a:solidFill>
                <a:latin typeface="Calibri Light" pitchFamily="34" charset="0"/>
              </a:rPr>
              <a:t>Примитивное, появляется на первых этапах формирования человеческих мыслей.</a:t>
            </a:r>
            <a:r>
              <a:rPr lang="ru-RU" sz="2000" i="1">
                <a:solidFill>
                  <a:srgbClr val="92AFCA"/>
                </a:solidFill>
                <a:latin typeface="Calibri Light" pitchFamily="34" charset="0"/>
              </a:rPr>
              <a:t/>
            </a:r>
            <a:br>
              <a:rPr lang="ru-RU" sz="2000" i="1">
                <a:solidFill>
                  <a:srgbClr val="92AFCA"/>
                </a:solidFill>
                <a:latin typeface="Calibri Light" pitchFamily="34" charset="0"/>
              </a:rPr>
            </a:br>
            <a:r>
              <a:rPr lang="ru-RU" sz="2000" i="1">
                <a:solidFill>
                  <a:srgbClr val="92AFCA"/>
                </a:solidFill>
                <a:latin typeface="Calibri Light" pitchFamily="34" charset="0"/>
              </a:rPr>
              <a:t>Творческое. </a:t>
            </a:r>
            <a:r>
              <a:rPr lang="ru-RU" sz="2000" i="1">
                <a:solidFill>
                  <a:srgbClr val="FFFFFF"/>
                </a:solidFill>
                <a:latin typeface="Calibri Light" pitchFamily="34" charset="0"/>
              </a:rPr>
              <a:t>Заключается в возможности отойти от общепринятых понятий, создать что-либо новое.</a:t>
            </a:r>
          </a:p>
          <a:p>
            <a:pPr>
              <a:lnSpc>
                <a:spcPct val="90000"/>
              </a:lnSpc>
            </a:pPr>
            <a:r>
              <a:rPr lang="ru-RU" sz="2000" i="1">
                <a:solidFill>
                  <a:srgbClr val="92AFCA"/>
                </a:solidFill>
                <a:latin typeface="Calibri Light" pitchFamily="34" charset="0"/>
              </a:rPr>
              <a:t>Словесно-логическое. </a:t>
            </a:r>
            <a:r>
              <a:rPr lang="ru-RU" sz="2000" i="1">
                <a:solidFill>
                  <a:srgbClr val="FFFFFF"/>
                </a:solidFill>
                <a:latin typeface="Calibri Light" pitchFamily="34" charset="0"/>
              </a:rPr>
              <a:t>Основывается на словесной коммуникации.</a:t>
            </a:r>
            <a:endParaRPr lang="en-US" sz="1400" i="1">
              <a:solidFill>
                <a:schemeClr val="bg1"/>
              </a:solidFill>
              <a:latin typeface="Calibri Light" pitchFamily="34" charset="0"/>
            </a:endParaRPr>
          </a:p>
          <a:p>
            <a:pPr>
              <a:lnSpc>
                <a:spcPct val="90000"/>
              </a:lnSpc>
            </a:pPr>
            <a:r>
              <a:rPr lang="ru-RU" sz="2000" i="1">
                <a:solidFill>
                  <a:srgbClr val="92AFCA"/>
                </a:solidFill>
                <a:latin typeface="Calibri Light" pitchFamily="34" charset="0"/>
              </a:rPr>
              <a:t>Наглядно-образное. </a:t>
            </a:r>
            <a:r>
              <a:rPr lang="ru-RU" sz="2000" i="1">
                <a:solidFill>
                  <a:schemeClr val="bg1"/>
                </a:solidFill>
                <a:latin typeface="Calibri Light" pitchFamily="34" charset="0"/>
              </a:rPr>
              <a:t>Предполагает осознание происходящего в целом и его деталей.</a:t>
            </a:r>
            <a:endParaRPr lang="en-US" sz="2000" i="1">
              <a:solidFill>
                <a:srgbClr val="92AFCA"/>
              </a:solidFill>
              <a:latin typeface="Calibri Light" pitchFamily="34" charset="0"/>
            </a:endParaRPr>
          </a:p>
          <a:p>
            <a:pPr>
              <a:lnSpc>
                <a:spcPct val="90000"/>
              </a:lnSpc>
            </a:pPr>
            <a:r>
              <a:rPr lang="ru-RU" sz="2000" i="1">
                <a:solidFill>
                  <a:srgbClr val="92AFCA"/>
                </a:solidFill>
                <a:latin typeface="Calibri Light" pitchFamily="34" charset="0"/>
              </a:rPr>
              <a:t>Наглядно-действенное. </a:t>
            </a:r>
            <a:r>
              <a:rPr lang="ru-RU" sz="2000" i="1">
                <a:solidFill>
                  <a:schemeClr val="bg1"/>
                </a:solidFill>
                <a:latin typeface="Calibri Light" pitchFamily="34" charset="0"/>
              </a:rPr>
              <a:t>Предполагает не только осознание, но и конкретные действия.</a:t>
            </a:r>
            <a:endParaRPr lang="en-US" sz="2000" i="1">
              <a:solidFill>
                <a:srgbClr val="92AFCA"/>
              </a:solidFill>
              <a:latin typeface="Calibri Light" pitchFamily="34" charset="0"/>
            </a:endParaRPr>
          </a:p>
          <a:p>
            <a:pPr>
              <a:lnSpc>
                <a:spcPct val="90000"/>
              </a:lnSpc>
            </a:pPr>
            <a:r>
              <a:rPr lang="ru-RU" sz="2000" i="1">
                <a:solidFill>
                  <a:srgbClr val="92AFCA"/>
                </a:solidFill>
                <a:latin typeface="Calibri Light" pitchFamily="34" charset="0"/>
              </a:rPr>
              <a:t>Практическое. </a:t>
            </a:r>
            <a:r>
              <a:rPr lang="ru-RU" sz="2000" i="1">
                <a:solidFill>
                  <a:schemeClr val="bg1"/>
                </a:solidFill>
                <a:latin typeface="Calibri Light" pitchFamily="34" charset="0"/>
              </a:rPr>
              <a:t>Предполагает наличие четкой цели, алгоритма действий.</a:t>
            </a:r>
            <a:endParaRPr lang="en-US" sz="2000" i="1">
              <a:solidFill>
                <a:srgbClr val="92AFCA"/>
              </a:solidFill>
              <a:latin typeface="Calibri Light" pitchFamily="34" charset="0"/>
            </a:endParaRPr>
          </a:p>
          <a:p>
            <a:pPr>
              <a:lnSpc>
                <a:spcPct val="90000"/>
              </a:lnSpc>
            </a:pPr>
            <a:r>
              <a:rPr lang="ru-RU" sz="2000" i="1">
                <a:solidFill>
                  <a:srgbClr val="92AFCA"/>
                </a:solidFill>
                <a:latin typeface="Calibri Light" pitchFamily="34" charset="0"/>
              </a:rPr>
              <a:t>Теоретическое. </a:t>
            </a:r>
            <a:r>
              <a:rPr lang="ru-RU" sz="2000" i="1">
                <a:solidFill>
                  <a:schemeClr val="bg1"/>
                </a:solidFill>
                <a:latin typeface="Calibri Light" pitchFamily="34" charset="0"/>
              </a:rPr>
              <a:t>Заключается в возможности не только поиска решения, но и определения алгоритма действий, который поможет решить целую череду подобных задач.</a:t>
            </a:r>
          </a:p>
        </p:txBody>
      </p:sp>
      <p:pic>
        <p:nvPicPr>
          <p:cNvPr id="18434" name="Picture 10" descr="https://x-lines.ru/letters/i/cyrillicfancy/0625/7e97cd/60/0/gr3dgpbi.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2163" y="2339975"/>
            <a:ext cx="233362" cy="277813"/>
          </a:xfrm>
          <a:prstGeom prst="rect">
            <a:avLst/>
          </a:prstGeom>
          <a:noFill/>
          <a:ln w="9525">
            <a:noFill/>
            <a:miter lim="800000"/>
            <a:headEnd/>
            <a:tailEnd/>
          </a:ln>
        </p:spPr>
      </p:pic>
      <p:pic>
        <p:nvPicPr>
          <p:cNvPr id="18435" name="Picture 12" descr="https://x-lines.ru/letters/i/cyrillicfancy/0625/728eca/60/0/ry4nypjygaodq.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4063" y="2695575"/>
            <a:ext cx="309562" cy="303213"/>
          </a:xfrm>
          <a:prstGeom prst="rect">
            <a:avLst/>
          </a:prstGeom>
          <a:noFill/>
          <a:ln w="9525">
            <a:noFill/>
            <a:miter lim="800000"/>
            <a:headEnd/>
            <a:tailEnd/>
          </a:ln>
        </p:spPr>
      </p:pic>
      <p:pic>
        <p:nvPicPr>
          <p:cNvPr id="18436" name="Picture 12" descr="https://x-lines.ru/letters/i/cyrillicfancy/0625/728eca/60/0/ry4nypjygaodq.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8825" y="3163888"/>
            <a:ext cx="301625" cy="303212"/>
          </a:xfrm>
          <a:prstGeom prst="rect">
            <a:avLst/>
          </a:prstGeom>
          <a:noFill/>
          <a:ln w="9525">
            <a:noFill/>
            <a:miter lim="800000"/>
            <a:headEnd/>
            <a:tailEnd/>
          </a:ln>
        </p:spPr>
      </p:pic>
      <p:pic>
        <p:nvPicPr>
          <p:cNvPr id="18437" name="Picture 12" descr="https://x-lines.ru/letters/i/cyrillicfancy/0625/728eca/60/0/ry4nypjygaodq.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6600" y="3676650"/>
            <a:ext cx="331788" cy="320675"/>
          </a:xfrm>
          <a:prstGeom prst="rect">
            <a:avLst/>
          </a:prstGeom>
          <a:noFill/>
          <a:ln w="9525">
            <a:noFill/>
            <a:miter lim="800000"/>
            <a:headEnd/>
            <a:tailEnd/>
          </a:ln>
        </p:spPr>
      </p:pic>
      <p:pic>
        <p:nvPicPr>
          <p:cNvPr id="18438" name="Picture 12" descr="https://x-lines.ru/letters/i/cyrillicfancy/0625/728eca/60/0/ry4nypjygaodq.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8350" y="4264025"/>
            <a:ext cx="280988" cy="320675"/>
          </a:xfrm>
          <a:prstGeom prst="rect">
            <a:avLst/>
          </a:prstGeom>
          <a:noFill/>
          <a:ln w="9525">
            <a:noFill/>
            <a:miter lim="800000"/>
            <a:headEnd/>
            <a:tailEnd/>
          </a:ln>
        </p:spPr>
      </p:pic>
      <p:pic>
        <p:nvPicPr>
          <p:cNvPr id="18439" name="Рисунок 1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15975" y="1258888"/>
            <a:ext cx="198438" cy="247650"/>
          </a:xfrm>
          <a:prstGeom prst="rect">
            <a:avLst/>
          </a:prstGeom>
          <a:noFill/>
          <a:ln w="9525">
            <a:noFill/>
            <a:miter lim="800000"/>
            <a:headEnd/>
            <a:tailEnd/>
          </a:ln>
        </p:spPr>
      </p:pic>
      <p:pic>
        <p:nvPicPr>
          <p:cNvPr id="18440" name="Picture 10" descr="https://x-lines.ru/letters/i/cyrillicfancy/0625/7e97cd/60/0/gr3dgpbi.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6925" y="1782763"/>
            <a:ext cx="223838" cy="263525"/>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txBox="1">
            <a:spLocks/>
          </p:cNvSpPr>
          <p:nvPr/>
        </p:nvSpPr>
        <p:spPr bwMode="auto">
          <a:xfrm>
            <a:off x="3292475" y="742950"/>
            <a:ext cx="4687888" cy="896938"/>
          </a:xfrm>
          <a:prstGeom prst="rect">
            <a:avLst/>
          </a:prstGeom>
          <a:noFill/>
          <a:ln w="9525">
            <a:noFill/>
            <a:miter lim="800000"/>
            <a:headEnd/>
            <a:tailEnd/>
          </a:ln>
        </p:spPr>
        <p:txBody>
          <a:bodyPr anchor="ctr"/>
          <a:lstStyle/>
          <a:p>
            <a:pPr>
              <a:lnSpc>
                <a:spcPct val="90000"/>
              </a:lnSpc>
            </a:pPr>
            <a:r>
              <a:rPr lang="ru-RU" sz="3600" b="1" i="1">
                <a:solidFill>
                  <a:schemeClr val="bg1"/>
                </a:solidFill>
                <a:latin typeface="Calibri Light" pitchFamily="34" charset="0"/>
              </a:rPr>
              <a:t>Признаки недостаточного развития мышления у подростка:</a:t>
            </a:r>
            <a:endParaRPr lang="en-US" sz="3600" b="1" i="1">
              <a:solidFill>
                <a:schemeClr val="bg1"/>
              </a:solidFill>
              <a:latin typeface="Calibri Light" pitchFamily="34" charset="0"/>
            </a:endParaRPr>
          </a:p>
        </p:txBody>
      </p:sp>
      <p:sp>
        <p:nvSpPr>
          <p:cNvPr id="19458" name="Title 1"/>
          <p:cNvSpPr txBox="1">
            <a:spLocks/>
          </p:cNvSpPr>
          <p:nvPr/>
        </p:nvSpPr>
        <p:spPr bwMode="auto">
          <a:xfrm>
            <a:off x="300038" y="1746250"/>
            <a:ext cx="8120062" cy="4081463"/>
          </a:xfrm>
          <a:prstGeom prst="rect">
            <a:avLst/>
          </a:prstGeom>
          <a:noFill/>
          <a:ln w="9525">
            <a:noFill/>
            <a:miter lim="800000"/>
            <a:headEnd/>
            <a:tailEnd/>
          </a:ln>
        </p:spPr>
        <p:txBody>
          <a:bodyPr anchor="ctr"/>
          <a:lstStyle/>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Сложности при выполнении задач в учебе, когда сверстники справляются без труда.</a:t>
            </a:r>
          </a:p>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Тяжело сформулировать мысли, правильно построить речь, частое использование слов-паразитов.</a:t>
            </a:r>
          </a:p>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Чтение вызывает трудности, подросток читает медленно, часто запинается. Сложно понять смысл прочитанного, сказанного.</a:t>
            </a:r>
          </a:p>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Часто допускаются ошибки при написании слов, предложений.</a:t>
            </a:r>
          </a:p>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Неспособность логично распределить свои задания.</a:t>
            </a:r>
          </a:p>
          <a:p>
            <a:pPr marL="342900" indent="-342900">
              <a:lnSpc>
                <a:spcPct val="90000"/>
              </a:lnSpc>
              <a:spcBef>
                <a:spcPts val="600"/>
              </a:spcBef>
              <a:buClr>
                <a:srgbClr val="7395CB"/>
              </a:buClr>
              <a:buFont typeface="Arial" charset="0"/>
              <a:buChar char="•"/>
            </a:pPr>
            <a:r>
              <a:rPr lang="ru-RU" sz="2000" i="1">
                <a:solidFill>
                  <a:schemeClr val="bg1"/>
                </a:solidFill>
                <a:latin typeface="Calibri Light" pitchFamily="34" charset="0"/>
              </a:rPr>
              <a:t>Тяжело составить маршрут движения в течение дня.</a:t>
            </a:r>
          </a:p>
        </p:txBody>
      </p:sp>
    </p:spTree>
  </p:cSld>
  <p:clrMapOvr>
    <a:masterClrMapping/>
  </p:clrMapOvr>
  <p:transition spd="med">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90538" y="747713"/>
            <a:ext cx="8137525" cy="4081462"/>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Bef>
                <a:spcPts val="600"/>
              </a:spcBef>
              <a:spcAft>
                <a:spcPts val="0"/>
              </a:spcAft>
              <a:buClr>
                <a:srgbClr val="7395CB"/>
              </a:buClr>
              <a:defRPr/>
            </a:pPr>
            <a:r>
              <a:rPr lang="ru-RU" sz="2400" i="1" dirty="0">
                <a:solidFill>
                  <a:srgbClr val="7395CB"/>
                </a:solidFill>
              </a:rPr>
              <a:t>Для развития мышления в целом мозг взрослого человека необходимо постоянно развивать в следующих </a:t>
            </a:r>
            <a:r>
              <a:rPr lang="ru-RU" sz="2400" i="1" dirty="0" smtClean="0">
                <a:solidFill>
                  <a:srgbClr val="7395CB"/>
                </a:solidFill>
              </a:rPr>
              <a:t>направлениях:</a:t>
            </a:r>
          </a:p>
          <a:p>
            <a:pPr marL="342900" indent="-342900" fontAlgn="auto">
              <a:spcBef>
                <a:spcPts val="600"/>
              </a:spcBef>
              <a:spcAft>
                <a:spcPts val="0"/>
              </a:spcAft>
              <a:buClr>
                <a:srgbClr val="7395CB"/>
              </a:buClr>
              <a:buFont typeface="Arial" panose="020B0604020202020204" pitchFamily="34" charset="0"/>
              <a:buChar char="•"/>
              <a:defRPr/>
            </a:pPr>
            <a:r>
              <a:rPr lang="ru-RU" sz="2400" i="1" dirty="0" smtClean="0">
                <a:solidFill>
                  <a:schemeClr val="bg1"/>
                </a:solidFill>
              </a:rPr>
              <a:t>Умение </a:t>
            </a:r>
            <a:r>
              <a:rPr lang="ru-RU" sz="2400" i="1" dirty="0">
                <a:solidFill>
                  <a:schemeClr val="bg1"/>
                </a:solidFill>
              </a:rPr>
              <a:t>сравнивать и сопоставлять события, факты и явления. Также сюда относится критическое мышление, которое ставит происходящее под </a:t>
            </a:r>
            <a:r>
              <a:rPr lang="ru-RU" sz="2400" i="1" dirty="0" smtClean="0">
                <a:solidFill>
                  <a:schemeClr val="bg1"/>
                </a:solidFill>
              </a:rPr>
              <a:t>сомнение.</a:t>
            </a:r>
          </a:p>
          <a:p>
            <a:pPr marL="342900" indent="-342900" fontAlgn="auto">
              <a:spcBef>
                <a:spcPts val="600"/>
              </a:spcBef>
              <a:spcAft>
                <a:spcPts val="0"/>
              </a:spcAft>
              <a:buClr>
                <a:srgbClr val="7395CB"/>
              </a:buClr>
              <a:buFont typeface="Arial" panose="020B0604020202020204" pitchFamily="34" charset="0"/>
              <a:buChar char="•"/>
              <a:defRPr/>
            </a:pPr>
            <a:r>
              <a:rPr lang="ru-RU" sz="2400" i="1" dirty="0" smtClean="0">
                <a:solidFill>
                  <a:schemeClr val="bg1"/>
                </a:solidFill>
              </a:rPr>
              <a:t>Абстракция </a:t>
            </a:r>
            <a:r>
              <a:rPr lang="ru-RU" sz="2400" i="1" dirty="0">
                <a:solidFill>
                  <a:schemeClr val="bg1"/>
                </a:solidFill>
              </a:rPr>
              <a:t>мысли – умение переходить от детального анализа к обобщенному с использованием образных </a:t>
            </a:r>
            <a:r>
              <a:rPr lang="ru-RU" sz="2400" i="1" dirty="0" smtClean="0">
                <a:solidFill>
                  <a:schemeClr val="bg1"/>
                </a:solidFill>
              </a:rPr>
              <a:t>понятий.</a:t>
            </a:r>
          </a:p>
        </p:txBody>
      </p:sp>
      <p:pic>
        <p:nvPicPr>
          <p:cNvPr id="5" name="Picture 2" descr="http://www.clipartbest.com/cliparts/dT7/6ez/dT76ez5bc.png"/>
          <p:cNvPicPr>
            <a:picLocks noChangeAspect="1" noChangeArrowheads="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flipH="1">
            <a:off x="1695796" y="5056434"/>
            <a:ext cx="1870364" cy="1582605"/>
          </a:xfrm>
          <a:prstGeom prst="rect">
            <a:avLst/>
          </a:prstGeom>
          <a:noFill/>
          <a:extLst/>
        </p:spPr>
      </p:pic>
    </p:spTree>
  </p:cSld>
  <p:clrMapOvr>
    <a:masterClrMapping/>
  </p:clrMapOvr>
  <p:transition spd="med">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txBox="1">
            <a:spLocks/>
          </p:cNvSpPr>
          <p:nvPr/>
        </p:nvSpPr>
        <p:spPr bwMode="auto">
          <a:xfrm>
            <a:off x="490538" y="1454150"/>
            <a:ext cx="8121650" cy="4081463"/>
          </a:xfrm>
          <a:prstGeom prst="rect">
            <a:avLst/>
          </a:prstGeom>
          <a:noFill/>
          <a:ln w="9525">
            <a:noFill/>
            <a:miter lim="800000"/>
            <a:headEnd/>
            <a:tailEnd/>
          </a:ln>
        </p:spPr>
        <p:txBody>
          <a:bodyPr anchor="ctr"/>
          <a:lstStyle/>
          <a:p>
            <a:pPr marL="342900" indent="-342900">
              <a:lnSpc>
                <a:spcPct val="90000"/>
              </a:lnSpc>
              <a:spcBef>
                <a:spcPts val="600"/>
              </a:spcBef>
              <a:buClr>
                <a:srgbClr val="7395CB"/>
              </a:buClr>
              <a:buFont typeface="Arial" charset="0"/>
              <a:buChar char="•"/>
            </a:pPr>
            <a:r>
              <a:rPr lang="ru-RU" sz="2400" i="1">
                <a:solidFill>
                  <a:schemeClr val="bg1"/>
                </a:solidFill>
                <a:latin typeface="Calibri Light" pitchFamily="34" charset="0"/>
              </a:rPr>
              <a:t>Умение конкретизировать – процесс противоположный абстракции, предполагает умение отойти от образов, направить мысли в одну точку.</a:t>
            </a:r>
          </a:p>
          <a:p>
            <a:pPr marL="342900" indent="-342900">
              <a:lnSpc>
                <a:spcPct val="90000"/>
              </a:lnSpc>
              <a:spcBef>
                <a:spcPts val="600"/>
              </a:spcBef>
              <a:buClr>
                <a:srgbClr val="7395CB"/>
              </a:buClr>
              <a:buFont typeface="Arial" charset="0"/>
              <a:buChar char="•"/>
            </a:pPr>
            <a:r>
              <a:rPr lang="ru-RU" sz="2400" i="1">
                <a:solidFill>
                  <a:schemeClr val="bg1"/>
                </a:solidFill>
                <a:latin typeface="Calibri Light" pitchFamily="34" charset="0"/>
              </a:rPr>
              <a:t>Умение анализировать – разбирать целостную ситуацию на детали с возможностью осмыслить каждую из них.</a:t>
            </a:r>
          </a:p>
          <a:p>
            <a:pPr marL="342900" indent="-342900">
              <a:lnSpc>
                <a:spcPct val="90000"/>
              </a:lnSpc>
              <a:spcBef>
                <a:spcPts val="600"/>
              </a:spcBef>
              <a:buClr>
                <a:srgbClr val="7395CB"/>
              </a:buClr>
              <a:buFont typeface="Arial" charset="0"/>
              <a:buChar char="•"/>
            </a:pPr>
            <a:r>
              <a:rPr lang="ru-RU" sz="2400" i="1">
                <a:solidFill>
                  <a:schemeClr val="bg1"/>
                </a:solidFill>
                <a:latin typeface="Calibri Light" pitchFamily="34" charset="0"/>
              </a:rPr>
              <a:t>Умение синтезировать – собирать в единое целое отдельные составляющие событий и явлений.</a:t>
            </a:r>
          </a:p>
          <a:p>
            <a:pPr marL="342900" indent="-342900">
              <a:lnSpc>
                <a:spcPct val="90000"/>
              </a:lnSpc>
              <a:spcBef>
                <a:spcPts val="600"/>
              </a:spcBef>
              <a:buClr>
                <a:srgbClr val="7395CB"/>
              </a:buClr>
              <a:buFont typeface="Arial" charset="0"/>
              <a:buChar char="•"/>
            </a:pPr>
            <a:r>
              <a:rPr lang="ru-RU" sz="2400" i="1">
                <a:solidFill>
                  <a:schemeClr val="bg1"/>
                </a:solidFill>
                <a:latin typeface="Calibri Light" pitchFamily="34" charset="0"/>
              </a:rPr>
              <a:t>Умение использовать стратегические навыки – находить алгоритмы действий, проводящие к достижению цели.</a:t>
            </a:r>
          </a:p>
        </p:txBody>
      </p:sp>
    </p:spTree>
  </p:cSld>
  <p:clrMapOvr>
    <a:masterClrMapping/>
  </p:clrMapOvr>
  <p:transition spd="med">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624</TotalTime>
  <Words>2722</Words>
  <Application>Microsoft Office PowerPoint</Application>
  <PresentationFormat>Экран (4:3)</PresentationFormat>
  <Paragraphs>123</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Office Theme</vt:lpstr>
      <vt:lpstr>Развитие мышления</vt:lpstr>
      <vt:lpstr>Презентация PowerPoint</vt:lpstr>
      <vt:lpstr>Презентация PowerPoint</vt:lpstr>
      <vt:lpstr>Если дошкольник воспринимает всё в действии, подростковый возраст – время, когда формируется взрослое мышление. Уровень интеллекта еще недостаточно развит, часто подростки воспринимают сложную информацию, но не могут сформулировать свои мысли из-за недостаточного опыта и словарного запаса. На развитие подростков направлены все занятия в учебных заведениях, дополнительно можно делать тренировку для мышления.  </vt:lpstr>
      <vt:lpstr>В психологии мышление условно подразделяют на логическое и образное – это 2 основные ветви развития, за которые отвечают разные полушария. Также оно бывает теоретическое и практическое, раскрытое и интуитивное, общепринятое и самостоятельное. Выделяют 7 основных видов мышления:   </vt:lpstr>
      <vt:lpstr>Презентация PowerPoint</vt:lpstr>
      <vt:lpstr>Презентация PowerPoint</vt:lpstr>
      <vt:lpstr>Презентация PowerPoint</vt:lpstr>
      <vt:lpstr>Презентация PowerPoint</vt:lpstr>
      <vt:lpstr>Сегодня в этой презентации мы разберем следующие способы для улучшения мышления:</vt:lpstr>
      <vt:lpstr>Игры для развития и улучшения мышления </vt:lpstr>
      <vt:lpstr>Презентация PowerPoint</vt:lpstr>
      <vt:lpstr>«Из чего состоит?»</vt:lpstr>
      <vt:lpstr>«Банка»</vt:lpstr>
      <vt:lpstr>«Вариативность»</vt:lpstr>
      <vt:lpstr>«Видимое и неочевидное»</vt:lpstr>
      <vt:lpstr>«Сказка»</vt:lpstr>
      <vt:lpstr>«Слова из слова»</vt:lpstr>
      <vt:lpstr>Игры для мобильного телефона</vt:lpstr>
      <vt:lpstr>«Слова из слова»</vt:lpstr>
      <vt:lpstr>«Слово по подсказке Ассоциации - Логические игры»</vt:lpstr>
      <vt:lpstr>«Слова и фото»</vt:lpstr>
      <vt:lpstr>«Find Out - Поиск предметов и скрытых объектов»</vt:lpstr>
      <vt:lpstr>«Маджонг Мастер пасьянс»</vt:lpstr>
      <vt:lpstr>«Polygrams - Tangram Puzzle Games»</vt:lpstr>
      <vt:lpstr>«СУДОКУ»</vt:lpstr>
      <vt:lpstr>Презентация PowerPoint</vt:lpstr>
      <vt:lpstr>Презентация PowerPoint</vt:lpstr>
      <vt:lpstr>Презентация PowerPoint</vt:lpstr>
      <vt:lpstr>Упражнения для мышления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Рекомендации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Пользователь Windows</cp:lastModifiedBy>
  <cp:revision>93</cp:revision>
  <dcterms:created xsi:type="dcterms:W3CDTF">2018-09-04T12:10:47Z</dcterms:created>
  <dcterms:modified xsi:type="dcterms:W3CDTF">2022-11-24T19:12:04Z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2918114</vt:lpwstr>
  </property>
  <property fmtid="{D5CDD505-2E9C-101B-9397-08002B2CF9AE}" pid="3" name="NXPowerLiteSettings">
    <vt:lpwstr>F7000400038000</vt:lpwstr>
  </property>
  <property fmtid="{D5CDD505-2E9C-101B-9397-08002B2CF9AE}" pid="4" name="NXPowerLiteVersion">
    <vt:lpwstr>S9.2.0</vt:lpwstr>
  </property>
</Properties>
</file>