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3F"/>
    <a:srgbClr val="4F1A17"/>
    <a:srgbClr val="663300"/>
    <a:srgbClr val="996633"/>
    <a:srgbClr val="4F3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66B06-95B4-E9C7-8682-9C9299109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BE8C31-43D8-7409-7742-E1ABB05ED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287865-2628-7E6F-CC28-5C322D265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17E443-2854-9709-D0DE-80F84046C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2AF24F-7EE3-8F33-6CAD-45294C091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6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212C2-D1E7-AF29-85B9-B60EC21D2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A0E3C3-7FC1-448F-072F-B97BE5295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0E511B-B9A5-5120-B286-4115D29F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BBF485-6FD5-0EAB-1FC1-AA5EB3C68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9DB160-21E8-7B92-E6B4-6BBB13A62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56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EB56D9-4B4B-EEC4-83AC-F7667273D3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6EFE641-4892-B6C4-B2EB-2EA7504F1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C7C777-03CF-F97E-605C-793CDBDD7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9F8E8F-E5E2-5922-9F92-5171CA24C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5E0B40-B07D-66E0-6812-248A79C45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43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41C252-F929-FBB9-C220-665819FA9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5B7945-F822-61F3-1C7C-C799C4B11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F5235D-273A-9C44-E542-DCD3AAB2F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F65479-ED70-6F5A-0F7D-4F98788C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E42E4E-26BA-D7E9-2111-D412B0FBC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4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6A219-ABDA-1944-AE7B-EF315F7CF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70735A-8164-0BA5-B0C4-6892F17E1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249D63-9EEC-2D32-F344-79F5C000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B427BF-8509-DE7B-352A-11BBBBF0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6E5797-6331-EAFC-E4FC-5DF11198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6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41C65-AF34-3350-073A-5E46C05AF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977088-29C6-D4DF-592B-5D046268B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A926A1-922E-8A79-265C-133C156B6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344EBE-D7B7-1EA5-BC9A-3730F1DB8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3E8987-C714-1B4C-5B41-B7EAE103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E88034-03D2-3BDA-8D4A-C8AA4A93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39A92-0A96-6F45-940D-19CD0FE58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A2542D-01E1-CCE4-94F2-688ADA2AE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54A525-DEC0-FA7C-5948-5891E5C98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13266BE-0CA9-C5CF-B212-8A8B3373D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61D411-5297-4099-9846-C74AACB71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5510647-7509-3E8C-E75B-88210FD6C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60F74C-8081-4756-E8B3-860F70011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14EF3A0-723F-CED4-808D-1D582BF2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275A1-A7DA-BAC7-2BCF-0BF16E461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4C50D6-F88F-1227-AD85-B1E49DD4F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4B1B58-FBBF-AF20-1831-DD2B75D1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C4CECC-EB93-5037-BB97-9C3A9DD6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1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546D1C-66A7-C3D0-50B7-049A7F95F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B1C641-2DFC-7218-83E2-4DEE6872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EA8D33-9ABA-52D8-AC66-E4F13937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3ED13-7D6E-EDC9-0792-545101B2B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31B249-A64B-3649-A076-52F00BD1D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164482-7A71-E1F3-A1BB-8A68F70292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F72ED6-9652-6F5C-7BA5-ADA2795CA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7B1D82-103F-A9A6-B41C-038C2189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B74E95-9BE1-8D95-D3C4-A5272CBD8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68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D2407-D95B-C4D0-9467-1A0CE18F3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70ED1A0-2181-807E-62F9-59A604F4DA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ECB11F-251A-A216-2BD5-CA72D77C0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011368-DBDC-1670-0637-8F44847E8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07647C-6257-788C-5427-4E44FAA25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56E4B7-D74C-E4E3-E247-33D6F650D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18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>
                <a:alpha val="75000"/>
              </a:srgbClr>
            </a:gs>
            <a:gs pos="84000">
              <a:srgbClr val="FFD13F"/>
            </a:gs>
            <a:gs pos="44104">
              <a:schemeClr val="accent4">
                <a:lumMod val="40000"/>
                <a:lumOff val="60000"/>
              </a:schemeClr>
            </a:gs>
            <a:gs pos="100000">
              <a:schemeClr val="accent2">
                <a:lumMod val="75000"/>
                <a:alpha val="71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F0DD2-CBE1-73FD-1C32-40036A45D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26711A-D4B3-75CE-1061-587C5D394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DD4CE4-FB6B-71C0-A181-0A39900EC3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EAD2D-A1FF-45E6-8F80-6645394788B7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97C2C7-943A-9514-D066-797BE5C70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4A0221-9F9B-99BB-0005-8D7FB036C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E7776-F531-41D7-8CF1-B1174C6FE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2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achalnaya-shkola/russkii-yazyk/2018/01/12/test-po-teme-sklonenie-imen-sushchestvitelnyh" TargetMode="External"/><Relationship Id="rId2" Type="http://schemas.openxmlformats.org/officeDocument/2006/relationships/hyperlink" Target="https://testedu.ru/test/russkij-yazyik/4-klass/skloneniya-i-padezhnyie-okonchaniya-imyon-sushhestvitelnyi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nlinetestpad.com/ru/test/19413-test-2-po-russkomu-yazyku-dlya-4-go-klassa-sklonenie-imen-sushhestvitelnyk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.png"/><Relationship Id="rId18" Type="http://schemas.openxmlformats.org/officeDocument/2006/relationships/slide" Target="slide10.xml"/><Relationship Id="rId3" Type="http://schemas.openxmlformats.org/officeDocument/2006/relationships/slide" Target="slide4.xml"/><Relationship Id="rId21" Type="http://schemas.openxmlformats.org/officeDocument/2006/relationships/image" Target="../media/image9.png"/><Relationship Id="rId7" Type="http://schemas.openxmlformats.org/officeDocument/2006/relationships/image" Target="../media/image4.png"/><Relationship Id="rId12" Type="http://schemas.openxmlformats.org/officeDocument/2006/relationships/slide" Target="slide8.xml"/><Relationship Id="rId17" Type="http://schemas.microsoft.com/office/2007/relationships/hdphoto" Target="../media/hdphoto5.wdp"/><Relationship Id="rId2" Type="http://schemas.openxmlformats.org/officeDocument/2006/relationships/image" Target="../media/image2.png"/><Relationship Id="rId16" Type="http://schemas.openxmlformats.org/officeDocument/2006/relationships/image" Target="../media/image7.png"/><Relationship Id="rId20" Type="http://schemas.microsoft.com/office/2007/relationships/hdphoto" Target="../media/hdphoto6.wdp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microsoft.com/office/2007/relationships/hdphoto" Target="../media/hdphoto3.wdp"/><Relationship Id="rId24" Type="http://schemas.microsoft.com/office/2007/relationships/hdphoto" Target="../media/hdphoto8.wdp"/><Relationship Id="rId5" Type="http://schemas.microsoft.com/office/2007/relationships/hdphoto" Target="../media/hdphoto1.wdp"/><Relationship Id="rId15" Type="http://schemas.openxmlformats.org/officeDocument/2006/relationships/slide" Target="slide9.xml"/><Relationship Id="rId23" Type="http://schemas.openxmlformats.org/officeDocument/2006/relationships/image" Target="../media/image10.png"/><Relationship Id="rId10" Type="http://schemas.openxmlformats.org/officeDocument/2006/relationships/image" Target="../media/image5.png"/><Relationship Id="rId19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slide" Target="slide7.xml"/><Relationship Id="rId14" Type="http://schemas.microsoft.com/office/2007/relationships/hdphoto" Target="../media/hdphoto4.wdp"/><Relationship Id="rId22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C3D1205-C866-2D72-5DD5-18C523722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D63AA-792D-1090-CDD3-72885576EE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687" y="5605670"/>
            <a:ext cx="8560904" cy="987287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по теме: </a:t>
            </a:r>
            <a:b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«Склонения имен существительных»,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класс</a:t>
            </a:r>
          </a:p>
        </p:txBody>
      </p:sp>
    </p:spTree>
    <p:extLst>
      <p:ext uri="{BB962C8B-B14F-4D97-AF65-F5344CB8AC3E}">
        <p14:creationId xmlns:p14="http://schemas.microsoft.com/office/powerpoint/2010/main" val="169786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2C8B09-6D47-B176-1D76-03370CEE6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Земля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83D1EF-A2D9-8DAE-1816-4A2AE57B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к какому слову нельзя подобрать однокоренное имя существительное 1-го склонения?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9F1473-F22D-D376-AF02-66804979EB52}"/>
              </a:ext>
            </a:extLst>
          </p:cNvPr>
          <p:cNvSpPr txBox="1"/>
          <p:nvPr/>
        </p:nvSpPr>
        <p:spPr>
          <a:xfrm>
            <a:off x="4697897" y="2705820"/>
            <a:ext cx="61887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1. Кисель</a:t>
            </a:r>
            <a:b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</a:br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6C67C3-C723-C6FA-08C0-099A421E8F50}"/>
              </a:ext>
            </a:extLst>
          </p:cNvPr>
          <p:cNvSpPr txBox="1"/>
          <p:nvPr/>
        </p:nvSpPr>
        <p:spPr>
          <a:xfrm>
            <a:off x="4697897" y="3121319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2. Лягушонок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5B82D2-5834-5DA4-46BE-7CA2E39CD914}"/>
              </a:ext>
            </a:extLst>
          </p:cNvPr>
          <p:cNvSpPr txBox="1"/>
          <p:nvPr/>
        </p:nvSpPr>
        <p:spPr>
          <a:xfrm>
            <a:off x="4697897" y="4071728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3. Кисть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5044BD-75D6-754C-0556-413996403ACA}"/>
              </a:ext>
            </a:extLst>
          </p:cNvPr>
          <p:cNvSpPr txBox="1"/>
          <p:nvPr/>
        </p:nvSpPr>
        <p:spPr>
          <a:xfrm>
            <a:off x="4697897" y="3582984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4. Морковь</a:t>
            </a:r>
          </a:p>
        </p:txBody>
      </p:sp>
      <p:sp>
        <p:nvSpPr>
          <p:cNvPr id="15" name="Стрелка: вправо 14">
            <a:hlinkClick r:id="rId2" action="ppaction://hlinksldjump"/>
            <a:extLst>
              <a:ext uri="{FF2B5EF4-FFF2-40B4-BE49-F238E27FC236}">
                <a16:creationId xmlns:a16="http://schemas.microsoft.com/office/drawing/2014/main" id="{B585F3A1-E7D0-2197-6B62-003422EC6BA1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2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7C088-60CA-CA35-1CFF-00CA69A5D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35" y="365125"/>
            <a:ext cx="11860695" cy="132556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Молодец! Ты выполнил все задания верно и помог Маленькому принцу добраться до своей розы!</a:t>
            </a:r>
          </a:p>
        </p:txBody>
      </p:sp>
      <p:pic>
        <p:nvPicPr>
          <p:cNvPr id="5" name="Picture 20">
            <a:extLst>
              <a:ext uri="{FF2B5EF4-FFF2-40B4-BE49-F238E27FC236}">
                <a16:creationId xmlns:a16="http://schemas.microsoft.com/office/drawing/2014/main" id="{BDBD7EE5-84D0-39CB-E5BB-CD2EFFBF0D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83" b="90000" l="10000" r="90000">
                        <a14:foregroundMark x1="51889" y1="55345" x2="47889" y2="60862"/>
                        <a14:foregroundMark x1="49556" y1="9483" x2="53556" y2="10517"/>
                        <a14:foregroundMark x1="53111" y1="50517" x2="53667" y2="622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621" r="19832" b="7839"/>
          <a:stretch/>
        </p:blipFill>
        <p:spPr bwMode="auto">
          <a:xfrm>
            <a:off x="4416382" y="1164626"/>
            <a:ext cx="5453428" cy="534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4">
            <a:extLst>
              <a:ext uri="{FF2B5EF4-FFF2-40B4-BE49-F238E27FC236}">
                <a16:creationId xmlns:a16="http://schemas.microsoft.com/office/drawing/2014/main" id="{70EB8857-BAA0-6C75-68DC-1B82BC6F3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206" b="91452" l="9783" r="89946">
                        <a14:foregroundMark x1="32065" y1="18735" x2="28261" y2="25293"/>
                        <a14:foregroundMark x1="28261" y1="25293" x2="29076" y2="65808"/>
                        <a14:foregroundMark x1="29076" y1="65808" x2="52310" y2="72600"/>
                        <a14:foregroundMark x1="52310" y1="72600" x2="74592" y2="52576"/>
                        <a14:foregroundMark x1="74592" y1="52576" x2="73777" y2="39578"/>
                        <a14:foregroundMark x1="73777" y1="39578" x2="73777" y2="39578"/>
                        <a14:foregroundMark x1="27582" y1="47307" x2="26223" y2="66276"/>
                        <a14:foregroundMark x1="42663" y1="11241" x2="32201" y2="13466"/>
                        <a14:foregroundMark x1="32201" y1="13466" x2="22418" y2="22365"/>
                        <a14:foregroundMark x1="22418" y1="22365" x2="13451" y2="56323"/>
                        <a14:foregroundMark x1="13451" y1="56323" x2="14538" y2="82904"/>
                        <a14:foregroundMark x1="14538" y1="82904" x2="14538" y2="82904"/>
                        <a14:foregroundMark x1="41304" y1="11358" x2="50136" y2="11710"/>
                        <a14:foregroundMark x1="50136" y1="11710" x2="75272" y2="23653"/>
                        <a14:foregroundMark x1="75272" y1="23653" x2="83424" y2="65691"/>
                        <a14:foregroundMark x1="83424" y1="65691" x2="83288" y2="85714"/>
                        <a14:foregroundMark x1="83288" y1="85714" x2="39130" y2="88993"/>
                        <a14:foregroundMark x1="39130" y1="88993" x2="17935" y2="86534"/>
                        <a14:foregroundMark x1="17935" y1="86534" x2="14538" y2="83255"/>
                        <a14:foregroundMark x1="39674" y1="10187" x2="48913" y2="7494"/>
                        <a14:foregroundMark x1="48913" y1="7494" x2="59375" y2="11475"/>
                        <a14:foregroundMark x1="59375" y1="11475" x2="79620" y2="29977"/>
                        <a14:foregroundMark x1="79620" y1="29977" x2="87772" y2="87705"/>
                        <a14:foregroundMark x1="87772" y1="87705" x2="73777" y2="91218"/>
                        <a14:foregroundMark x1="73777" y1="91218" x2="17120" y2="90164"/>
                        <a14:foregroundMark x1="17120" y1="90164" x2="12364" y2="84426"/>
                        <a14:foregroundMark x1="26223" y1="40984" x2="19429" y2="52927"/>
                        <a14:foregroundMark x1="19429" y1="52927" x2="26902" y2="64754"/>
                        <a14:foregroundMark x1="26902" y1="64754" x2="28940" y2="76698"/>
                        <a14:foregroundMark x1="28940" y1="76698" x2="30978" y2="78220"/>
                        <a14:foregroundMark x1="71060" y1="46721" x2="61957" y2="67681"/>
                        <a14:foregroundMark x1="61957" y1="67681" x2="40353" y2="57611"/>
                        <a14:foregroundMark x1="40353" y1="57611" x2="36685" y2="71663"/>
                        <a14:foregroundMark x1="36685" y1="71663" x2="66168" y2="79157"/>
                        <a14:foregroundMark x1="66168" y1="79157" x2="35870" y2="82904"/>
                        <a14:foregroundMark x1="35870" y1="82904" x2="28125" y2="80094"/>
                        <a14:foregroundMark x1="28125" y1="80094" x2="27310" y2="79040"/>
                        <a14:foregroundMark x1="23098" y1="77869" x2="19837" y2="67681"/>
                        <a14:foregroundMark x1="19837" y1="67681" x2="20245" y2="79391"/>
                        <a14:foregroundMark x1="31793" y1="50820" x2="36413" y2="56674"/>
                        <a14:foregroundMark x1="36413" y1="56674" x2="61005" y2="57845"/>
                        <a14:foregroundMark x1="61005" y1="57845" x2="72011" y2="36066"/>
                        <a14:foregroundMark x1="72011" y1="36066" x2="68614" y2="29508"/>
                        <a14:foregroundMark x1="72147" y1="72834" x2="72690" y2="83607"/>
                        <a14:foregroundMark x1="72690" y1="83607" x2="74185" y2="72600"/>
                        <a14:foregroundMark x1="74185" y1="72600" x2="66168" y2="80562"/>
                        <a14:foregroundMark x1="66168" y1="80562" x2="66168" y2="80796"/>
                        <a14:foregroundMark x1="75543" y1="63232" x2="81793" y2="77049"/>
                        <a14:foregroundMark x1="81793" y1="77049" x2="81793" y2="76112"/>
                        <a14:foregroundMark x1="75815" y1="61007" x2="56929" y2="79625"/>
                        <a14:foregroundMark x1="29348" y1="43326" x2="43478" y2="53162"/>
                        <a14:foregroundMark x1="43478" y1="53162" x2="43478" y2="53162"/>
                        <a14:foregroundMark x1="50679" y1="52927" x2="58560" y2="58314"/>
                        <a14:foregroundMark x1="86141" y1="61241" x2="85054" y2="39344"/>
                        <a14:foregroundMark x1="85054" y1="39344" x2="81793" y2="32670"/>
                        <a14:foregroundMark x1="80299" y1="28220" x2="61821" y2="10539"/>
                        <a14:foregroundMark x1="61821" y1="10539" x2="54755" y2="9251"/>
                        <a14:foregroundMark x1="12364" y1="91569" x2="12364" y2="77518"/>
                        <a14:foregroundMark x1="13179" y1="77283" x2="15082" y2="39227"/>
                        <a14:foregroundMark x1="15082" y1="39227" x2="15082" y2="39227"/>
                        <a14:foregroundMark x1="13179" y1="44496" x2="13043" y2="72834"/>
                        <a14:foregroundMark x1="13043" y1="72834" x2="12092" y2="73068"/>
                        <a14:foregroundMark x1="54212" y1="6792" x2="37908" y2="8665"/>
                        <a14:foregroundMark x1="37908" y1="8665" x2="23777" y2="19087"/>
                        <a14:foregroundMark x1="40082" y1="8548" x2="52989" y2="7143"/>
                        <a14:foregroundMark x1="52989" y1="6323" x2="42935" y2="6206"/>
                        <a14:foregroundMark x1="42935" y1="6206" x2="39674" y2="7494"/>
                        <a14:foregroundMark x1="39674" y1="7494" x2="39674" y2="7494"/>
                        <a14:foregroundMark x1="20924" y1="24707" x2="14130" y2="38290"/>
                        <a14:foregroundMark x1="12364" y1="50820" x2="12092" y2="60070"/>
                        <a14:foregroundMark x1="12092" y1="60070" x2="12092" y2="60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917" y="2143538"/>
            <a:ext cx="2922929" cy="339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0E0BF-8328-36C5-82D2-FFAC955B0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Список использованных источников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1304D3-E734-D843-CD33-7B6DB3FA8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rgbClr val="4F1A17"/>
                </a:solidFill>
                <a:latin typeface="Bookman Old Style" panose="0205060405050502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https://testedu.ru/test/russkij-yazyik/4-klass/skloneniya-i-padezhnyie-okonchaniya-imyon-sushhestvitelnyix.html</a:t>
            </a:r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n-US" sz="2400" dirty="0">
                <a:solidFill>
                  <a:srgbClr val="4F1A17"/>
                </a:solidFill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https://nsportal.ru/nachalnaya-shkola/russkii-yazyk/2018/01/12/test-po-teme-sklonenie-imen-sushchestvitelnyh</a:t>
            </a:r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n-US" sz="2400" dirty="0">
                <a:solidFill>
                  <a:srgbClr val="4F1A17"/>
                </a:solidFill>
                <a:latin typeface="Bookman Old Style" panose="020506040505050202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https://onlinetestpad.com/ru/test/19413-test-2-po-russkomu-yazyku-dlya-4-go-klassa-sklonenie-imen-sushhestvitelnykh</a:t>
            </a:r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  <a:p>
            <a:pPr algn="just"/>
            <a:endParaRPr lang="ru-RU" sz="2400" dirty="0">
              <a:solidFill>
                <a:srgbClr val="4F1A17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249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6DAF6-73A0-9C65-0D54-870B91E51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n w="28575">
                  <a:solidFill>
                    <a:srgbClr val="66330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Инструкция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74B260-17D8-7E77-63E9-B8B4C732D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Привет, дорогой друг!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4F1A17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Сегодня ты попал в сказку к Маленькому принцу! Как ты помнишь, Маленький принц, поссорившись с розой, отправился путешествовать, оставив цветок в одиночестве. Он путешествовал по нескольким планетам, где встречался с разными взрослыми людьми. Правитель каждой планеты приготовил для него свои вопросы и задания. Помоги Маленькому Принцу выполнить все задания по порядку и добраться до его любимой Розы. </a:t>
            </a:r>
          </a:p>
          <a:p>
            <a:pPr marL="0" indent="0" algn="just">
              <a:buNone/>
            </a:pPr>
            <a:endParaRPr lang="ru-RU" dirty="0">
              <a:solidFill>
                <a:srgbClr val="4F1A17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dirty="0">
              <a:solidFill>
                <a:srgbClr val="4F1A17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4F1A17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Цель игры: проверка сформированности умения определять склонения имен существительных.</a:t>
            </a:r>
          </a:p>
        </p:txBody>
      </p:sp>
      <p:sp>
        <p:nvSpPr>
          <p:cNvPr id="4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DD3460F1-A08B-3D14-81CC-8E1083AD461C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6FBF99-C28C-C00A-2405-A884190DA7B8}"/>
              </a:ext>
            </a:extLst>
          </p:cNvPr>
          <p:cNvSpPr txBox="1"/>
          <p:nvPr/>
        </p:nvSpPr>
        <p:spPr>
          <a:xfrm>
            <a:off x="7695539" y="5977465"/>
            <a:ext cx="3188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4F1A17"/>
                </a:solidFill>
                <a:latin typeface="Bookman Old Style" panose="02050604050505020204" pitchFamily="18" charset="0"/>
              </a:rPr>
              <a:t>Переход в космос</a:t>
            </a:r>
          </a:p>
        </p:txBody>
      </p:sp>
    </p:spTree>
    <p:extLst>
      <p:ext uri="{BB962C8B-B14F-4D97-AF65-F5344CB8AC3E}">
        <p14:creationId xmlns:p14="http://schemas.microsoft.com/office/powerpoint/2010/main" val="50580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0" name="Picture 28">
            <a:extLst>
              <a:ext uri="{FF2B5EF4-FFF2-40B4-BE49-F238E27FC236}">
                <a16:creationId xmlns:a16="http://schemas.microsoft.com/office/drawing/2014/main" id="{0C60BDF2-01A2-CAFB-C085-48942FC13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911" y="5302616"/>
            <a:ext cx="9104812" cy="148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hlinkClick r:id="rId3" action="ppaction://hlinksldjump"/>
            <a:extLst>
              <a:ext uri="{FF2B5EF4-FFF2-40B4-BE49-F238E27FC236}">
                <a16:creationId xmlns:a16="http://schemas.microsoft.com/office/drawing/2014/main" id="{11B81E98-3D31-4258-7F86-942BC446AC0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46" b="89904" l="5926" r="90000">
                        <a14:foregroundMark x1="44444" y1="32532" x2="44444" y2="32532"/>
                        <a14:foregroundMark x1="45370" y1="29808" x2="44259" y2="48237"/>
                        <a14:foregroundMark x1="44259" y1="48237" x2="57407" y2="62981"/>
                        <a14:foregroundMark x1="59074" y1="70192" x2="52407" y2="75481"/>
                        <a14:foregroundMark x1="33519" y1="37340" x2="14444" y2="58494"/>
                        <a14:foregroundMark x1="14444" y1="58494" x2="12037" y2="69712"/>
                        <a14:foregroundMark x1="7037" y1="56891" x2="6667" y2="59615"/>
                        <a14:foregroundMark x1="6296" y1="65705" x2="7778" y2="67788"/>
                        <a14:foregroundMark x1="47593" y1="8494" x2="41111" y2="8173"/>
                        <a14:foregroundMark x1="44630" y1="3846" x2="51481" y2="4487"/>
                        <a14:foregroundMark x1="33889" y1="22115" x2="37593" y2="318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031" y="83123"/>
            <a:ext cx="2920933" cy="337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hlinkClick r:id="rId6" action="ppaction://hlinksldjump"/>
            <a:extLst>
              <a:ext uri="{FF2B5EF4-FFF2-40B4-BE49-F238E27FC236}">
                <a16:creationId xmlns:a16="http://schemas.microsoft.com/office/drawing/2014/main" id="{7342ABAA-5BB6-D725-F5F5-FB6C508987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8596" y1="69975" x2="52807" y2="76005"/>
                        <a14:foregroundMark x1="52807" y1="76005" x2="58246" y2="68970"/>
                        <a14:foregroundMark x1="58246" y1="68970" x2="58421" y2="67462"/>
                        <a14:foregroundMark x1="28947" y1="79020" x2="57368" y2="87940"/>
                        <a14:foregroundMark x1="24561" y1="68593" x2="26491" y2="70352"/>
                        <a14:foregroundMark x1="66667" y1="56281" x2="66667" y2="56281"/>
                        <a14:foregroundMark x1="62105" y1="54899" x2="60526" y2="55276"/>
                        <a14:foregroundMark x1="60526" y1="54899" x2="57895" y2="57915"/>
                        <a14:foregroundMark x1="42807" y1="52010" x2="38947" y2="57915"/>
                        <a14:foregroundMark x1="59649" y1="45603" x2="62632" y2="36558"/>
                        <a14:foregroundMark x1="62632" y1="36558" x2="52632" y2="35678"/>
                        <a14:foregroundMark x1="52632" y1="35678" x2="52632" y2="36558"/>
                        <a14:foregroundMark x1="58421" y1="31910" x2="53860" y2="25377"/>
                        <a14:foregroundMark x1="53860" y1="25377" x2="53860" y2="24874"/>
                        <a14:foregroundMark x1="57368" y1="19347" x2="56491" y2="22613"/>
                        <a14:foregroundMark x1="61404" y1="44975" x2="64561" y2="42337"/>
                        <a14:foregroundMark x1="57018" y1="17211" x2="64035" y2="15075"/>
                        <a14:foregroundMark x1="57018" y1="23744" x2="57368" y2="24749"/>
                        <a14:foregroundMark x1="57368" y1="24749" x2="57368" y2="24749"/>
                        <a14:foregroundMark x1="40877" y1="77261" x2="47895" y2="83040"/>
                        <a14:foregroundMark x1="39825" y1="55905" x2="37895" y2="52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662" r="22007" b="5046"/>
          <a:stretch/>
        </p:blipFill>
        <p:spPr bwMode="auto">
          <a:xfrm>
            <a:off x="1854821" y="775489"/>
            <a:ext cx="1745116" cy="39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hlinkClick r:id="rId9" action="ppaction://hlinksldjump"/>
            <a:extLst>
              <a:ext uri="{FF2B5EF4-FFF2-40B4-BE49-F238E27FC236}">
                <a16:creationId xmlns:a16="http://schemas.microsoft.com/office/drawing/2014/main" id="{4D45C65B-65EE-1AAC-05F4-1211A6360E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6167" l="0" r="100000">
                        <a14:foregroundMark x1="54425" y1="37500" x2="57080" y2="48000"/>
                        <a14:foregroundMark x1="0" y1="80333" x2="6637" y2="77167"/>
                        <a14:foregroundMark x1="0" y1="87333" x2="89381" y2="94167"/>
                        <a14:foregroundMark x1="99558" y1="90000" x2="89823" y2="94167"/>
                        <a14:foregroundMark x1="0" y1="89000" x2="54867" y2="94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4842" y="1602465"/>
            <a:ext cx="2524513" cy="334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hlinkClick r:id="rId12" action="ppaction://hlinksldjump"/>
            <a:extLst>
              <a:ext uri="{FF2B5EF4-FFF2-40B4-BE49-F238E27FC236}">
                <a16:creationId xmlns:a16="http://schemas.microsoft.com/office/drawing/2014/main" id="{37617FA5-8964-7F5B-6980-219132DDFE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259" b="89947" l="9950" r="89924">
                        <a14:foregroundMark x1="31738" y1="9259" x2="34005" y2="13492"/>
                        <a14:foregroundMark x1="58816" y1="32275" x2="58816" y2="32275"/>
                        <a14:foregroundMark x1="58816" y1="32275" x2="58816" y2="32275"/>
                        <a14:foregroundMark x1="64861" y1="19841" x2="67632" y2="21825"/>
                        <a14:foregroundMark x1="46474" y1="27381" x2="41562" y2="23545"/>
                        <a14:foregroundMark x1="41058" y1="22222" x2="45466" y2="26058"/>
                        <a14:backgroundMark x1="49622" y1="33069" x2="49874" y2="33862"/>
                        <a14:backgroundMark x1="60076" y1="30556" x2="60076" y2="30556"/>
                        <a14:backgroundMark x1="63602" y1="33598" x2="63602" y2="33598"/>
                        <a14:backgroundMark x1="33501" y1="65741" x2="33249" y2="72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1669" r="17645" b="6158"/>
          <a:stretch/>
        </p:blipFill>
        <p:spPr bwMode="auto">
          <a:xfrm>
            <a:off x="6505404" y="1409286"/>
            <a:ext cx="2186885" cy="385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hlinkClick r:id="rId15" action="ppaction://hlinksldjump"/>
            <a:extLst>
              <a:ext uri="{FF2B5EF4-FFF2-40B4-BE49-F238E27FC236}">
                <a16:creationId xmlns:a16="http://schemas.microsoft.com/office/drawing/2014/main" id="{D2D8F32A-F4CC-C59F-4699-7024195C29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386" b="89227" l="3185" r="100000">
                        <a14:foregroundMark x1="12102" y1="71429" x2="35244" y2="82201"/>
                        <a14:foregroundMark x1="35244" y1="82201" x2="77919" y2="84075"/>
                        <a14:foregroundMark x1="77919" y1="84075" x2="97240" y2="78454"/>
                        <a14:foregroundMark x1="97240" y1="78454" x2="87898" y2="68384"/>
                        <a14:foregroundMark x1="12314" y1="64403" x2="13588" y2="78689"/>
                        <a14:foregroundMark x1="13588" y1="78689" x2="37155" y2="82670"/>
                        <a14:foregroundMark x1="11465" y1="64637" x2="3185" y2="79391"/>
                        <a14:foregroundMark x1="3185" y1="79391" x2="17410" y2="83841"/>
                        <a14:foregroundMark x1="17410" y1="83841" x2="21019" y2="82670"/>
                        <a14:foregroundMark x1="84501" y1="66042" x2="95966" y2="74473"/>
                        <a14:foregroundMark x1="95966" y1="74473" x2="95541" y2="777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63365" y="1803304"/>
            <a:ext cx="2934391" cy="266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hlinkClick r:id="rId18" action="ppaction://hlinksldjump"/>
            <a:extLst>
              <a:ext uri="{FF2B5EF4-FFF2-40B4-BE49-F238E27FC236}">
                <a16:creationId xmlns:a16="http://schemas.microsoft.com/office/drawing/2014/main" id="{CFEC10FD-875D-1FDC-19DF-36547E1E7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7778" b="92000" l="5556" r="94667">
                        <a14:foregroundMark x1="43667" y1="11556" x2="53222" y2="12222"/>
                        <a14:foregroundMark x1="53222" y1="12222" x2="60444" y2="15222"/>
                        <a14:foregroundMark x1="10000" y1="42111" x2="7444" y2="59111"/>
                        <a14:foregroundMark x1="29889" y1="85444" x2="53889" y2="92000"/>
                        <a14:foregroundMark x1="53889" y1="92000" x2="53889" y2="92000"/>
                        <a14:foregroundMark x1="90222" y1="40000" x2="89111" y2="70556"/>
                        <a14:foregroundMark x1="89111" y1="70556" x2="86111" y2="75222"/>
                        <a14:foregroundMark x1="94667" y1="49667" x2="94667" y2="55444"/>
                        <a14:foregroundMark x1="32778" y1="14111" x2="43111" y2="11778"/>
                        <a14:foregroundMark x1="43111" y1="11778" x2="68000" y2="13000"/>
                        <a14:foregroundMark x1="68000" y1="13000" x2="68000" y2="13000"/>
                        <a14:foregroundMark x1="63111" y1="10667" x2="37222" y2="7778"/>
                        <a14:foregroundMark x1="5556" y1="50000" x2="5556" y2="50000"/>
                        <a14:foregroundMark x1="17333" y1="80556" x2="16333" y2="7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9297" y="-25380"/>
            <a:ext cx="2146852" cy="214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>
            <a:extLst>
              <a:ext uri="{FF2B5EF4-FFF2-40B4-BE49-F238E27FC236}">
                <a16:creationId xmlns:a16="http://schemas.microsoft.com/office/drawing/2014/main" id="{48377B0B-5726-891A-1AEB-B310C992E6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 cstate="screen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483" b="90000" l="10000" r="90000">
                        <a14:foregroundMark x1="51889" y1="55345" x2="47889" y2="60862"/>
                        <a14:foregroundMark x1="49556" y1="9483" x2="53556" y2="10517"/>
                        <a14:foregroundMark x1="53111" y1="50517" x2="53667" y2="622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621" r="19832" b="7839"/>
          <a:stretch/>
        </p:blipFill>
        <p:spPr bwMode="auto">
          <a:xfrm>
            <a:off x="278842" y="4203955"/>
            <a:ext cx="2054087" cy="257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>
            <a:extLst>
              <a:ext uri="{FF2B5EF4-FFF2-40B4-BE49-F238E27FC236}">
                <a16:creationId xmlns:a16="http://schemas.microsoft.com/office/drawing/2014/main" id="{33A2346D-6291-9D1B-3358-FD343F2BC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6206" b="91452" l="9783" r="89946">
                        <a14:foregroundMark x1="32065" y1="18735" x2="28261" y2="25293"/>
                        <a14:foregroundMark x1="28261" y1="25293" x2="29076" y2="65808"/>
                        <a14:foregroundMark x1="29076" y1="65808" x2="52310" y2="72600"/>
                        <a14:foregroundMark x1="52310" y1="72600" x2="74592" y2="52576"/>
                        <a14:foregroundMark x1="74592" y1="52576" x2="73777" y2="39578"/>
                        <a14:foregroundMark x1="73777" y1="39578" x2="73777" y2="39578"/>
                        <a14:foregroundMark x1="27582" y1="47307" x2="26223" y2="66276"/>
                        <a14:foregroundMark x1="42663" y1="11241" x2="32201" y2="13466"/>
                        <a14:foregroundMark x1="32201" y1="13466" x2="22418" y2="22365"/>
                        <a14:foregroundMark x1="22418" y1="22365" x2="13451" y2="56323"/>
                        <a14:foregroundMark x1="13451" y1="56323" x2="14538" y2="82904"/>
                        <a14:foregroundMark x1="14538" y1="82904" x2="14538" y2="82904"/>
                        <a14:foregroundMark x1="41304" y1="11358" x2="50136" y2="11710"/>
                        <a14:foregroundMark x1="50136" y1="11710" x2="75272" y2="23653"/>
                        <a14:foregroundMark x1="75272" y1="23653" x2="83424" y2="65691"/>
                        <a14:foregroundMark x1="83424" y1="65691" x2="83288" y2="85714"/>
                        <a14:foregroundMark x1="83288" y1="85714" x2="39130" y2="88993"/>
                        <a14:foregroundMark x1="39130" y1="88993" x2="17935" y2="86534"/>
                        <a14:foregroundMark x1="17935" y1="86534" x2="14538" y2="83255"/>
                        <a14:foregroundMark x1="39674" y1="10187" x2="48913" y2="7494"/>
                        <a14:foregroundMark x1="48913" y1="7494" x2="59375" y2="11475"/>
                        <a14:foregroundMark x1="59375" y1="11475" x2="79620" y2="29977"/>
                        <a14:foregroundMark x1="79620" y1="29977" x2="87772" y2="87705"/>
                        <a14:foregroundMark x1="87772" y1="87705" x2="73777" y2="91218"/>
                        <a14:foregroundMark x1="73777" y1="91218" x2="17120" y2="90164"/>
                        <a14:foregroundMark x1="17120" y1="90164" x2="12364" y2="84426"/>
                        <a14:foregroundMark x1="26223" y1="40984" x2="19429" y2="52927"/>
                        <a14:foregroundMark x1="19429" y1="52927" x2="26902" y2="64754"/>
                        <a14:foregroundMark x1="26902" y1="64754" x2="28940" y2="76698"/>
                        <a14:foregroundMark x1="28940" y1="76698" x2="30978" y2="78220"/>
                        <a14:foregroundMark x1="71060" y1="46721" x2="61957" y2="67681"/>
                        <a14:foregroundMark x1="61957" y1="67681" x2="40353" y2="57611"/>
                        <a14:foregroundMark x1="40353" y1="57611" x2="36685" y2="71663"/>
                        <a14:foregroundMark x1="36685" y1="71663" x2="66168" y2="79157"/>
                        <a14:foregroundMark x1="66168" y1="79157" x2="35870" y2="82904"/>
                        <a14:foregroundMark x1="35870" y1="82904" x2="28125" y2="80094"/>
                        <a14:foregroundMark x1="28125" y1="80094" x2="27310" y2="79040"/>
                        <a14:foregroundMark x1="23098" y1="77869" x2="19837" y2="67681"/>
                        <a14:foregroundMark x1="19837" y1="67681" x2="20245" y2="79391"/>
                        <a14:foregroundMark x1="31793" y1="50820" x2="36413" y2="56674"/>
                        <a14:foregroundMark x1="36413" y1="56674" x2="61005" y2="57845"/>
                        <a14:foregroundMark x1="61005" y1="57845" x2="72011" y2="36066"/>
                        <a14:foregroundMark x1="72011" y1="36066" x2="68614" y2="29508"/>
                        <a14:foregroundMark x1="72147" y1="72834" x2="72690" y2="83607"/>
                        <a14:foregroundMark x1="72690" y1="83607" x2="74185" y2="72600"/>
                        <a14:foregroundMark x1="74185" y1="72600" x2="66168" y2="80562"/>
                        <a14:foregroundMark x1="66168" y1="80562" x2="66168" y2="80796"/>
                        <a14:foregroundMark x1="75543" y1="63232" x2="81793" y2="77049"/>
                        <a14:foregroundMark x1="81793" y1="77049" x2="81793" y2="76112"/>
                        <a14:foregroundMark x1="75815" y1="61007" x2="56929" y2="79625"/>
                        <a14:foregroundMark x1="29348" y1="43326" x2="43478" y2="53162"/>
                        <a14:foregroundMark x1="43478" y1="53162" x2="43478" y2="53162"/>
                        <a14:foregroundMark x1="50679" y1="52927" x2="58560" y2="58314"/>
                        <a14:foregroundMark x1="86141" y1="61241" x2="85054" y2="39344"/>
                        <a14:foregroundMark x1="85054" y1="39344" x2="81793" y2="32670"/>
                        <a14:foregroundMark x1="80299" y1="28220" x2="61821" y2="10539"/>
                        <a14:foregroundMark x1="61821" y1="10539" x2="54755" y2="9251"/>
                        <a14:foregroundMark x1="12364" y1="91569" x2="12364" y2="77518"/>
                        <a14:foregroundMark x1="13179" y1="77283" x2="15082" y2="39227"/>
                        <a14:foregroundMark x1="15082" y1="39227" x2="15082" y2="39227"/>
                        <a14:foregroundMark x1="13179" y1="44496" x2="13043" y2="72834"/>
                        <a14:foregroundMark x1="13043" y1="72834" x2="12092" y2="73068"/>
                        <a14:foregroundMark x1="54212" y1="6792" x2="37908" y2="8665"/>
                        <a14:foregroundMark x1="37908" y1="8665" x2="23777" y2="19087"/>
                        <a14:foregroundMark x1="40082" y1="8548" x2="52989" y2="7143"/>
                        <a14:foregroundMark x1="52989" y1="6323" x2="42935" y2="6206"/>
                        <a14:foregroundMark x1="42935" y1="6206" x2="39674" y2="7494"/>
                        <a14:foregroundMark x1="39674" y1="7494" x2="39674" y2="7494"/>
                        <a14:foregroundMark x1="20924" y1="24707" x2="14130" y2="38290"/>
                        <a14:foregroundMark x1="12364" y1="50820" x2="12092" y2="60070"/>
                        <a14:foregroundMark x1="12092" y1="60070" x2="12092" y2="60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1831" y="4676360"/>
            <a:ext cx="1850169" cy="214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3D4207-A744-57AE-82B5-1DE66F46CD66}"/>
              </a:ext>
            </a:extLst>
          </p:cNvPr>
          <p:cNvSpPr txBox="1"/>
          <p:nvPr/>
        </p:nvSpPr>
        <p:spPr>
          <a:xfrm>
            <a:off x="85692" y="2965946"/>
            <a:ext cx="20611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Короля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BCD7A2-30B3-E6F3-F80A-A29470B13AC6}"/>
              </a:ext>
            </a:extLst>
          </p:cNvPr>
          <p:cNvSpPr txBox="1"/>
          <p:nvPr/>
        </p:nvSpPr>
        <p:spPr>
          <a:xfrm>
            <a:off x="3820948" y="1780703"/>
            <a:ext cx="20611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Дельца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A53BA-C895-AA48-22F6-C610C54D7EBB}"/>
              </a:ext>
            </a:extLst>
          </p:cNvPr>
          <p:cNvSpPr txBox="1"/>
          <p:nvPr/>
        </p:nvSpPr>
        <p:spPr>
          <a:xfrm>
            <a:off x="2003854" y="704069"/>
            <a:ext cx="170609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Честолюбца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86A0D-AD5D-41DF-A0A7-4E8EAA78A6C6}"/>
              </a:ext>
            </a:extLst>
          </p:cNvPr>
          <p:cNvSpPr txBox="1"/>
          <p:nvPr/>
        </p:nvSpPr>
        <p:spPr>
          <a:xfrm>
            <a:off x="9215798" y="4132756"/>
            <a:ext cx="20611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Географа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9FF4F-8737-87BA-6FE2-364539889221}"/>
              </a:ext>
            </a:extLst>
          </p:cNvPr>
          <p:cNvSpPr txBox="1"/>
          <p:nvPr/>
        </p:nvSpPr>
        <p:spPr>
          <a:xfrm>
            <a:off x="6853427" y="1480932"/>
            <a:ext cx="20611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Фонарщика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E4F3CC-FC6D-2FFE-E98E-D239478304F7}"/>
              </a:ext>
            </a:extLst>
          </p:cNvPr>
          <p:cNvSpPr txBox="1"/>
          <p:nvPr/>
        </p:nvSpPr>
        <p:spPr>
          <a:xfrm>
            <a:off x="8692289" y="350700"/>
            <a:ext cx="155408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Земля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76EA64-5C0B-A7B2-D453-F0C2F1A33356}"/>
              </a:ext>
            </a:extLst>
          </p:cNvPr>
          <p:cNvSpPr txBox="1"/>
          <p:nvPr/>
        </p:nvSpPr>
        <p:spPr>
          <a:xfrm>
            <a:off x="3893552" y="343005"/>
            <a:ext cx="3871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Выбери</a:t>
            </a:r>
            <a:r>
              <a:rPr lang="ru-RU" b="1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планету</a:t>
            </a:r>
            <a:r>
              <a:rPr lang="ru-RU" b="1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42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AD3B3F-7888-CE3E-9AEA-A1526EDC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Короля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D52D0E-AA9C-EDA5-E044-D50AEEB8B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61" y="1457260"/>
            <a:ext cx="11343861" cy="435133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0" i="0" u="none" strike="noStrike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укажи строчку, в которой перечислены имена существительные только среднего рода и запиши их. </a:t>
            </a: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Проверь себя.</a:t>
            </a:r>
            <a:endParaRPr lang="ru-RU" sz="2400" b="0" i="0" dirty="0">
              <a:solidFill>
                <a:srgbClr val="4F1A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5A858A-8229-C4C5-4374-B1477C4211D3}"/>
              </a:ext>
            </a:extLst>
          </p:cNvPr>
          <p:cNvSpPr txBox="1"/>
          <p:nvPr/>
        </p:nvSpPr>
        <p:spPr>
          <a:xfrm>
            <a:off x="2256183" y="3059668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u="none" strike="noStrike" dirty="0">
                <a:solidFill>
                  <a:srgbClr val="4F1A17"/>
                </a:solidFill>
                <a:effectLst/>
                <a:latin typeface="Bookman Old Style" panose="02050604050505020204" pitchFamily="18" charset="0"/>
              </a:rPr>
              <a:t>2. Мысль, творог, окно.</a:t>
            </a:r>
            <a:endParaRPr lang="ru-RU" sz="2400" b="0" i="0" dirty="0">
              <a:solidFill>
                <a:srgbClr val="4F1A17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C418E3-6904-A358-4E2B-3CB5F7D1783D}"/>
              </a:ext>
            </a:extLst>
          </p:cNvPr>
          <p:cNvSpPr txBox="1"/>
          <p:nvPr/>
        </p:nvSpPr>
        <p:spPr>
          <a:xfrm>
            <a:off x="2256183" y="2717239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dirty="0">
                <a:solidFill>
                  <a:srgbClr val="4F1A17"/>
                </a:solidFill>
                <a:latin typeface="Bookman Old Style" panose="02050604050505020204" pitchFamily="18" charset="0"/>
              </a:rPr>
              <a:t>1. </a:t>
            </a:r>
            <a:r>
              <a:rPr lang="ru-RU" sz="2400" b="0" i="0" u="none" strike="noStrike" dirty="0">
                <a:solidFill>
                  <a:srgbClr val="4F1A17"/>
                </a:solidFill>
                <a:effectLst/>
                <a:latin typeface="Bookman Old Style" panose="02050604050505020204" pitchFamily="18" charset="0"/>
              </a:rPr>
              <a:t>Стол, поезд, крокодил.</a:t>
            </a:r>
            <a:endParaRPr lang="ru-RU" sz="2400" b="0" i="0" dirty="0">
              <a:solidFill>
                <a:srgbClr val="4F1A17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0877CE-BBA3-E965-53A3-5015FCB31EBD}"/>
              </a:ext>
            </a:extLst>
          </p:cNvPr>
          <p:cNvSpPr txBox="1"/>
          <p:nvPr/>
        </p:nvSpPr>
        <p:spPr>
          <a:xfrm>
            <a:off x="2249557" y="340209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3. </a:t>
            </a:r>
            <a:r>
              <a:rPr lang="ru-RU" sz="2400" b="0" i="0" u="none" strike="noStrike" dirty="0">
                <a:solidFill>
                  <a:srgbClr val="4F1A17"/>
                </a:solidFill>
                <a:effectLst/>
                <a:latin typeface="Bookman Old Style" panose="02050604050505020204" pitchFamily="18" charset="0"/>
              </a:rPr>
              <a:t>Слово, радость, друг.</a:t>
            </a:r>
            <a:endParaRPr lang="ru-RU" sz="2400" b="0" i="0" dirty="0">
              <a:solidFill>
                <a:srgbClr val="4F1A17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E855DC-803D-CEF1-31E9-7C485C1EEC45}"/>
              </a:ext>
            </a:extLst>
          </p:cNvPr>
          <p:cNvSpPr txBox="1"/>
          <p:nvPr/>
        </p:nvSpPr>
        <p:spPr>
          <a:xfrm>
            <a:off x="2249557" y="375740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4. </a:t>
            </a:r>
            <a:r>
              <a:rPr lang="ru-RU" sz="2400" b="0" i="0" u="none" strike="noStrike" dirty="0">
                <a:solidFill>
                  <a:srgbClr val="4F1A17"/>
                </a:solidFill>
                <a:effectLst/>
                <a:latin typeface="Bookman Old Style" panose="02050604050505020204" pitchFamily="18" charset="0"/>
              </a:rPr>
              <a:t>Пятно, зерно, поле.</a:t>
            </a:r>
            <a:endParaRPr lang="ru-RU" sz="2400" b="0" i="0" dirty="0">
              <a:solidFill>
                <a:srgbClr val="4F1A17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7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6B5C4-1264-5A3D-940C-A30215892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Честолюбца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93CD96-7B70-32A1-8F16-D4731EE654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969984"/>
            <a:ext cx="20383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4ED1BAB-9F7A-5FE5-6CE3-C294FB0F8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0864" y="1969984"/>
            <a:ext cx="44291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C54677B6-57A4-73A2-BE42-4C2C2B3A4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303" y="1969984"/>
            <a:ext cx="22098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7C93914B-A73B-3530-991B-D799F64B6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75" y="4683125"/>
            <a:ext cx="1905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62FFFAE0-3F24-2945-B576-EB01B206D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5650" y="4683125"/>
            <a:ext cx="26003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BAFA40E3-B477-2E63-9291-B46DD31C8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750" y="4683125"/>
            <a:ext cx="322897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5AD66E-EA82-88A9-EBFD-CD0D8C8BF6FC}"/>
              </a:ext>
            </a:extLst>
          </p:cNvPr>
          <p:cNvSpPr txBox="1"/>
          <p:nvPr/>
        </p:nvSpPr>
        <p:spPr>
          <a:xfrm>
            <a:off x="361154" y="1411585"/>
            <a:ext cx="1284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отгадай ребусы и запиши имена существительные только 3 склонения.</a:t>
            </a:r>
          </a:p>
        </p:txBody>
      </p:sp>
      <p:sp>
        <p:nvSpPr>
          <p:cNvPr id="3" name="Стрелка: вправо 2">
            <a:hlinkClick r:id="rId8" action="ppaction://hlinksldjump"/>
            <a:extLst>
              <a:ext uri="{FF2B5EF4-FFF2-40B4-BE49-F238E27FC236}">
                <a16:creationId xmlns:a16="http://schemas.microsoft.com/office/drawing/2014/main" id="{30B4ECB2-3C53-CC12-94E2-C7578254C8DD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312F84-3B7B-2557-2EF2-4EB0275E6E23}"/>
              </a:ext>
            </a:extLst>
          </p:cNvPr>
          <p:cNvSpPr txBox="1"/>
          <p:nvPr/>
        </p:nvSpPr>
        <p:spPr>
          <a:xfrm>
            <a:off x="10686637" y="5558597"/>
            <a:ext cx="19083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rgbClr val="4F1A17"/>
                </a:solidFill>
                <a:latin typeface="Bookman Old Style" panose="02050604050505020204" pitchFamily="18" charset="0"/>
              </a:rPr>
              <a:t>Проверь</a:t>
            </a:r>
            <a:r>
              <a:rPr lang="ru-RU" sz="1500" dirty="0">
                <a:latin typeface="Bookman Old Style" panose="02050604050505020204" pitchFamily="18" charset="0"/>
              </a:rPr>
              <a:t> </a:t>
            </a:r>
            <a:r>
              <a:rPr lang="ru-RU" sz="1500" dirty="0">
                <a:solidFill>
                  <a:srgbClr val="4F1A17"/>
                </a:solidFill>
                <a:latin typeface="Bookman Old Style" panose="02050604050505020204" pitchFamily="18" charset="0"/>
              </a:rPr>
              <a:t>себя:</a:t>
            </a:r>
          </a:p>
        </p:txBody>
      </p:sp>
    </p:spTree>
    <p:extLst>
      <p:ext uri="{BB962C8B-B14F-4D97-AF65-F5344CB8AC3E}">
        <p14:creationId xmlns:p14="http://schemas.microsoft.com/office/powerpoint/2010/main" val="246598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6B5C4-1264-5A3D-940C-A30215892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Честолюбца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93CD96-7B70-32A1-8F16-D4731EE654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969984"/>
            <a:ext cx="20383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4ED1BAB-9F7A-5FE5-6CE3-C294FB0F8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0864" y="1969984"/>
            <a:ext cx="44291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C54677B6-57A4-73A2-BE42-4C2C2B3A4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286" y="1943312"/>
            <a:ext cx="22098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7C93914B-A73B-3530-991B-D799F64B6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513724"/>
            <a:ext cx="1905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62FFFAE0-3F24-2945-B576-EB01B206D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2711" y="4513724"/>
            <a:ext cx="26003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BAFA40E3-B477-2E63-9291-B46DD31C8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2804" y="4513724"/>
            <a:ext cx="322897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5AD66E-EA82-88A9-EBFD-CD0D8C8BF6FC}"/>
              </a:ext>
            </a:extLst>
          </p:cNvPr>
          <p:cNvSpPr txBox="1"/>
          <p:nvPr/>
        </p:nvSpPr>
        <p:spPr>
          <a:xfrm>
            <a:off x="4992234" y="1418323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D54AC8-0009-12B2-5C37-1E0654D564CE}"/>
              </a:ext>
            </a:extLst>
          </p:cNvPr>
          <p:cNvSpPr txBox="1"/>
          <p:nvPr/>
        </p:nvSpPr>
        <p:spPr>
          <a:xfrm>
            <a:off x="1278901" y="3905012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Мороз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8B49CA-4570-8271-EA4F-D75316598168}"/>
              </a:ext>
            </a:extLst>
          </p:cNvPr>
          <p:cNvSpPr txBox="1"/>
          <p:nvPr/>
        </p:nvSpPr>
        <p:spPr>
          <a:xfrm>
            <a:off x="4971008" y="3862097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4F1A17"/>
                </a:solidFill>
                <a:latin typeface="Bookman Old Style" panose="02050604050505020204" pitchFamily="18" charset="0"/>
              </a:rPr>
              <a:t>Тетрадь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B69BC0-3FC7-E6F7-1D04-F52F2029D4C6}"/>
              </a:ext>
            </a:extLst>
          </p:cNvPr>
          <p:cNvSpPr txBox="1"/>
          <p:nvPr/>
        </p:nvSpPr>
        <p:spPr>
          <a:xfrm>
            <a:off x="8930457" y="3774853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4F1A17"/>
                </a:solidFill>
                <a:latin typeface="Bookman Old Style" panose="02050604050505020204" pitchFamily="18" charset="0"/>
              </a:rPr>
              <a:t>Ночь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DC73C-CA18-F877-B0E5-BCF10A81348C}"/>
              </a:ext>
            </a:extLst>
          </p:cNvPr>
          <p:cNvSpPr txBox="1"/>
          <p:nvPr/>
        </p:nvSpPr>
        <p:spPr>
          <a:xfrm>
            <a:off x="1275975" y="6323474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4F1A17"/>
                </a:solidFill>
                <a:latin typeface="Bookman Old Style" panose="02050604050505020204" pitchFamily="18" charset="0"/>
              </a:rPr>
              <a:t>Дочь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F3FB48-F688-691E-6651-3FA6E734545A}"/>
              </a:ext>
            </a:extLst>
          </p:cNvPr>
          <p:cNvSpPr txBox="1"/>
          <p:nvPr/>
        </p:nvSpPr>
        <p:spPr>
          <a:xfrm>
            <a:off x="4852837" y="6353192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День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3051C-3B0C-799C-2BDD-C83B49A25C1D}"/>
              </a:ext>
            </a:extLst>
          </p:cNvPr>
          <p:cNvSpPr txBox="1"/>
          <p:nvPr/>
        </p:nvSpPr>
        <p:spPr>
          <a:xfrm>
            <a:off x="8690806" y="6323474"/>
            <a:ext cx="968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Дядя</a:t>
            </a:r>
          </a:p>
        </p:txBody>
      </p:sp>
      <p:sp>
        <p:nvSpPr>
          <p:cNvPr id="6" name="Стрелка: вправо 5">
            <a:hlinkClick r:id="rId8" action="ppaction://hlinksldjump"/>
            <a:extLst>
              <a:ext uri="{FF2B5EF4-FFF2-40B4-BE49-F238E27FC236}">
                <a16:creationId xmlns:a16="http://schemas.microsoft.com/office/drawing/2014/main" id="{4E47A4DA-AFA0-BA73-ECF1-BF345008A421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7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31239A-2CCE-216B-986E-9EA0317C7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2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Дельца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26AB68-0C89-66FE-A2D3-1E115335F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10081591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в окончании какого слова пишется буква И?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Выпиши данное словосочетание и проверь себя.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5F2B3D-875F-D8F8-B5A0-2E3177A5346B}"/>
              </a:ext>
            </a:extLst>
          </p:cNvPr>
          <p:cNvSpPr txBox="1"/>
          <p:nvPr/>
        </p:nvSpPr>
        <p:spPr>
          <a:xfrm>
            <a:off x="4104034" y="275295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1. В дальней дорог_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4EE1CE-5CEB-BA10-FB12-45DF84194F4D}"/>
              </a:ext>
            </a:extLst>
          </p:cNvPr>
          <p:cNvSpPr txBox="1"/>
          <p:nvPr/>
        </p:nvSpPr>
        <p:spPr>
          <a:xfrm>
            <a:off x="4104034" y="3219528"/>
            <a:ext cx="6188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2. В начальной школ_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A10DAC-9812-51C1-CE1F-289266AA7D93}"/>
              </a:ext>
            </a:extLst>
          </p:cNvPr>
          <p:cNvSpPr txBox="1"/>
          <p:nvPr/>
        </p:nvSpPr>
        <p:spPr>
          <a:xfrm>
            <a:off x="4070904" y="3691540"/>
            <a:ext cx="61622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3. В чистой тетрад_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590650-F97C-BE41-69AD-7278B62CFDEA}"/>
              </a:ext>
            </a:extLst>
          </p:cNvPr>
          <p:cNvSpPr txBox="1"/>
          <p:nvPr/>
        </p:nvSpPr>
        <p:spPr>
          <a:xfrm>
            <a:off x="4070904" y="4168464"/>
            <a:ext cx="61622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4. На утренней зорьк_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51B003-EBF5-14BE-9A1D-53383692B86C}"/>
              </a:ext>
            </a:extLst>
          </p:cNvPr>
          <p:cNvSpPr txBox="1"/>
          <p:nvPr/>
        </p:nvSpPr>
        <p:spPr>
          <a:xfrm>
            <a:off x="7344555" y="4168464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167378-B0ED-02A2-D669-4C6CC7D63978}"/>
              </a:ext>
            </a:extLst>
          </p:cNvPr>
          <p:cNvSpPr txBox="1"/>
          <p:nvPr/>
        </p:nvSpPr>
        <p:spPr>
          <a:xfrm>
            <a:off x="7313085" y="3209704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6F31E3-C454-CC15-45E4-634B543A4AEB}"/>
              </a:ext>
            </a:extLst>
          </p:cNvPr>
          <p:cNvSpPr txBox="1"/>
          <p:nvPr/>
        </p:nvSpPr>
        <p:spPr>
          <a:xfrm>
            <a:off x="7000318" y="275295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E9B5895-60DD-4B06-6BF0-03BFBFC6A7A2}"/>
              </a:ext>
            </a:extLst>
          </p:cNvPr>
          <p:cNvSpPr txBox="1"/>
          <p:nvPr/>
        </p:nvSpPr>
        <p:spPr>
          <a:xfrm>
            <a:off x="6980280" y="3699169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и</a:t>
            </a:r>
          </a:p>
        </p:txBody>
      </p:sp>
      <p:sp>
        <p:nvSpPr>
          <p:cNvPr id="37" name="Стрелка: вправо 36">
            <a:hlinkClick r:id="rId2" action="ppaction://hlinksldjump"/>
            <a:extLst>
              <a:ext uri="{FF2B5EF4-FFF2-40B4-BE49-F238E27FC236}">
                <a16:creationId xmlns:a16="http://schemas.microsoft.com/office/drawing/2014/main" id="{02CD3EF5-5F09-B006-DA7A-A5DDCA2FF102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85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3AC0E-3A5A-5D2B-06A9-E60E24DE2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Фонарщика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1B6FD7EB-C8DC-F8CC-9E69-96373975B122}"/>
              </a:ext>
            </a:extLst>
          </p:cNvPr>
          <p:cNvSpPr txBox="1">
            <a:spLocks/>
          </p:cNvSpPr>
          <p:nvPr/>
        </p:nvSpPr>
        <p:spPr>
          <a:xfrm>
            <a:off x="0" y="1814374"/>
            <a:ext cx="12099235" cy="4033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в каком словосочетании имя существительное 2-го склонения употреблено в винительном падеже? Выпиши данное словосочетание и проверь себя.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C615E3-3C6B-508A-D261-51CDAA52B60B}"/>
              </a:ext>
            </a:extLst>
          </p:cNvPr>
          <p:cNvSpPr txBox="1"/>
          <p:nvPr/>
        </p:nvSpPr>
        <p:spPr>
          <a:xfrm>
            <a:off x="2650434" y="31486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1. Походка аиста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243B1E-F35B-2E26-4AA5-F5C280E4CF35}"/>
              </a:ext>
            </a:extLst>
          </p:cNvPr>
          <p:cNvSpPr txBox="1"/>
          <p:nvPr/>
        </p:nvSpPr>
        <p:spPr>
          <a:xfrm>
            <a:off x="2650434" y="430151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4. Писать письмо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0B8292-AB09-4846-13CD-959126782465}"/>
              </a:ext>
            </a:extLst>
          </p:cNvPr>
          <p:cNvSpPr txBox="1"/>
          <p:nvPr/>
        </p:nvSpPr>
        <p:spPr>
          <a:xfrm>
            <a:off x="2796209" y="354266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2. Хижина лесника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897FD3-9517-1A91-0401-A90A9BA73408}"/>
              </a:ext>
            </a:extLst>
          </p:cNvPr>
          <p:cNvSpPr txBox="1"/>
          <p:nvPr/>
        </p:nvSpPr>
        <p:spPr>
          <a:xfrm>
            <a:off x="3048000" y="392009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3. Помогать товарищу</a:t>
            </a:r>
          </a:p>
        </p:txBody>
      </p:sp>
      <p:sp>
        <p:nvSpPr>
          <p:cNvPr id="20" name="Стрелка: вправо 19">
            <a:hlinkClick r:id="rId2" action="ppaction://hlinksldjump"/>
            <a:extLst>
              <a:ext uri="{FF2B5EF4-FFF2-40B4-BE49-F238E27FC236}">
                <a16:creationId xmlns:a16="http://schemas.microsoft.com/office/drawing/2014/main" id="{57F532A1-6CCF-1400-24B4-E6748F31912D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FB5640-F57F-3D7D-BA1B-DB7722FE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Астероид Географа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4B2075-1D96-89A0-79AC-5225AD96D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4F1A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Задание: определи имя существительное по его признакам: ж. р., 1-е скл., в ед. ч., в Р. п. Проверь себя.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EACE75-57E0-1119-43DD-D7ACD33A3670}"/>
              </a:ext>
            </a:extLst>
          </p:cNvPr>
          <p:cNvSpPr txBox="1"/>
          <p:nvPr/>
        </p:nvSpPr>
        <p:spPr>
          <a:xfrm>
            <a:off x="4484204" y="327743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2. К лошадке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CEB38-8A46-6B10-A7C1-179BB20FC9FE}"/>
              </a:ext>
            </a:extLst>
          </p:cNvPr>
          <p:cNvSpPr txBox="1"/>
          <p:nvPr/>
        </p:nvSpPr>
        <p:spPr>
          <a:xfrm>
            <a:off x="4484204" y="282723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О скатерти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B72C40-03BC-AC90-38B8-AEC9D7DA2A25}"/>
              </a:ext>
            </a:extLst>
          </p:cNvPr>
          <p:cNvSpPr txBox="1"/>
          <p:nvPr/>
        </p:nvSpPr>
        <p:spPr>
          <a:xfrm>
            <a:off x="4484204" y="423034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4. На медведе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75579-D208-E64C-AC76-820FB42AC8E4}"/>
              </a:ext>
            </a:extLst>
          </p:cNvPr>
          <p:cNvSpPr txBox="1"/>
          <p:nvPr/>
        </p:nvSpPr>
        <p:spPr>
          <a:xfrm>
            <a:off x="4484204" y="373910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1A17"/>
                </a:solidFill>
                <a:latin typeface="Bookman Old Style" panose="02050604050505020204" pitchFamily="18" charset="0"/>
              </a:rPr>
              <a:t>3. Из простыни</a:t>
            </a:r>
          </a:p>
        </p:txBody>
      </p:sp>
      <p:sp>
        <p:nvSpPr>
          <p:cNvPr id="15" name="Стрелка: вправо 14">
            <a:hlinkClick r:id="rId2" action="ppaction://hlinksldjump"/>
            <a:extLst>
              <a:ext uri="{FF2B5EF4-FFF2-40B4-BE49-F238E27FC236}">
                <a16:creationId xmlns:a16="http://schemas.microsoft.com/office/drawing/2014/main" id="{09D4C4DA-1FDD-05B5-FA4E-7AE25CC0BA42}"/>
              </a:ext>
            </a:extLst>
          </p:cNvPr>
          <p:cNvSpPr/>
          <p:nvPr/>
        </p:nvSpPr>
        <p:spPr>
          <a:xfrm>
            <a:off x="11039061" y="5923722"/>
            <a:ext cx="887896" cy="569153"/>
          </a:xfrm>
          <a:prstGeom prst="rightArrow">
            <a:avLst/>
          </a:prstGeom>
          <a:solidFill>
            <a:schemeClr val="accent2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6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411</Words>
  <Application>Microsoft Office PowerPoint</Application>
  <PresentationFormat>Широкоэкранный</PresentationFormat>
  <Paragraphs>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Bookman Old Style</vt:lpstr>
      <vt:lpstr>Calibri</vt:lpstr>
      <vt:lpstr>Calibri Light</vt:lpstr>
      <vt:lpstr>Тема Office</vt:lpstr>
      <vt:lpstr>Игра по теме:  «Склонения имен существительных», 4 класс</vt:lpstr>
      <vt:lpstr>Инструкция</vt:lpstr>
      <vt:lpstr>Презентация PowerPoint</vt:lpstr>
      <vt:lpstr>Астероид Короля</vt:lpstr>
      <vt:lpstr>Астероид Честолюбца</vt:lpstr>
      <vt:lpstr>Астероид Честолюбца</vt:lpstr>
      <vt:lpstr>Астероид Дельца</vt:lpstr>
      <vt:lpstr>Астероид Фонарщика</vt:lpstr>
      <vt:lpstr>Астероид Географа</vt:lpstr>
      <vt:lpstr>Земля</vt:lpstr>
      <vt:lpstr>Молодец! Ты выполнил все задания верно и помог Маленькому принцу добраться до своей розы!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по теме:  «Склонения имен существительных», 4 класс</dc:title>
  <dc:creator>Дарьюшка Козлова</dc:creator>
  <cp:lastModifiedBy>Дарьюшка Козлова</cp:lastModifiedBy>
  <cp:revision>9</cp:revision>
  <dcterms:created xsi:type="dcterms:W3CDTF">2022-11-23T00:09:50Z</dcterms:created>
  <dcterms:modified xsi:type="dcterms:W3CDTF">2022-11-24T12:05:04Z</dcterms:modified>
</cp:coreProperties>
</file>