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307" r:id="rId3"/>
    <p:sldId id="319" r:id="rId4"/>
    <p:sldId id="331" r:id="rId5"/>
    <p:sldId id="332" r:id="rId6"/>
    <p:sldId id="334" r:id="rId7"/>
    <p:sldId id="336" r:id="rId8"/>
    <p:sldId id="341" r:id="rId9"/>
    <p:sldId id="342" r:id="rId10"/>
    <p:sldId id="28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24" autoAdjust="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194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128A7-9BA4-455E-B180-86F502331F4C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46BAB-3BF3-445C-9D9A-F488208E7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674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E486-8DC9-4557-86DD-D4400403AE45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42FD6-D6BD-4A00-9B0F-FF5320038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E486-8DC9-4557-86DD-D4400403AE45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42FD6-D6BD-4A00-9B0F-FF5320038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E486-8DC9-4557-86DD-D4400403AE45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42FD6-D6BD-4A00-9B0F-FF5320038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E486-8DC9-4557-86DD-D4400403AE45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42FD6-D6BD-4A00-9B0F-FF5320038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E486-8DC9-4557-86DD-D4400403AE45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42FD6-D6BD-4A00-9B0F-FF5320038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E486-8DC9-4557-86DD-D4400403AE45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42FD6-D6BD-4A00-9B0F-FF5320038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E486-8DC9-4557-86DD-D4400403AE45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42FD6-D6BD-4A00-9B0F-FF5320038F2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E486-8DC9-4557-86DD-D4400403AE45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42FD6-D6BD-4A00-9B0F-FF5320038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E486-8DC9-4557-86DD-D4400403AE45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42FD6-D6BD-4A00-9B0F-FF5320038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E486-8DC9-4557-86DD-D4400403AE45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42FD6-D6BD-4A00-9B0F-FF5320038F2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E486-8DC9-4557-86DD-D4400403AE45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42FD6-D6BD-4A00-9B0F-FF5320038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2258E486-8DC9-4557-86DD-D4400403AE45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A442FD6-D6BD-4A00-9B0F-FF5320038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776864" cy="4824536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Технология трудоустройства обучающихся с ОВЗ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школы-интерната № 2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Подготовила: </a:t>
            </a:r>
            <a:r>
              <a:rPr lang="ru-RU" sz="3200" dirty="0"/>
              <a:t>социальный педагог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Александрова Валентина Вадимовна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2021г.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8031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2067" y="1419909"/>
            <a:ext cx="4680520" cy="4680520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976718"/>
            <a:ext cx="7113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16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5431" y="2204864"/>
            <a:ext cx="7527338" cy="707886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Индивидуально-профилактическая работа с обучающимися, состоящими на разных формах контроля </a:t>
            </a:r>
            <a:endParaRPr lang="ru-RU" sz="20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881362" y="404664"/>
            <a:ext cx="4915475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/>
              <a:t>Направления </a:t>
            </a:r>
          </a:p>
          <a:p>
            <a:pPr lvl="0" algn="ctr"/>
            <a:r>
              <a:rPr lang="ru-RU" sz="2000" b="1" dirty="0" smtClean="0"/>
              <a:t>социально-педагогического сопровождения обучающихся </a:t>
            </a:r>
            <a:endParaRPr lang="ru-RU" sz="20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2920" y="3229732"/>
            <a:ext cx="4302591" cy="40011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ja-JP" sz="2000" b="1" i="1" dirty="0" smtClean="0">
                <a:latin typeface="Calibri" pitchFamily="34" charset="0"/>
                <a:cs typeface="Times New Roman" pitchFamily="18" charset="0"/>
              </a:rPr>
              <a:t>Профилактика правонарушений</a:t>
            </a:r>
            <a:endParaRPr kumimoji="0" lang="ru-RU" altLang="ja-JP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83568" y="3947235"/>
            <a:ext cx="4641297" cy="1323439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ja-JP" sz="2000" b="1" i="1" dirty="0" smtClean="0">
                <a:latin typeface="Calibri" pitchFamily="34" charset="0"/>
                <a:cs typeface="Times New Roman" pitchFamily="18" charset="0"/>
              </a:rPr>
              <a:t>Организация взаимодействия с ведомствами и службами системы профилактики безнадзорности и правонарушений несовершеннолетних</a:t>
            </a:r>
            <a:endParaRPr kumimoji="0" lang="ru-RU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535667" y="4525363"/>
            <a:ext cx="3286116" cy="707886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dirty="0" err="1" smtClean="0">
                <a:latin typeface="Calibri" pitchFamily="34" charset="0"/>
                <a:cs typeface="Times New Roman" pitchFamily="18" charset="0"/>
              </a:rPr>
              <a:t>Профориентационная</a:t>
            </a:r>
            <a:r>
              <a:rPr lang="ru-RU" sz="2000" b="1" i="1" dirty="0" smtClean="0">
                <a:latin typeface="Calibri" pitchFamily="34" charset="0"/>
                <a:cs typeface="Times New Roman" pitchFamily="18" charset="0"/>
              </a:rPr>
              <a:t> работа</a:t>
            </a: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24128" y="3269365"/>
            <a:ext cx="2909195" cy="1015663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Calibri" pitchFamily="34" charset="0"/>
              </a:rPr>
              <a:t>Создание банка данных различных категорий обучающихся</a:t>
            </a:r>
            <a:endParaRPr lang="ru-RU" sz="2000" dirty="0"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24128" y="5501263"/>
            <a:ext cx="2968869" cy="400110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0" algn="ctr" fontAlgn="base"/>
            <a:r>
              <a:rPr lang="ru-RU" sz="2000" b="1" i="1" dirty="0" smtClean="0">
                <a:latin typeface="Calibri" pitchFamily="34" charset="0"/>
              </a:rPr>
              <a:t>Работа с родителями</a:t>
            </a:r>
            <a:endParaRPr lang="ru-RU" sz="2000" dirty="0"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5501263"/>
            <a:ext cx="3960440" cy="400110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0" algn="ctr" fontAlgn="base"/>
            <a:r>
              <a:rPr lang="ru-RU" sz="2000" b="1" i="1" dirty="0" smtClean="0">
                <a:latin typeface="Calibri" pitchFamily="34" charset="0"/>
              </a:rPr>
              <a:t>Методическая работа</a:t>
            </a:r>
            <a:endParaRPr lang="ru-RU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80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556792"/>
            <a:ext cx="79928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buFont typeface="Wingdings" pitchFamily="2" charset="2"/>
              <a:buChar char="ü"/>
            </a:pP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Содействие в трудоустройстве обучающихся.</a:t>
            </a:r>
          </a:p>
          <a:p>
            <a:pPr marL="285750" lvl="0" indent="-285750" fontAlgn="base">
              <a:buFont typeface="Wingdings" pitchFamily="2" charset="2"/>
              <a:buChar char="ü"/>
            </a:pPr>
            <a:r>
              <a:rPr lang="ru-RU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Работа с классными руководителями по профессиональному самоопределению </a:t>
            </a: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обучающихся.</a:t>
            </a:r>
          </a:p>
          <a:p>
            <a:pPr marL="285750" lvl="0" indent="-285750" fontAlgn="base">
              <a:buFont typeface="Wingdings" pitchFamily="2" charset="2"/>
              <a:buChar char="ü"/>
            </a:pPr>
            <a:r>
              <a:rPr lang="ru-RU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Работа с родителями по профессиональному самоопределению </a:t>
            </a: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обучающихся.</a:t>
            </a:r>
          </a:p>
          <a:p>
            <a:pPr marL="285750" lvl="0" indent="-285750" fontAlgn="base">
              <a:buFont typeface="Wingdings" pitchFamily="2" charset="2"/>
              <a:buChar char="ü"/>
            </a:pPr>
            <a:r>
              <a:rPr lang="ru-RU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Межведомственное сотрудничество в сферах профессиональной ориентации и социально-трудовой адаптации </a:t>
            </a: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обучающихся.</a:t>
            </a:r>
          </a:p>
          <a:p>
            <a:pPr lvl="0" fontAlgn="base"/>
            <a:endParaRPr lang="ru-RU" dirty="0" smtClean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620688"/>
            <a:ext cx="6696744" cy="58477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i="1" dirty="0" err="1" smtClean="0">
                <a:latin typeface="Calibri" pitchFamily="34" charset="0"/>
                <a:cs typeface="Times New Roman" pitchFamily="18" charset="0"/>
              </a:rPr>
              <a:t>Профориентационная</a:t>
            </a:r>
            <a:r>
              <a:rPr lang="ru-RU" sz="3200" b="1" i="1" dirty="0" smtClean="0">
                <a:latin typeface="Calibri" pitchFamily="34" charset="0"/>
                <a:cs typeface="Times New Roman" pitchFamily="18" charset="0"/>
              </a:rPr>
              <a:t> работа</a:t>
            </a:r>
            <a:endParaRPr kumimoji="0" 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35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259632" y="620688"/>
            <a:ext cx="6696744" cy="58477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ТРУДОУСТРОЙСТВО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lang="ru-RU" sz="3200" dirty="0" smtClean="0">
                <a:latin typeface="Calibri" pitchFamily="34" charset="0"/>
                <a:cs typeface="Arial" pitchFamily="34" charset="0"/>
              </a:rPr>
              <a:t> ОБУЧАЮЩИХСЯ</a:t>
            </a:r>
            <a:endParaRPr kumimoji="0" 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556792"/>
            <a:ext cx="799288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fontAlgn="base">
              <a:buAutoNum type="arabicPeriod"/>
            </a:pPr>
            <a:r>
              <a:rPr lang="ru-RU" sz="2800" b="1" i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Взаимодействие с АЗН, которое   заключает договора с такими организациями как:</a:t>
            </a:r>
          </a:p>
          <a:p>
            <a:pPr lvl="0" fontAlgn="base"/>
            <a:endParaRPr lang="ru-RU" sz="28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 fontAlgn="base"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РООИ «Балтийские узоры» (помощник делопроизводителя).</a:t>
            </a:r>
          </a:p>
          <a:p>
            <a:pPr marL="457200" lvl="0" indent="-457200" fontAlgn="base">
              <a:buFont typeface="Wingdings" panose="05000000000000000000" pitchFamily="2" charset="2"/>
              <a:buChar char="ü"/>
            </a:pPr>
            <a:endParaRPr lang="ru-RU" sz="28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fontAlgn="base">
              <a:buFont typeface="Wingdings" pitchFamily="2" charset="2"/>
              <a:buChar char="ü"/>
            </a:pP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Организация «Мир молодежи» (подсобные рабочие).</a:t>
            </a:r>
          </a:p>
          <a:p>
            <a:pPr lvl="0" fontAlgn="base"/>
            <a:endParaRPr lang="ru-RU" sz="28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fontAlgn="base">
              <a:buFont typeface="Wingdings" pitchFamily="2" charset="2"/>
              <a:buChar char="ü"/>
            </a:pP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Молодежная биржа труда (садово-парковая работа).</a:t>
            </a:r>
          </a:p>
          <a:p>
            <a:pPr lvl="0" fontAlgn="base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32138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2.    </a:t>
            </a:r>
            <a:r>
              <a:rPr lang="ru-RU" sz="2800" b="1" i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Особенности трудоустройства детей:</a:t>
            </a:r>
          </a:p>
          <a:p>
            <a:pPr lvl="0" fontAlgn="base"/>
            <a:endParaRPr lang="ru-RU" sz="28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 fontAlgn="base"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Медицинская справка 086-У (годен к работе: должность)</a:t>
            </a:r>
          </a:p>
          <a:p>
            <a:pPr marL="457200" lvl="0" indent="-457200" fontAlgn="base"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В возрасте 14 лет: разрешение из </a:t>
            </a:r>
            <a:r>
              <a:rPr lang="ru-RU" sz="2800" b="1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ООиП</a:t>
            </a: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письменное разрешение родителей/опекуна</a:t>
            </a:r>
          </a:p>
          <a:p>
            <a:pPr marL="457200" lvl="0" indent="-457200" fontAlgn="base"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Регистрация в любом районе СПБ, кроме ЛО</a:t>
            </a:r>
          </a:p>
          <a:p>
            <a:pPr marL="457200" lvl="0" indent="-457200" fontAlgn="base"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Срок трудоустройства 1 месяц, с последующим увольнением и приемом на работу </a:t>
            </a:r>
          </a:p>
          <a:p>
            <a:pPr marL="457200" lvl="0" indent="-457200" fontAlgn="base"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Проверка АЗН рабочего времени н/л</a:t>
            </a:r>
          </a:p>
          <a:p>
            <a:pPr marL="457200" lvl="0" indent="-457200" fontAlgn="base"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Ежемесячный отчет о проделанной работе </a:t>
            </a:r>
          </a:p>
        </p:txBody>
      </p:sp>
    </p:spTree>
    <p:extLst>
      <p:ext uri="{BB962C8B-B14F-4D97-AF65-F5344CB8AC3E}">
        <p14:creationId xmlns:p14="http://schemas.microsoft.com/office/powerpoint/2010/main" val="1378451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9" y="692696"/>
            <a:ext cx="7920880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36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404664"/>
            <a:ext cx="5616624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31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620688"/>
            <a:ext cx="417646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10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942" y="614622"/>
            <a:ext cx="3528392" cy="51053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290" y="614622"/>
            <a:ext cx="3558133" cy="521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90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2566</TotalTime>
  <Words>183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Impact</vt:lpstr>
      <vt:lpstr>ＭＳ Ｐ明朝</vt:lpstr>
      <vt:lpstr>Times New Roman</vt:lpstr>
      <vt:lpstr>Wingdings</vt:lpstr>
      <vt:lpstr>NewsPrint</vt:lpstr>
      <vt:lpstr>Технология трудоустройства обучающихся с ОВЗ школы-интерната № 2   Подготовила: социальный педагог  Александрова Валентина Вадимовна  2021г.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Ucer</dc:creator>
  <cp:lastModifiedBy>User</cp:lastModifiedBy>
  <cp:revision>209</cp:revision>
  <dcterms:created xsi:type="dcterms:W3CDTF">2014-11-13T11:36:50Z</dcterms:created>
  <dcterms:modified xsi:type="dcterms:W3CDTF">2022-11-24T11:50:03Z</dcterms:modified>
</cp:coreProperties>
</file>