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6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603740D-6245-4EC0-92FC-08A19143DAF3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5C40C23-7E4A-4CEF-8F06-07742C53A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source.org/w/index.php?title=%D0%A4%D0%B0%D0%B9%D0%BB:Zhukovsky_1815.jpg&amp;filetimestamp=20100406091959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692696"/>
            <a:ext cx="6908304" cy="151216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В. А. Жуковский. </a:t>
            </a:r>
            <a:br>
              <a:rPr lang="ru-RU" b="1" i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«Спящая царевна» как литературная сказка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085184"/>
            <a:ext cx="8568952" cy="1512168"/>
          </a:xfrm>
        </p:spPr>
        <p:txBody>
          <a:bodyPr>
            <a:noAutofit/>
          </a:bodyPr>
          <a:lstStyle/>
          <a:p>
            <a:r>
              <a:rPr lang="ru-RU" sz="1400" dirty="0"/>
              <a:t>Выполнила:</a:t>
            </a:r>
          </a:p>
          <a:p>
            <a:r>
              <a:rPr lang="ru-RU" sz="1400" dirty="0" err="1"/>
              <a:t>Ялакас</a:t>
            </a:r>
            <a:r>
              <a:rPr lang="ru-RU" sz="1400" dirty="0"/>
              <a:t> А.О.</a:t>
            </a:r>
          </a:p>
          <a:p>
            <a:r>
              <a:rPr lang="ru-RU" sz="1400" dirty="0"/>
              <a:t>Учитель русского языка </a:t>
            </a:r>
          </a:p>
          <a:p>
            <a:r>
              <a:rPr lang="ru-RU" sz="1400" dirty="0"/>
              <a:t>и литературы</a:t>
            </a:r>
          </a:p>
          <a:p>
            <a:r>
              <a:rPr lang="ru-RU" sz="1400" dirty="0"/>
              <a:t>ГБОУ лицея №590</a:t>
            </a:r>
          </a:p>
        </p:txBody>
      </p:sp>
      <p:pic>
        <p:nvPicPr>
          <p:cNvPr id="6146" name="Picture 2" descr="C:\Users\Мухаевы\Desktop\Жуковский сказка о спящей красавице\13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383267"/>
            <a:ext cx="4744616" cy="2611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487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16632"/>
            <a:ext cx="8280920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latin typeface="Georgia" panose="02040502050405020303" pitchFamily="18" charset="0"/>
              </a:rPr>
              <a:t>«Спящая царевна» </a:t>
            </a:r>
          </a:p>
          <a:p>
            <a:pPr algn="ctr"/>
            <a:r>
              <a:rPr lang="ru-RU" sz="3600" b="1" i="1" dirty="0">
                <a:latin typeface="Georgia" panose="02040502050405020303" pitchFamily="18" charset="0"/>
              </a:rPr>
              <a:t>В. А. Жуковского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08004" y="2132856"/>
            <a:ext cx="4284476" cy="4176464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Georgia" panose="02040502050405020303" pitchFamily="18" charset="0"/>
              </a:rPr>
              <a:t>«Спящая царевна» - одна из красивейших литературных  сказок России. С течением времени читательский интерес к ней не ослабевает. Это и есть свидетельство того, что творчество В. А. Жуковского современно и ныне.</a:t>
            </a:r>
          </a:p>
        </p:txBody>
      </p:sp>
      <p:pic>
        <p:nvPicPr>
          <p:cNvPr id="4098" name="Picture 2" descr="C:\Users\Мухаевы\Desktop\Жуковский сказка о спящей красавице\4eae985aac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99" y="1556792"/>
            <a:ext cx="381642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562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Ответим на вопросы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Чем мне понравился или не понравился урок?</a:t>
            </a:r>
          </a:p>
          <a:p>
            <a:r>
              <a:rPr lang="ru-RU" dirty="0"/>
              <a:t>Что было сложно?</a:t>
            </a:r>
          </a:p>
          <a:p>
            <a:endParaRPr lang="ru-RU" dirty="0"/>
          </a:p>
        </p:txBody>
      </p:sp>
      <p:pic>
        <p:nvPicPr>
          <p:cNvPr id="4" name="Рисунок 3" descr="img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7" y="404664"/>
            <a:ext cx="9183357" cy="5721499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thumb/3/38/Zhukovsky_1815.jpg/250px-Zhukovsky_181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640"/>
            <a:ext cx="5202605" cy="5146030"/>
          </a:xfrm>
          <a:prstGeom prst="ellipse">
            <a:avLst/>
          </a:prstGeom>
          <a:ln w="190500" cap="rnd">
            <a:solidFill>
              <a:schemeClr val="bg2">
                <a:lumMod val="5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artDeco"/>
            <a:extrusionClr>
              <a:srgbClr val="000000"/>
            </a:extrusion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323528" y="5445224"/>
            <a:ext cx="8604447" cy="9807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1"/>
                </a:solidFill>
                <a:latin typeface="Georgia" panose="02040502050405020303" pitchFamily="18" charset="0"/>
              </a:rPr>
              <a:t>Василий Андреевич Жуковский</a:t>
            </a:r>
          </a:p>
          <a:p>
            <a:pPr algn="ctr"/>
            <a:r>
              <a:rPr lang="ru-RU" sz="2800" b="1" i="1" dirty="0">
                <a:solidFill>
                  <a:schemeClr val="tx1"/>
                </a:solidFill>
                <a:latin typeface="Georgia" panose="02040502050405020303" pitchFamily="18" charset="0"/>
              </a:rPr>
              <a:t>(1783-1852)</a:t>
            </a:r>
          </a:p>
        </p:txBody>
      </p:sp>
    </p:spTree>
    <p:extLst>
      <p:ext uri="{BB962C8B-B14F-4D97-AF65-F5344CB8AC3E}">
        <p14:creationId xmlns:p14="http://schemas.microsoft.com/office/powerpoint/2010/main" val="34513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5-m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88641"/>
            <a:ext cx="6120680" cy="666936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44408" y="5805264"/>
            <a:ext cx="645840" cy="603498"/>
          </a:xfrm>
        </p:spPr>
        <p:txBody>
          <a:bodyPr>
            <a:noAutofit/>
          </a:bodyPr>
          <a:lstStyle/>
          <a:p>
            <a:endParaRPr lang="ru-RU" sz="1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8352928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</a:pPr>
            <a:r>
              <a:rPr lang="ru-RU" alt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Сказки В.А. Жуковского издавались неоднократно и иллюстрировались многими художниками</a:t>
            </a:r>
          </a:p>
        </p:txBody>
      </p:sp>
      <p:pic>
        <p:nvPicPr>
          <p:cNvPr id="5" name="Picture 6" descr="C:\Users\Я\Pictures\Спящая царевна\3982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15210">
            <a:off x="488853" y="1305334"/>
            <a:ext cx="2006234" cy="307261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6" name="Picture 4" descr="C:\Users\Я\Pictures\Спящая царевна\11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159915"/>
            <a:ext cx="25336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C:\Users\Я\Pictures\Спящая царевна\bs00007564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324" y="1212165"/>
            <a:ext cx="2189878" cy="30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Мухаевы\Desktop\Жуковский сказка о спящей красавице\1371733738_obl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3394">
            <a:off x="462457" y="3718769"/>
            <a:ext cx="2318065" cy="30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ухаевы\Desktop\Жуковский сказка о спящей красавице\100577643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374" y="3738756"/>
            <a:ext cx="2151828" cy="299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ухаевы\Desktop\Жуковский сказка о спящей красавице\09726df17331d4918ce685707434986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648344"/>
            <a:ext cx="2366770" cy="317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39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730" y="620688"/>
            <a:ext cx="141784" cy="963538"/>
          </a:xfrm>
        </p:spPr>
        <p:txBody>
          <a:bodyPr>
            <a:normAutofit/>
          </a:bodyPr>
          <a:lstStyle/>
          <a:p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1988840"/>
            <a:ext cx="4896544" cy="38164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just"/>
            <a:endParaRPr lang="ru-RU" sz="3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 Жуковский участвовал в необычном литературном состязании, причём с самим А.С. Пушкиным. Случилось это в Царском Селе в 1831 году. Именно там они вступили в «состязание»: кто лучше напишет сказку, подобную народной. В.А. Жуковский тогда написал «Сказку о царе Берендее» и сказку «Спящая царевна».                                                        А.С. Пушкин – «Сказку о царе </a:t>
            </a:r>
            <a:r>
              <a:rPr lang="ru-RU"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а в 1833 году – «Сказку о мёртвой царевне и о семи богатырях». </a:t>
            </a:r>
          </a:p>
          <a:p>
            <a:r>
              <a:rPr lang="ru-RU" dirty="0"/>
              <a:t>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332656"/>
            <a:ext cx="8352928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Georgia" panose="02040502050405020303" pitchFamily="18" charset="0"/>
              </a:rPr>
              <a:t>История создания сказки В. А. Жуковского «Спящая царевна»</a:t>
            </a:r>
          </a:p>
        </p:txBody>
      </p:sp>
      <p:pic>
        <p:nvPicPr>
          <p:cNvPr id="2050" name="Picture 2" descr="C:\Users\Мухаевы\Desktop\Жуковский сказка о спящей красавице\75234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15197"/>
            <a:ext cx="3771880" cy="279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296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04448" y="224643"/>
            <a:ext cx="144016" cy="936105"/>
          </a:xfrm>
        </p:spPr>
        <p:txBody>
          <a:bodyPr>
            <a:normAutofit/>
          </a:bodyPr>
          <a:lstStyle/>
          <a:p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74" y="3068960"/>
            <a:ext cx="4139315" cy="19114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Один из основных жанров фольклора. Прозаический рассказ фантастического или бытового характера с установкой на вымысел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43808" y="296652"/>
            <a:ext cx="316835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tx1"/>
                </a:solidFill>
                <a:latin typeface="Georgia" panose="02040502050405020303" pitchFamily="18" charset="0"/>
              </a:rPr>
              <a:t>Сказка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2060848"/>
            <a:ext cx="3528392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atin typeface="Georgia" panose="02040502050405020303" pitchFamily="18" charset="0"/>
              </a:rPr>
              <a:t>Народная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8" y="2060848"/>
            <a:ext cx="3600400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1"/>
                </a:solidFill>
                <a:latin typeface="Georgia" panose="02040502050405020303" pitchFamily="18" charset="0"/>
              </a:rPr>
              <a:t>Литературная 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979712" y="1088740"/>
            <a:ext cx="1296144" cy="9721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8" idx="0"/>
          </p:cNvCxnSpPr>
          <p:nvPr/>
        </p:nvCxnSpPr>
        <p:spPr>
          <a:xfrm>
            <a:off x="5436096" y="1088740"/>
            <a:ext cx="1368152" cy="9721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074" name="Picture 2" descr="C:\Users\Мухаевы\Desktop\Жуковский сказка о спящей красавице\0_99974_44caee8b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664" y="5084166"/>
            <a:ext cx="3806703" cy="17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716016" y="3068960"/>
            <a:ext cx="4032448" cy="18722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Georgia" panose="02040502050405020303" pitchFamily="18" charset="0"/>
              </a:rPr>
              <a:t>Литературный жанр в прозе или стихах, опирающийся на традиции народной сказки</a:t>
            </a:r>
          </a:p>
        </p:txBody>
      </p:sp>
      <p:pic>
        <p:nvPicPr>
          <p:cNvPr id="3075" name="Picture 3" descr="C:\Users\Мухаевы\Desktop\Жуковский сказка о спящей красавице\13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15" y="116632"/>
            <a:ext cx="2124929" cy="159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974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501824" cy="675506"/>
          </a:xfrm>
        </p:spPr>
        <p:txBody>
          <a:bodyPr>
            <a:normAutofit/>
          </a:bodyPr>
          <a:lstStyle/>
          <a:p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022251"/>
              </p:ext>
            </p:extLst>
          </p:nvPr>
        </p:nvGraphicFramePr>
        <p:xfrm>
          <a:off x="611560" y="836712"/>
          <a:ext cx="7560840" cy="570593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80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0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2688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Народная сказка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Литературная сказка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68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Существует в </a:t>
                      </a:r>
                      <a:r>
                        <a:rPr lang="ru-RU" sz="1800" b="1" i="1" dirty="0"/>
                        <a:t>устной форме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Создается в </a:t>
                      </a:r>
                      <a:r>
                        <a:rPr lang="ru-RU" sz="1800" b="1" i="1" dirty="0"/>
                        <a:t>письменной форме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180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/>
                        <a:t>Текст вариативен</a:t>
                      </a:r>
                      <a:r>
                        <a:rPr lang="ru-RU" sz="1800" b="1" i="1" baseline="0" dirty="0"/>
                        <a:t> </a:t>
                      </a:r>
                      <a:r>
                        <a:rPr lang="ru-RU" sz="1800" baseline="0" dirty="0"/>
                        <a:t>– каждая сказка существует в нескольких вариантах (сказитель может вносить изменения)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/>
                        <a:t>Текст каноничен </a:t>
                      </a:r>
                      <a:r>
                        <a:rPr lang="ru-RU" sz="1800" dirty="0"/>
                        <a:t>(не допускается произвольное внесение изменений)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1386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/>
                        <a:t>Образ героя </a:t>
                      </a:r>
                      <a:r>
                        <a:rPr lang="ru-RU" sz="1800" dirty="0"/>
                        <a:t>предельно </a:t>
                      </a:r>
                      <a:r>
                        <a:rPr lang="ru-RU" sz="1800" b="1" i="1" dirty="0"/>
                        <a:t>типизирован</a:t>
                      </a:r>
                      <a:r>
                        <a:rPr lang="ru-RU" sz="1800" dirty="0"/>
                        <a:t> (герой, вредитель, даритель, искомый персонаж)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/>
                        <a:t>Образ героя </a:t>
                      </a:r>
                      <a:r>
                        <a:rPr lang="ru-RU" sz="1800" dirty="0"/>
                        <a:t>предельно</a:t>
                      </a:r>
                      <a:r>
                        <a:rPr lang="ru-RU" sz="1800" baseline="0" dirty="0"/>
                        <a:t> </a:t>
                      </a:r>
                      <a:r>
                        <a:rPr lang="ru-RU" sz="1800" b="1" i="1" baseline="0" dirty="0"/>
                        <a:t>индивидуализирован</a:t>
                      </a:r>
                      <a:endParaRPr lang="ru-RU" sz="18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6520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dirty="0"/>
                        <a:t>Поэтика </a:t>
                      </a:r>
                      <a:r>
                        <a:rPr lang="ru-RU" sz="1800" b="1" i="1" dirty="0"/>
                        <a:t>традиционна</a:t>
                      </a:r>
                      <a:r>
                        <a:rPr lang="ru-RU" sz="1800" dirty="0"/>
                        <a:t>, используется ограниченный набор изобразительно-выразительных средств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/>
                        <a:t>Поэтика определяется творческой манерой автора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180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/>
                        <a:t>Время создания определить невозможно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/>
                        <a:t>Время создания сказки или известно</a:t>
                      </a:r>
                      <a:r>
                        <a:rPr lang="ru-RU" sz="1800" dirty="0"/>
                        <a:t>, или определяется с высокой</a:t>
                      </a:r>
                      <a:r>
                        <a:rPr lang="ru-RU" sz="1800" baseline="0" dirty="0"/>
                        <a:t> степенью точности по приметам времени в тексте</a:t>
                      </a:r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942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60432" y="317723"/>
            <a:ext cx="216024" cy="1470025"/>
          </a:xfrm>
        </p:spPr>
        <p:txBody>
          <a:bodyPr>
            <a:normAutofit/>
          </a:bodyPr>
          <a:lstStyle/>
          <a:p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7632848" cy="53285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виду можно отнести сказку? Почему?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чём вы видите отличие этой сказки? Что в народных сказках мы не могли встретить?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вы увидели героев сказки «Спящая царевна?» Похожи ли они на героев народной сказки?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определения, которыми автор характеризует царя Матвея.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же такой «разумный» царь оплошал: не позвал двенадцатую чародейку на пир?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последняя чародейка не смогла полностью снять злые чары?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предпринимает царь Матвей, чтобы страшное пророчество не сбылось?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почему пророчество всё же сбывается? (Найдите и прочитайте ответ в тексте)</a:t>
            </a:r>
          </a:p>
          <a:p>
            <a:pPr marL="342900" indent="-342900" algn="l">
              <a:buFont typeface="+mj-lt"/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19672" y="332656"/>
            <a:ext cx="5832648" cy="72008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latin typeface="Georgia" panose="02040502050405020303" pitchFamily="18" charset="0"/>
              </a:rPr>
              <a:t>Беседа по вопросам</a:t>
            </a:r>
          </a:p>
        </p:txBody>
      </p:sp>
    </p:spTree>
    <p:extLst>
      <p:ext uri="{BB962C8B-B14F-4D97-AF65-F5344CB8AC3E}">
        <p14:creationId xmlns:p14="http://schemas.microsoft.com/office/powerpoint/2010/main" val="3131031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60432" y="404664"/>
            <a:ext cx="501824" cy="1470025"/>
          </a:xfrm>
        </p:spPr>
        <p:txBody>
          <a:bodyPr>
            <a:normAutofit/>
          </a:bodyPr>
          <a:lstStyle/>
          <a:p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6120680" cy="50405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описание пути царского сына, выразительно прочитайте эпизод. Что можно сказать о характере этого героя. Почему он решил отправиться к царскому дому?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и в какой момент поведал царевичу о спящей девушке?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помогло пробудить царевну?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Прочтите описание царевны. Какой вы себе её представили?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утверждать, что в этой сказке мы опять встретились с извечной проблемой Добра и Зла?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работа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Напишите, чему, по-вашему, учит сказка 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«Спящая царевна».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3688" y="260648"/>
            <a:ext cx="4824536" cy="72008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atin typeface="Georgia" panose="02040502050405020303" pitchFamily="18" charset="0"/>
              </a:rPr>
              <a:t>Беседа по вопросам</a:t>
            </a:r>
          </a:p>
        </p:txBody>
      </p:sp>
      <p:pic>
        <p:nvPicPr>
          <p:cNvPr id="5122" name="Picture 2" descr="C:\Users\Мухаевы\Desktop\Жуковский сказка о спящей красавице\dba7cd279ac86995961210f6f62f75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067074"/>
            <a:ext cx="2430257" cy="359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650947"/>
      </p:ext>
    </p:extLst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1820</TotalTime>
  <Words>531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Georgia</vt:lpstr>
      <vt:lpstr>Times New Roman</vt:lpstr>
      <vt:lpstr>Trebuchet MS</vt:lpstr>
      <vt:lpstr>Wingdings</vt:lpstr>
      <vt:lpstr>Wingdings 2</vt:lpstr>
      <vt:lpstr>Изящная</vt:lpstr>
      <vt:lpstr>В. А. Жуковский.  «Спящая царевна» как литературная сказка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Ответим на вопросы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 А. Жуковский.  «Спящая царевна» как литературная сказка</dc:title>
  <dc:creator>Мухаевы</dc:creator>
  <cp:lastModifiedBy>Алёна Попова</cp:lastModifiedBy>
  <cp:revision>12</cp:revision>
  <dcterms:created xsi:type="dcterms:W3CDTF">2014-10-20T15:38:25Z</dcterms:created>
  <dcterms:modified xsi:type="dcterms:W3CDTF">2022-11-24T05:08:10Z</dcterms:modified>
</cp:coreProperties>
</file>