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9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7014"/>
    <a:srgbClr val="01403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4C18E-6465-4774-901B-BEE7EFBD7548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C897-B2D8-4799-AF42-70D8891CBB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5051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4C18E-6465-4774-901B-BEE7EFBD7548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C897-B2D8-4799-AF42-70D8891CBB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18278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4C18E-6465-4774-901B-BEE7EFBD7548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C897-B2D8-4799-AF42-70D8891CBB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4986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4C18E-6465-4774-901B-BEE7EFBD7548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C897-B2D8-4799-AF42-70D8891CBB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420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4C18E-6465-4774-901B-BEE7EFBD7548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C897-B2D8-4799-AF42-70D8891CBB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5278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4C18E-6465-4774-901B-BEE7EFBD7548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C897-B2D8-4799-AF42-70D8891CBB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64848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4C18E-6465-4774-901B-BEE7EFBD7548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C897-B2D8-4799-AF42-70D8891CBB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5774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4C18E-6465-4774-901B-BEE7EFBD7548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C897-B2D8-4799-AF42-70D8891CBB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5299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4C18E-6465-4774-901B-BEE7EFBD7548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C897-B2D8-4799-AF42-70D8891CBB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83147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4C18E-6465-4774-901B-BEE7EFBD7548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C897-B2D8-4799-AF42-70D8891CBB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2435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4C18E-6465-4774-901B-BEE7EFBD7548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C897-B2D8-4799-AF42-70D8891CBB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9619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4C18E-6465-4774-901B-BEE7EFBD7548}" type="datetimeFigureOut">
              <a:rPr lang="en-US" smtClean="0"/>
              <a:pPr/>
              <a:t>11/7/2022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0C897-B2D8-4799-AF42-70D8891CBB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6919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7195" y="2028925"/>
            <a:ext cx="7772400" cy="2387600"/>
          </a:xfrm>
        </p:spPr>
        <p:txBody>
          <a:bodyPr/>
          <a:lstStyle/>
          <a:p>
            <a:r>
              <a:rPr lang="ru-RU" dirty="0" smtClean="0">
                <a:solidFill>
                  <a:srgbClr val="014035"/>
                </a:solidFill>
                <a:latin typeface="+mn-lt"/>
              </a:rPr>
              <a:t>Русский язык</a:t>
            </a:r>
            <a:br>
              <a:rPr lang="ru-RU" dirty="0" smtClean="0">
                <a:solidFill>
                  <a:srgbClr val="014035"/>
                </a:solidFill>
                <a:latin typeface="+mn-lt"/>
              </a:rPr>
            </a:br>
            <a:r>
              <a:rPr lang="ru-RU" dirty="0" smtClean="0">
                <a:solidFill>
                  <a:srgbClr val="014035"/>
                </a:solidFill>
                <a:latin typeface="+mn-lt"/>
              </a:rPr>
              <a:t>2 класс</a:t>
            </a:r>
            <a:endParaRPr lang="en-US" dirty="0">
              <a:solidFill>
                <a:srgbClr val="01403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02103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5736" y="365126"/>
            <a:ext cx="6699613" cy="1267731"/>
          </a:xfrm>
        </p:spPr>
        <p:txBody>
          <a:bodyPr/>
          <a:lstStyle/>
          <a:p>
            <a:r>
              <a:rPr lang="ru-RU" kern="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</a:rPr>
              <a:t>Проверь:</a:t>
            </a:r>
            <a:endParaRPr lang="ru-RU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22514" y="2240280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Пришла зима (зимы).    В полях (поле)  и лесах  (лес) лежит (лёжа) глубокий  снег (снега). Трудно птицам и зверям (зверь) найти корм в снегу (снег).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33599" y="349522"/>
            <a:ext cx="7886700" cy="435133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Работа по учебнику</a:t>
            </a:r>
            <a:endParaRPr lang="ru-RU" b="1" dirty="0"/>
          </a:p>
        </p:txBody>
      </p:sp>
      <p:pic>
        <p:nvPicPr>
          <p:cNvPr id="1026" name="Picture 2" descr="https://images.wbstatic.net/big/new/30520000/30526455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4824" y="1384663"/>
            <a:ext cx="3711938" cy="4949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7096" y="365126"/>
            <a:ext cx="7248253" cy="1319983"/>
          </a:xfrm>
        </p:spPr>
        <p:txBody>
          <a:bodyPr/>
          <a:lstStyle/>
          <a:p>
            <a:pPr algn="ctr"/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Стр. 98 упр. 150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Если хочешь много знать, </a:t>
            </a:r>
            <a:br>
              <a:rPr lang="ru-RU" dirty="0" smtClean="0"/>
            </a:br>
            <a:r>
              <a:rPr lang="ru-RU" dirty="0" smtClean="0"/>
              <a:t>Надо потрудиться. </a:t>
            </a:r>
            <a:br>
              <a:rPr lang="ru-RU" dirty="0" smtClean="0"/>
            </a:br>
            <a:endParaRPr lang="ru-RU" dirty="0" smtClean="0"/>
          </a:p>
          <a:p>
            <a:pPr>
              <a:defRPr/>
            </a:pPr>
            <a:r>
              <a:rPr lang="ru-RU" dirty="0" smtClean="0"/>
              <a:t>А сейчас посмотрите друг на друга и поприветствуйте улыбкой, как это солнышко. Удачи вам.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2" descr="0_1afc0_918bf341_L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355333">
            <a:off x="5622925" y="57150"/>
            <a:ext cx="28575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4033" y="365126"/>
            <a:ext cx="6973933" cy="1325563"/>
          </a:xfrm>
        </p:spPr>
        <p:txBody>
          <a:bodyPr/>
          <a:lstStyle/>
          <a:p>
            <a:pPr algn="ctr"/>
            <a:r>
              <a:rPr lang="ru-RU" b="1" dirty="0" smtClean="0"/>
              <a:t>Чистописание</a:t>
            </a:r>
            <a:endParaRPr lang="ru-RU" b="1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 r="13709"/>
          <a:stretch>
            <a:fillRect/>
          </a:stretch>
        </p:blipFill>
        <p:spPr bwMode="auto">
          <a:xfrm>
            <a:off x="605383" y="2024744"/>
            <a:ext cx="7454400" cy="278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9978" y="352064"/>
            <a:ext cx="6686550" cy="12154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Способы проверки безударных гласных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09600" y="2057400"/>
            <a:ext cx="3814762" cy="3995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изменить форму слова</a:t>
            </a: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4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4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тр</a:t>
            </a:r>
            <a:r>
              <a:rPr kumimoji="0" lang="ru-RU" sz="32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</a:t>
            </a: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ва - травы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646613" y="1600200"/>
            <a:ext cx="4037012" cy="4527550"/>
          </a:xfrm>
          <a:prstGeom prst="rect">
            <a:avLst/>
          </a:prstGeom>
        </p:spPr>
        <p:txBody>
          <a:bodyPr/>
          <a:lstStyle/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подобрать родственное слово</a:t>
            </a: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4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</a:t>
            </a:r>
            <a:r>
              <a:rPr kumimoji="0" lang="ru-RU" sz="32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</a:t>
            </a: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довник - сад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2857" y="352063"/>
            <a:ext cx="6137910" cy="1325563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ПРАВИЛО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2960" y="2024130"/>
            <a:ext cx="7615645" cy="34163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defRPr/>
            </a:pPr>
            <a:r>
              <a:rPr lang="ru-RU" sz="3600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Чтобы проверить безударный гласный в корне слова, надо подобрать такое проверочное </a:t>
            </a:r>
            <a:r>
              <a:rPr lang="ru-RU" sz="3600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однокоренное</a:t>
            </a:r>
            <a:r>
              <a:rPr lang="ru-RU" sz="3600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 слово, в котором проверяемый </a:t>
            </a:r>
            <a:r>
              <a:rPr lang="ru-RU" sz="36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безударный</a:t>
            </a:r>
            <a:r>
              <a:rPr lang="ru-RU" sz="3600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 гласный </a:t>
            </a:r>
            <a:r>
              <a:rPr lang="ru-RU" sz="3600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станет</a:t>
            </a:r>
            <a:r>
              <a:rPr lang="ru-RU" sz="3600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 </a:t>
            </a:r>
            <a:r>
              <a:rPr lang="ru-RU" sz="3600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ударным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1783" y="273686"/>
            <a:ext cx="6568984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Диктант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 err="1" smtClean="0"/>
              <a:t>гр</a:t>
            </a:r>
            <a:r>
              <a:rPr lang="ru-RU" dirty="0" smtClean="0"/>
              <a:t>(</a:t>
            </a:r>
            <a:r>
              <a:rPr lang="ru-RU" dirty="0" err="1" smtClean="0"/>
              <a:t>и,е</a:t>
            </a:r>
            <a:r>
              <a:rPr lang="ru-RU" dirty="0" smtClean="0"/>
              <a:t>)</a:t>
            </a:r>
            <a:r>
              <a:rPr lang="ru-RU" dirty="0" smtClean="0">
                <a:cs typeface="Arial" charset="0"/>
              </a:rPr>
              <a:t> </a:t>
            </a:r>
            <a:r>
              <a:rPr lang="ru-RU" dirty="0" err="1" smtClean="0"/>
              <a:t>бник</a:t>
            </a:r>
            <a:endParaRPr lang="ru-RU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 smtClean="0"/>
              <a:t>в (</a:t>
            </a:r>
            <a:r>
              <a:rPr lang="ru-RU" dirty="0" err="1" smtClean="0"/>
              <a:t>а,о</a:t>
            </a:r>
            <a:r>
              <a:rPr lang="ru-RU" dirty="0" smtClean="0"/>
              <a:t>) дичка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 err="1" smtClean="0"/>
              <a:t>хр</a:t>
            </a:r>
            <a:r>
              <a:rPr lang="ru-RU" dirty="0" smtClean="0"/>
              <a:t>(</a:t>
            </a:r>
            <a:r>
              <a:rPr lang="ru-RU" dirty="0" err="1" smtClean="0"/>
              <a:t>а,о</a:t>
            </a:r>
            <a:r>
              <a:rPr lang="ru-RU" dirty="0" smtClean="0"/>
              <a:t>)</a:t>
            </a:r>
            <a:r>
              <a:rPr lang="ru-RU" dirty="0" err="1" smtClean="0"/>
              <a:t>брец</a:t>
            </a:r>
            <a:endParaRPr lang="ru-RU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 err="1" smtClean="0"/>
              <a:t>д</a:t>
            </a:r>
            <a:r>
              <a:rPr lang="ru-RU" dirty="0" smtClean="0"/>
              <a:t>(</a:t>
            </a:r>
            <a:r>
              <a:rPr lang="ru-RU" dirty="0" err="1" smtClean="0"/>
              <a:t>о,а</a:t>
            </a:r>
            <a:r>
              <a:rPr lang="ru-RU" dirty="0" smtClean="0"/>
              <a:t>) </a:t>
            </a:r>
            <a:r>
              <a:rPr lang="ru-RU" dirty="0" err="1" smtClean="0"/>
              <a:t>ждевой</a:t>
            </a:r>
            <a:endParaRPr lang="ru-RU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200" dirty="0" smtClean="0"/>
              <a:t>    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648200" y="1600200"/>
            <a:ext cx="4038600" cy="4530725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в(</a:t>
            </a:r>
            <a:r>
              <a:rPr kumimoji="0" lang="ru-RU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и,е</a:t>
            </a: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0" lang="ru-RU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селый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</a:t>
            </a: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ru-RU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е,и,я</a:t>
            </a: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0" lang="ru-RU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тнистый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к(</a:t>
            </a:r>
            <a:r>
              <a:rPr kumimoji="0" lang="ru-RU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и,е,я</a:t>
            </a: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0" lang="ru-RU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дровый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л(</a:t>
            </a:r>
            <a:r>
              <a:rPr kumimoji="0" lang="ru-RU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я,и,е</a:t>
            </a: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0" lang="ru-RU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дяной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olub12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1113"/>
            <a:ext cx="9144000" cy="684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0" name="Picture 12" descr="d3365a70f64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/>
          <a:stretch>
            <a:fillRect/>
          </a:stretch>
        </p:blipFill>
        <p:spPr bwMode="auto">
          <a:xfrm>
            <a:off x="1331913" y="2636838"/>
            <a:ext cx="1871662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7" name="Picture 19" descr="d3365a70f643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/>
          <a:stretch>
            <a:fillRect/>
          </a:stretch>
        </p:blipFill>
        <p:spPr bwMode="auto">
          <a:xfrm>
            <a:off x="323850" y="333375"/>
            <a:ext cx="158591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8" name="Picture 20" descr="d3365a70f643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/>
          <a:stretch>
            <a:fillRect/>
          </a:stretch>
        </p:blipFill>
        <p:spPr bwMode="auto">
          <a:xfrm>
            <a:off x="6948488" y="4884738"/>
            <a:ext cx="17272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9" name="Picture 21" descr="d3365a70f643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/>
          <a:stretch>
            <a:fillRect/>
          </a:stretch>
        </p:blipFill>
        <p:spPr bwMode="auto">
          <a:xfrm>
            <a:off x="6732588" y="260350"/>
            <a:ext cx="194310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10" name="Picture 22" descr="d3365a70f643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/>
          <a:stretch>
            <a:fillRect/>
          </a:stretch>
        </p:blipFill>
        <p:spPr bwMode="auto">
          <a:xfrm>
            <a:off x="323850" y="4767263"/>
            <a:ext cx="1944688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11" name="Picture 23" descr="d3365a70f643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/>
          <a:stretch>
            <a:fillRect/>
          </a:stretch>
        </p:blipFill>
        <p:spPr bwMode="auto">
          <a:xfrm>
            <a:off x="3635375" y="2382838"/>
            <a:ext cx="223202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14" name="снеж2910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снежинки.wav"/>
          </p:nvPr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8532813" y="6308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15" name="Picture 27" descr="d3365a70f643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/>
          <a:stretch>
            <a:fillRect/>
          </a:stretch>
        </p:blipFill>
        <p:spPr bwMode="auto">
          <a:xfrm>
            <a:off x="3779838" y="188913"/>
            <a:ext cx="1655762" cy="145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16" name="Picture 28" descr="d3365a70f643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/>
          <a:stretch>
            <a:fillRect/>
          </a:stretch>
        </p:blipFill>
        <p:spPr bwMode="auto">
          <a:xfrm>
            <a:off x="3779838" y="5067300"/>
            <a:ext cx="1800225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917" name="Rectangle 29"/>
          <p:cNvSpPr>
            <a:spLocks noChangeArrowheads="1"/>
          </p:cNvSpPr>
          <p:nvPr/>
        </p:nvSpPr>
        <p:spPr bwMode="auto">
          <a:xfrm>
            <a:off x="0" y="0"/>
            <a:ext cx="179388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7918" name="Rectangle 30"/>
          <p:cNvSpPr>
            <a:spLocks noChangeArrowheads="1"/>
          </p:cNvSpPr>
          <p:nvPr/>
        </p:nvSpPr>
        <p:spPr bwMode="auto">
          <a:xfrm>
            <a:off x="8964613" y="0"/>
            <a:ext cx="179387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7919" name="Rectangle 31"/>
          <p:cNvSpPr>
            <a:spLocks noChangeArrowheads="1"/>
          </p:cNvSpPr>
          <p:nvPr/>
        </p:nvSpPr>
        <p:spPr bwMode="auto">
          <a:xfrm flipH="1">
            <a:off x="0" y="0"/>
            <a:ext cx="9144000" cy="18891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7920" name="Rectangle 32"/>
          <p:cNvSpPr>
            <a:spLocks noChangeArrowheads="1"/>
          </p:cNvSpPr>
          <p:nvPr/>
        </p:nvSpPr>
        <p:spPr bwMode="auto">
          <a:xfrm flipH="1">
            <a:off x="0" y="6669088"/>
            <a:ext cx="9144000" cy="1889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7921" name="AutoShape 33"/>
          <p:cNvSpPr>
            <a:spLocks noChangeArrowheads="1"/>
          </p:cNvSpPr>
          <p:nvPr/>
        </p:nvSpPr>
        <p:spPr bwMode="auto">
          <a:xfrm rot="11051002">
            <a:off x="8739188" y="0"/>
            <a:ext cx="404812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7922" name="AutoShape 34"/>
          <p:cNvSpPr>
            <a:spLocks noChangeArrowheads="1"/>
          </p:cNvSpPr>
          <p:nvPr/>
        </p:nvSpPr>
        <p:spPr bwMode="auto">
          <a:xfrm>
            <a:off x="0" y="6462713"/>
            <a:ext cx="404813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7923" name="AutoShape 35"/>
          <p:cNvSpPr>
            <a:spLocks noChangeArrowheads="1"/>
          </p:cNvSpPr>
          <p:nvPr/>
        </p:nvSpPr>
        <p:spPr bwMode="auto">
          <a:xfrm rot="5400000">
            <a:off x="-4763" y="4763"/>
            <a:ext cx="404813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7924" name="AutoShape 36"/>
          <p:cNvSpPr>
            <a:spLocks noChangeArrowheads="1"/>
          </p:cNvSpPr>
          <p:nvPr/>
        </p:nvSpPr>
        <p:spPr bwMode="auto">
          <a:xfrm rot="16200000">
            <a:off x="8743951" y="6457950"/>
            <a:ext cx="404812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79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53469E-6 L 0.2401 -0.27267 L 0.48038 2.53469E-6 L 0.2401 0.27266 L 3.33333E-6 2.53469E-6 Z " pathEditMode="relative" rAng="0" ptsTypes="FFFFF">
                                      <p:cBhvr>
                                        <p:cTn id="8" dur="30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1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0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66327E-6 C -0.00069 -0.11402 0.10955 -0.20629 0.2441 -0.20676 C 0.37847 -0.20676 0.48819 -0.11402 0.48802 -0.0007 C 0.48819 0.11355 0.37899 0.20536 0.24375 0.20536 C 0.10938 0.20536 -0.00069 0.11355 -2.77778E-7 3.66327E-6 Z " pathEditMode="relative" rAng="16200000" ptsTypes="fffff">
                                      <p:cBhvr>
                                        <p:cTn id="11" dur="30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75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3" presetID="26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4996 C 0.00017 0.02127 0.06059 0.08001 0.13437 0.08001 C 0.22135 0.08001 0.25295 0.01503 0.26614 -0.02406 L 0.27968 -0.07609 C 0.29323 -0.11494 0.32673 -0.17993 0.425 -0.17993 C 0.48784 -0.17993 0.55937 -0.12142 0.55937 -0.04996 C 0.55937 0.02127 0.48784 0.08001 0.425 0.08001 C 0.32673 0.08001 0.29323 0.01503 0.27968 -0.02406 L 0.26614 -0.07609 C 0.25295 -0.11494 0.22135 -0.17993 0.13437 -0.17993 C 0.06059 -0.17993 0.00017 -0.12142 0.00017 -0.04996 Z " pathEditMode="relative" rAng="0" ptsTypes="ffFffffFfff">
                                      <p:cBhvr>
                                        <p:cTn id="14" dur="30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95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90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7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379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2000"/>
                            </p:stCondLst>
                            <p:childTnLst>
                              <p:par>
                                <p:cTn id="4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379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33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7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2000" fill="hold"/>
                                        <p:tgtEl>
                                          <p:spTgt spid="379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35000"/>
                            </p:stCondLst>
                            <p:childTnLst>
                              <p:par>
                                <p:cTn id="5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379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36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" dur="2000" fill="hold"/>
                                        <p:tgtEl>
                                          <p:spTgt spid="379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38000"/>
                            </p:stCondLst>
                            <p:childTnLst>
                              <p:par>
                                <p:cTn id="6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39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7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3" dur="2000" fill="hold"/>
                                        <p:tgtEl>
                                          <p:spTgt spid="379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41000"/>
                            </p:stCondLst>
                            <p:childTnLst>
                              <p:par>
                                <p:cTn id="7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379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420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7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3" dur="2000" fill="hold"/>
                                        <p:tgtEl>
                                          <p:spTgt spid="379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44000"/>
                            </p:stCondLst>
                            <p:childTnLst>
                              <p:par>
                                <p:cTn id="8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379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8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91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Подбор проверочных </a:t>
            </a:r>
            <a:r>
              <a:rPr lang="ru-RU" b="1" dirty="0" smtClean="0">
                <a:solidFill>
                  <a:srgbClr val="FF0000"/>
                </a:solidFill>
              </a:rPr>
              <a:t>слов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96834" y="1913709"/>
            <a:ext cx="4038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Проверяемые  слова               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Д…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ревья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  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Тр…па-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Л…сник-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Хв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сты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белок-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…на  волка-</a:t>
            </a:r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>
          <a:xfrm>
            <a:off x="5000897" y="1952898"/>
            <a:ext cx="44958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Проверочные слова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Дерево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тропы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Лес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Хвост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4480" y="365760"/>
            <a:ext cx="6283234" cy="151529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kern="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</a:rPr>
              <a:t>Спиши, разделив текст на предложения, вставляя пропущенные буквы. В скобках запиши проверочные слова.</a:t>
            </a:r>
            <a:endParaRPr lang="ru-RU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714102" y="2296885"/>
            <a:ext cx="8077200" cy="4225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пришла </a:t>
            </a:r>
            <a:r>
              <a:rPr kumimoji="0" lang="ru-RU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з_ма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(…)    в </a:t>
            </a:r>
            <a:r>
              <a:rPr kumimoji="0" lang="ru-RU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п_лях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(…)  и </a:t>
            </a:r>
            <a:r>
              <a:rPr kumimoji="0" lang="ru-RU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л_сах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(…) </a:t>
            </a:r>
            <a:r>
              <a:rPr kumimoji="0" lang="ru-RU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л_ж_т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(…) глубокий  </a:t>
            </a:r>
            <a:r>
              <a:rPr kumimoji="0" lang="ru-RU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сне_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(…) трудно птицам и </a:t>
            </a:r>
            <a:r>
              <a:rPr kumimoji="0" lang="ru-RU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зв_рям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(…) найти корм в </a:t>
            </a:r>
            <a:r>
              <a:rPr kumimoji="0" lang="ru-RU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сн_гу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(…).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190</Words>
  <Application>Microsoft Office PowerPoint</Application>
  <PresentationFormat>Экран (4:3)</PresentationFormat>
  <Paragraphs>54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Русский язык 2 класс</vt:lpstr>
      <vt:lpstr>Слайд 2</vt:lpstr>
      <vt:lpstr>Чистописание</vt:lpstr>
      <vt:lpstr>Способы проверки безударных гласных</vt:lpstr>
      <vt:lpstr>ПРАВИЛО</vt:lpstr>
      <vt:lpstr>Диктант</vt:lpstr>
      <vt:lpstr>Слайд 7</vt:lpstr>
      <vt:lpstr>Подбор проверочных слов</vt:lpstr>
      <vt:lpstr>Спиши, разделив текст на предложения, вставляя пропущенные буквы. В скобках запиши проверочные слова.</vt:lpstr>
      <vt:lpstr>Проверь:</vt:lpstr>
      <vt:lpstr>Слайд 11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Natalia Sorokina</cp:lastModifiedBy>
  <cp:revision>3</cp:revision>
  <dcterms:created xsi:type="dcterms:W3CDTF">2019-08-22T12:33:19Z</dcterms:created>
  <dcterms:modified xsi:type="dcterms:W3CDTF">2022-11-07T14:29:15Z</dcterms:modified>
</cp:coreProperties>
</file>