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7" r:id="rId3"/>
    <p:sldId id="290" r:id="rId4"/>
    <p:sldId id="289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00" r:id="rId14"/>
    <p:sldId id="301" r:id="rId15"/>
    <p:sldId id="302" r:id="rId16"/>
    <p:sldId id="303" r:id="rId17"/>
    <p:sldId id="304" r:id="rId18"/>
    <p:sldId id="305" r:id="rId19"/>
    <p:sldId id="284" r:id="rId20"/>
    <p:sldId id="28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99FF"/>
    <a:srgbClr val="006600"/>
    <a:srgbClr val="00CC00"/>
    <a:srgbClr val="339933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5E77B-4332-4DCD-B1CD-AEA7DE09C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5F5FA-CBA0-430C-80FA-2807C2629B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4BF1BC-9EB6-423A-ABA5-2CF5D1295099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8A2AA2-04D2-43B4-B5EB-ADA950186906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BC853-7AB3-4546-A24F-91E7219630AF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5AFD-3BC7-4891-9ECB-E872E532F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819D3-B47A-4788-8FEB-45BF06F89FA2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270B-9BBD-4662-94B3-170E8DF43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93F2-7F06-4BFA-B1B8-A5F922AED8D3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DA15-6649-4795-B148-8EB7A1537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8AE6B-C380-40C2-939F-30F23C7401AD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5328-E90D-43BD-97DD-2599EDBB2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D8AC-6028-4D6C-B202-1F5651F56921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C6425-4496-4F4F-839B-E3D94A23A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AD7A-5052-4EFC-8BB5-49162819C1AA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05E1-453C-4BE1-A675-1FE3A84E5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03CE-8A3B-4686-9B11-7F3991D6E21C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6381-5B29-4E7F-A79F-8966A24A4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AFCA-70B2-4417-A7E6-3F01B0469DA6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9FF3-00A7-4658-9685-8C4CB7AAE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1A29-254E-40AB-AD8A-B97977C0E3B5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54AF-372A-429B-9B75-9135055E5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8690-24B4-42F6-B03F-F3CF913BACB4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F1A9-F478-46D2-A724-140E67166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813C-10CE-4A2B-9CAA-89A9D30419AC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3E38-5054-4DBC-9B21-0229640A5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10188D-C9AD-4222-ABAD-AEBE5C142D84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33EE4-BE0E-48DC-ADE4-B8565933D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714375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6600"/>
                </a:solidFill>
              </a:rPr>
              <a:t>«Формирование семейных ценностей у дошкольников в совместной деятельности семьи и детского сада»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4429125"/>
            <a:ext cx="6400800" cy="1895475"/>
          </a:xfrm>
        </p:spPr>
        <p:txBody>
          <a:bodyPr rtlCol="0">
            <a:normAutofit fontScale="6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Материал подготовлен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Мокроусовой Ю.А.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т.воспитателем </a:t>
            </a:r>
            <a:r>
              <a:rPr lang="ru-RU" b="1" dirty="0" smtClean="0">
                <a:solidFill>
                  <a:srgbClr val="002060"/>
                </a:solidFill>
              </a:rPr>
              <a:t>МКДОУ </a:t>
            </a:r>
            <a:r>
              <a:rPr lang="ru-RU" b="1" dirty="0" err="1" smtClean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/с </a:t>
            </a:r>
            <a:r>
              <a:rPr lang="ru-RU" b="1" dirty="0" smtClean="0">
                <a:solidFill>
                  <a:srgbClr val="002060"/>
                </a:solidFill>
              </a:rPr>
              <a:t>№ </a:t>
            </a:r>
            <a:r>
              <a:rPr lang="ru-RU" b="1" dirty="0" smtClean="0">
                <a:solidFill>
                  <a:srgbClr val="002060"/>
                </a:solidFill>
              </a:rPr>
              <a:t>12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sd73_04_07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4286280" cy="460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8" y="285750"/>
            <a:ext cx="8572500" cy="6286500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750" y="692696"/>
            <a:ext cx="8604250" cy="547211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Задача </a:t>
            </a:r>
            <a:r>
              <a:rPr lang="ru-RU" sz="2800" b="1" i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</a:t>
            </a:r>
            <a:r>
              <a:rPr lang="ru-RU" sz="28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«повернуться» лицом к семье, оказать ей педагогическую помощь, привлечь семью на свою сторону в плане единых подходов в воспитании ребёнка. Необходимо, чтобы детский сад и семья стали открытыми друг другу и помогли раскрытию способностей и возможностей ребёнка. При взаимодействии работы двух структур надо учитывать дифференцированный подход к каждой семье, учитывать социальный статус и микроклимат семьи, а также родительские запросы и степень заинтересованности родителей в воспитании своих детей.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850" y="1052513"/>
            <a:ext cx="8675688" cy="56261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Цель педагогов:</a:t>
            </a:r>
          </a:p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endParaRPr lang="ru-RU" sz="2800" b="1" i="1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Создать </a:t>
            </a:r>
            <a:r>
              <a:rPr lang="ru-RU" sz="2800" b="1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единое пространство развития ребенка в семье и ДОУ, сделать родителей участниками полноценного воспитательного процесса. </a:t>
            </a:r>
            <a:endParaRPr lang="ru-RU" sz="2800" b="1" i="1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endParaRPr lang="ru-RU" sz="2800" b="1" i="1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ClrTx/>
              <a:buSzTx/>
              <a:buFont typeface="Wingdings 2"/>
              <a:buNone/>
              <a:defRPr/>
            </a:pPr>
            <a:r>
              <a:rPr lang="ru-RU" sz="2800" b="1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Достичь </a:t>
            </a:r>
            <a:r>
              <a:rPr lang="ru-RU" sz="2800" b="1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высокого качества в развитии, полностью удовлетворить интересы родителей и </a:t>
            </a:r>
            <a:r>
              <a:rPr lang="ru-RU" sz="2800" b="1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2" descr="http://girlgifts.ru/qecyf/prezentaciya_po_tehnicheskoy_mehanike_250_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6" y="30163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iyazyki.ru/wp-content/uploads/2013/09/samar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8100" y="1335088"/>
            <a:ext cx="2227263" cy="973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Прямоугольник 3"/>
          <p:cNvSpPr>
            <a:spLocks noChangeArrowheads="1"/>
          </p:cNvSpPr>
          <p:nvPr/>
        </p:nvSpPr>
        <p:spPr bwMode="auto">
          <a:xfrm>
            <a:off x="392113" y="5622925"/>
            <a:ext cx="65722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i="1">
                <a:solidFill>
                  <a:srgbClr val="523227"/>
                </a:solidFill>
                <a:latin typeface="Times New Roman" pitchFamily="18" charset="0"/>
                <a:cs typeface="Times New Roman" pitchFamily="18" charset="0"/>
              </a:rPr>
              <a:t>Активная совместная работа педагогов и родителей позволяет лучше узнать друг друга, способствует усилению их взаимоотношений.</a:t>
            </a:r>
          </a:p>
        </p:txBody>
      </p:sp>
      <p:sp>
        <p:nvSpPr>
          <p:cNvPr id="15" name="Прямоугольник 14"/>
          <p:cNvSpPr/>
          <p:nvPr/>
        </p:nvSpPr>
        <p:spPr>
          <a:xfrm rot="21360916">
            <a:off x="673088" y="1606575"/>
            <a:ext cx="404149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уважительное отношение </a:t>
            </a:r>
          </a:p>
        </p:txBody>
      </p:sp>
      <p:sp>
        <p:nvSpPr>
          <p:cNvPr id="16" name="Прямоугольник 15"/>
          <p:cNvSpPr/>
          <p:nvPr/>
        </p:nvSpPr>
        <p:spPr>
          <a:xfrm rot="309779">
            <a:off x="2496769" y="2444936"/>
            <a:ext cx="404469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равенство позиций партнеров</a:t>
            </a:r>
          </a:p>
        </p:txBody>
      </p:sp>
      <p:sp>
        <p:nvSpPr>
          <p:cNvPr id="17" name="Прямоугольник 16"/>
          <p:cNvSpPr/>
          <p:nvPr/>
        </p:nvSpPr>
        <p:spPr>
          <a:xfrm rot="21173944">
            <a:off x="753363" y="4874018"/>
            <a:ext cx="287129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22E">
                        <a:tint val="40000"/>
                        <a:satMod val="250000"/>
                      </a:srgbClr>
                    </a:gs>
                    <a:gs pos="9000">
                      <a:srgbClr val="F0A22E">
                        <a:tint val="52000"/>
                        <a:satMod val="300000"/>
                      </a:srgbClr>
                    </a:gs>
                    <a:gs pos="50000">
                      <a:srgbClr val="F0A22E">
                        <a:shade val="20000"/>
                        <a:satMod val="300000"/>
                      </a:srgbClr>
                    </a:gs>
                    <a:gs pos="79000">
                      <a:srgbClr val="F0A22E">
                        <a:tint val="52000"/>
                        <a:satMod val="300000"/>
                      </a:srgbClr>
                    </a:gs>
                    <a:gs pos="100000">
                      <a:srgbClr val="F0A22E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взаимоуважение</a:t>
            </a:r>
          </a:p>
        </p:txBody>
      </p:sp>
      <p:sp>
        <p:nvSpPr>
          <p:cNvPr id="18" name="Прямоугольник 17"/>
          <p:cNvSpPr/>
          <p:nvPr/>
        </p:nvSpPr>
        <p:spPr>
          <a:xfrm rot="21387841">
            <a:off x="618736" y="2930958"/>
            <a:ext cx="355097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B58B80"/>
                </a:solidFill>
                <a:latin typeface="+mn-lt"/>
                <a:cs typeface="+mn-cs"/>
              </a:rPr>
              <a:t>взаимопонимание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161593" y="3845082"/>
            <a:ext cx="726833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учет индивидуальных возможностей и способностей</a:t>
            </a:r>
          </a:p>
        </p:txBody>
      </p:sp>
      <p:sp>
        <p:nvSpPr>
          <p:cNvPr id="20" name="Прямоугольник 19"/>
          <p:cNvSpPr/>
          <p:nvPr/>
        </p:nvSpPr>
        <p:spPr>
          <a:xfrm rot="21221100">
            <a:off x="5237009" y="4878064"/>
            <a:ext cx="278633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FBE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взаимопознание</a:t>
            </a:r>
            <a:endParaRPr lang="ru-RU" sz="2400" b="1" dirty="0">
              <a:ln w="12700">
                <a:solidFill>
                  <a:srgbClr val="4E3B30">
                    <a:satMod val="155000"/>
                  </a:srgbClr>
                </a:solidFill>
                <a:prstDash val="solid"/>
              </a:ln>
              <a:solidFill>
                <a:srgbClr val="FBEE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21288730">
            <a:off x="5773999" y="3001546"/>
            <a:ext cx="2640466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rgbClr val="A5644E">
                        <a:satMod val="155000"/>
                      </a:srgbClr>
                    </a:gs>
                    <a:gs pos="100000">
                      <a:srgbClr val="A5644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взаимовлияние</a:t>
            </a:r>
          </a:p>
        </p:txBody>
      </p:sp>
      <p:sp>
        <p:nvSpPr>
          <p:cNvPr id="22" name="Прямоугольник 21"/>
          <p:cNvSpPr/>
          <p:nvPr/>
        </p:nvSpPr>
        <p:spPr>
          <a:xfrm rot="376301">
            <a:off x="3190067" y="4364895"/>
            <a:ext cx="265809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взаимодоверие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7237" y="692696"/>
            <a:ext cx="8193526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педагогов и родителей</a:t>
            </a:r>
            <a:endParaRPr lang="ru-RU" sz="2600" b="1" cap="all" dirty="0">
              <a:ln w="9000" cmpd="sng">
                <a:solidFill>
                  <a:srgbClr val="C3986D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C3986D">
                      <a:shade val="20000"/>
                      <a:satMod val="245000"/>
                    </a:srgbClr>
                  </a:gs>
                  <a:gs pos="43000">
                    <a:srgbClr val="C3986D">
                      <a:satMod val="255000"/>
                    </a:srgbClr>
                  </a:gs>
                  <a:gs pos="48000">
                    <a:srgbClr val="C3986D">
                      <a:shade val="85000"/>
                      <a:satMod val="255000"/>
                    </a:srgbClr>
                  </a:gs>
                  <a:gs pos="100000">
                    <a:srgbClr val="C3986D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pic>
        <p:nvPicPr>
          <p:cNvPr id="17424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" y="1905000"/>
            <a:ext cx="207962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0763" y="2308225"/>
            <a:ext cx="2063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56250" y="3325813"/>
            <a:ext cx="201613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613" y="3217863"/>
            <a:ext cx="207962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44563" y="3924300"/>
            <a:ext cx="207962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65450" y="4292600"/>
            <a:ext cx="207963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2613" y="5229225"/>
            <a:ext cx="2063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6" descr="http://ds115.centerstart.ru/sites/ds115.centerstart.ru/files/zvzezdochka_dlya_say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5207000"/>
            <a:ext cx="2063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girlgifts.ru/qecyf/prezentaciya_po_tehnicheskoy_mehanike_250_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http://s58.radikal.ru/i162/0811/7e/298640e7880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8000" y="4221163"/>
            <a:ext cx="32385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1"/>
          <p:cNvSpPr>
            <a:spLocks noChangeArrowheads="1"/>
          </p:cNvSpPr>
          <p:nvPr/>
        </p:nvSpPr>
        <p:spPr bwMode="auto">
          <a:xfrm>
            <a:off x="468313" y="692150"/>
            <a:ext cx="828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детского сада с родителями </a:t>
            </a:r>
            <a:r>
              <a:rPr lang="ru-RU" alt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способы организации их совместной деятельности и общения</a:t>
            </a:r>
            <a:r>
              <a:rPr lang="ru-RU" altLang="ru-RU" sz="2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sz="2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3425" y="1916113"/>
            <a:ext cx="8015288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установление доверительных отношений с детьми, родителями и педагогами, объединение их в одну команду, воспитание потребности делиться друг с другом своими проблемами и совместно их решать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  <p:sp>
        <p:nvSpPr>
          <p:cNvPr id="20486" name="Прямоугольник 4"/>
          <p:cNvSpPr>
            <a:spLocks noChangeArrowheads="1"/>
          </p:cNvSpPr>
          <p:nvPr/>
        </p:nvSpPr>
        <p:spPr bwMode="auto">
          <a:xfrm>
            <a:off x="827584" y="3356992"/>
            <a:ext cx="48545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Традиционные формы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родительские собрания,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консультации, деловые игры, практикумы, обмен мнениями и т.д. </a:t>
            </a: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формы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устные журналы, экскурсии, родительские клубы, акции, оздоровительные мероприятия, игры и т.п.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500" y="5349875"/>
            <a:ext cx="4897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формам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- оригинальность,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востребованность,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интерактивность.</a:t>
            </a:r>
          </a:p>
        </p:txBody>
      </p:sp>
      <p:pic>
        <p:nvPicPr>
          <p:cNvPr id="4104" name="Picture 8" descr="http://www.ckrs.ru/raspisanie/gordeeva_effektivnoe_vzaimodeystvie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5457138"/>
            <a:ext cx="1313723" cy="985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00"/>
                </a:solidFill>
              </a:rPr>
              <a:t>Включение родителей в деятельность ДОУ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fontScale="6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Участие их в: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организации образовательного процесса;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создание творческих групп, которые активно делятся своим опытом;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организации современной социально – развивающей среды в группах;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оказания дополнительных услуг;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разработке планирования разных видов на всех уровнях: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общедошкольных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планов;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самостоятельной деятельности детей;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совместной деятельности детей;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разработке собственных курсов, программ, планов для работы с родителями, детьми;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привлечение родителей к оценке и контролю за деятельностью ДОУ.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3429000" y="5572125"/>
            <a:ext cx="2071688" cy="714375"/>
          </a:xfrm>
          <a:prstGeom prst="curvedDownArrow">
            <a:avLst>
              <a:gd name="adj1" fmla="val 25000"/>
              <a:gd name="adj2" fmla="val 10591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428625"/>
            <a:ext cx="8501062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0"/>
            <a:ext cx="8567737" cy="65341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8313" y="115888"/>
            <a:ext cx="8351837" cy="644484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endParaRPr lang="ru-RU" sz="2400" b="1" i="1" kern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2400" b="1" i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сотрудничества с родителями необходимо придерживаться принципов взаимодействия: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2400" b="1" i="1" kern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2000" b="1" i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стиль общения педагогов с родителями. </a:t>
            </a: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2400" b="1" i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Позитивный настрой </a:t>
            </a:r>
            <a:r>
              <a:rPr lang="ru-RU" sz="24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общение является тем самым прочным фундаментом, на котором строится вся работа педагогов группы с родителями. В общении воспитателя с родителями не уместны категоричность, требовательный тон. </a:t>
            </a:r>
            <a:r>
              <a:rPr lang="ru-RU" sz="24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любая прекрасно выстроенная администрацией детского </a:t>
            </a: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 модель взаимодействия с семьей останется «моделью на бумаге», </a:t>
            </a:r>
            <a:r>
              <a:rPr lang="ru-RU" sz="24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воспитатель не </a:t>
            </a: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выработает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для </a:t>
            </a:r>
            <a:r>
              <a:rPr lang="ru-RU" sz="24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конкретных форм корректного </a:t>
            </a:r>
            <a:endParaRPr lang="ru-RU" sz="2400" b="1" i="1" kern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обращения </a:t>
            </a:r>
            <a:r>
              <a:rPr lang="ru-RU" sz="2400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родителями. 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1193853260_dr0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5157192"/>
            <a:ext cx="1152128" cy="1394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950" y="11113"/>
            <a:ext cx="8785225" cy="67643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107950" y="128588"/>
            <a:ext cx="88566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endParaRPr lang="ru-RU" alt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ru-RU" alt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lang="ru-RU" alt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alt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подход </a:t>
            </a:r>
            <a:r>
              <a:rPr lang="ru-RU" alt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необходим не только в работе </a:t>
            </a:r>
            <a:endParaRPr lang="ru-RU" alt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ru-RU" alt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детьми, но </a:t>
            </a:r>
            <a:r>
              <a:rPr lang="ru-RU" alt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работе с родителями.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endParaRPr lang="ru-RU" alt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Прямоугольник 2"/>
          <p:cNvSpPr>
            <a:spLocks noChangeArrowheads="1"/>
          </p:cNvSpPr>
          <p:nvPr/>
        </p:nvSpPr>
        <p:spPr bwMode="auto">
          <a:xfrm>
            <a:off x="250825" y="2127250"/>
            <a:ext cx="87137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Сотрудничество, а не наставничество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altLang="ru-RU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Создание атмосферы взаимопомощи и поддержки семьи в сложных педагогических ситуациях, демонстрация заинтересованности коллектива детского сада разобраться в проблемах семьи и искреннее желание помочь.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скругленным углом 1"/>
          <p:cNvSpPr/>
          <p:nvPr/>
        </p:nvSpPr>
        <p:spPr>
          <a:xfrm>
            <a:off x="179388" y="333375"/>
            <a:ext cx="8713787" cy="621665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179388" y="549275"/>
            <a:ext cx="8424862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и сейчас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Признание приоритета семейного воспитания требует новых отношений семьи и  образовательного учреждения. • За воспитание и образование детей несут ответственность именно родители; все другие социальные институты призваны поддержать, направить, дополнить их деятельность.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Инициатором  изменения социальных контактов с семьей является образовательное учреждение, которое гарантирует профессиональный уровень, разъяснения и поддержку.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Главное  в контексте «семья - образовательное учреждение» - личное взаимодействие педагога и родителей в процессе воспитания конкретного ребенка в данной семье.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468313" y="2492375"/>
            <a:ext cx="7991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i="1">
                <a:solidFill>
                  <a:srgbClr val="0070C0"/>
                </a:solidFill>
              </a:rPr>
              <a:t>Современный детский сад призван стать </a:t>
            </a:r>
          </a:p>
          <a:p>
            <a:r>
              <a:rPr lang="ru-RU" altLang="ru-RU" sz="2400" b="1" i="1">
                <a:solidFill>
                  <a:srgbClr val="0070C0"/>
                </a:solidFill>
              </a:rPr>
              <a:t>детско-родительским центром, где каждая семья найдет поддержку и помощь в столь трудном вопросе, как воспитание детей.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275" y="314325"/>
            <a:ext cx="849630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9175" y="4077072"/>
            <a:ext cx="4314825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</a:t>
            </a:r>
            <a:r>
              <a:rPr lang="ru-RU" dirty="0" smtClean="0">
                <a:latin typeface="Monotype Corsiva" pitchFamily="66" charset="0"/>
              </a:rPr>
              <a:t>Мне очень хотелось бы, чтоб и воспитатели и родители всегда помнили, что семья для ребёнка – это </a:t>
            </a: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источник общественного опыта</a:t>
            </a:r>
            <a:r>
              <a:rPr lang="ru-RU" dirty="0" smtClean="0">
                <a:latin typeface="Monotype Corsiva" pitchFamily="66" charset="0"/>
              </a:rPr>
              <a:t>. Здесь он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                     находит примеры для подражания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                    и здесь происходит его социальное рождение. И если мы хотим вырастить </a:t>
            </a: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нравственно здоровое поколение</a:t>
            </a:r>
            <a:r>
              <a:rPr lang="ru-RU" dirty="0" smtClean="0">
                <a:latin typeface="Monotype Corsiva" pitchFamily="66" charset="0"/>
              </a:rPr>
              <a:t>,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то должны решать эту проблему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   «всем миром»</a:t>
            </a:r>
            <a:r>
              <a:rPr lang="ru-RU" dirty="0" smtClean="0">
                <a:latin typeface="Monotype Corsiva" pitchFamily="66" charset="0"/>
              </a:rPr>
              <a:t>: детский сад, семья,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  общественность.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929b958ca8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1056" y="3643314"/>
            <a:ext cx="277222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Заключение</a:t>
            </a:r>
            <a:r>
              <a:rPr lang="ru-RU" dirty="0" smtClean="0">
                <a:solidFill>
                  <a:srgbClr val="006600"/>
                </a:solidFill>
              </a:rPr>
              <a:t/>
            </a:r>
            <a:br>
              <a:rPr lang="ru-RU" dirty="0" smtClean="0">
                <a:solidFill>
                  <a:srgbClr val="006600"/>
                </a:solidFill>
              </a:rPr>
            </a:b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695_bi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071678"/>
            <a:ext cx="2135174" cy="142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5" y="357188"/>
            <a:ext cx="8501063" cy="6215062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того, как прошло детство, кто вёл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за руку в детские годы,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вошло в его разум и сердце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окружающего мира – от этого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решающей степени зависит, каким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 станет сегодняшний малыш.»</a:t>
            </a:r>
          </a:p>
          <a:p>
            <a:pPr marL="0" indent="0" algn="r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r>
              <a:rPr lang="ru-RU" sz="2800" b="1" dirty="0">
                <a:solidFill>
                  <a:srgbClr val="A5644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800" dirty="0"/>
          </a:p>
        </p:txBody>
      </p:sp>
      <p:pic>
        <p:nvPicPr>
          <p:cNvPr id="11268" name="Picture 8" descr="http://u.jimdo.com/www52/o/s4ce025a6dbb241e1/img/i08254ce3f63ed4bd/1357639507/std/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2" y="3429000"/>
            <a:ext cx="4311079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2-012-Spasibo-za-vnim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714620"/>
            <a:ext cx="742955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70306090_1297005649_28948_2009041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8604"/>
            <a:ext cx="3143272" cy="256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пользователь\Рабочий стол\семья кл ч\0d57597cb3e711c60c897f70f878e3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7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Семейное воспитание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– общее название для процессов воздействия на детей со стороны родителей и других членов семьи с целью достижения желаемых результатов</a:t>
            </a:r>
          </a:p>
        </p:txBody>
      </p:sp>
      <p:pic>
        <p:nvPicPr>
          <p:cNvPr id="4" name="Содержимое 3" descr="sem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3071810"/>
            <a:ext cx="4857784" cy="3222371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357938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Семья – ведущий фактор развития личности ребенка, от которого во многом зависит дальнейшее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обеспечивает физическое и эмоциональное развитие человека;</a:t>
            </a:r>
          </a:p>
          <a:p>
            <a:pPr algn="just"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влияет на формирование психологического пола ребенка</a:t>
            </a:r>
          </a:p>
        </p:txBody>
      </p:sp>
      <p:pic>
        <p:nvPicPr>
          <p:cNvPr id="5" name="Рисунок 4" descr="f0576611319232e90dbc0405237dec8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2357430"/>
            <a:ext cx="150019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241588249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4357694"/>
            <a:ext cx="204047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4f1fb27410b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5" y="4357694"/>
            <a:ext cx="161836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88" y="214313"/>
            <a:ext cx="8572500" cy="6357937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1436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играет ведущую роль в умственном развитии ребенка, а также влияет на отношение детей к учебе и во многом определяет ее успешность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семья имеет важное значение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в овладении человеком социальных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норм, определяющих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исполнение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им семейных ролей</a:t>
            </a:r>
          </a:p>
        </p:txBody>
      </p:sp>
      <p:pic>
        <p:nvPicPr>
          <p:cNvPr id="4" name="Рисунок 3" descr="137284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785938"/>
            <a:ext cx="189865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73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054495"/>
            <a:ext cx="3214710" cy="237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625" y="357188"/>
            <a:ext cx="8358188" cy="6215062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семье формируются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фундаментальные ценностные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ориентации человека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играет большую роль в процессе социальной адаптации человека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4" name="Рисунок 3" descr="kniga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785813"/>
            <a:ext cx="2222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abyha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4000504"/>
            <a:ext cx="287296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8" y="285750"/>
            <a:ext cx="8358187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пользователь\Рабочий стол\семья кл ч\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77023"/>
            <a:ext cx="3312368" cy="256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88" y="285750"/>
            <a:ext cx="8358187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Семейные ценности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принципы, на которых основывается наша жизнь; они являются стандартами, по которым мы судим, что правильно, а что неправильно.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Обучение и воспитание на основе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духовно-нравственных 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формирование общей культуры личности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среды;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285750"/>
            <a:ext cx="8358187" cy="6143625"/>
          </a:xfrm>
          <a:prstGeom prst="rect">
            <a:avLst/>
          </a:prstGeom>
          <a:noFill/>
          <a:ln>
            <a:solidFill>
              <a:srgbClr val="00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917</Words>
  <Application>Microsoft Office PowerPoint</Application>
  <PresentationFormat>Экран (4:3)</PresentationFormat>
  <Paragraphs>101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«Формирование семейных ценностей у дошкольников в совместной деятельности семьи и детского сада» </vt:lpstr>
      <vt:lpstr>Слайд 2</vt:lpstr>
      <vt:lpstr>Слайд 3</vt:lpstr>
      <vt:lpstr>Семейное воспитание – общее название для процессов воздействия на детей со стороны родителей и других членов семьи с целью достижения желаемых результатов</vt:lpstr>
      <vt:lpstr>Семья – ведущий фактор развития личности ребенка, от которого во многом зависит дальнейшее человека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Включение родителей в деятельность ДОУ</vt:lpstr>
      <vt:lpstr>Слайд 15</vt:lpstr>
      <vt:lpstr>Слайд 16</vt:lpstr>
      <vt:lpstr>Слайд 17</vt:lpstr>
      <vt:lpstr>Слайд 18</vt:lpstr>
      <vt:lpstr>Заключение 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с семьей</dc:title>
  <dc:creator>11</dc:creator>
  <cp:lastModifiedBy>Диана</cp:lastModifiedBy>
  <cp:revision>114</cp:revision>
  <dcterms:created xsi:type="dcterms:W3CDTF">2011-08-25T15:32:02Z</dcterms:created>
  <dcterms:modified xsi:type="dcterms:W3CDTF">2016-12-01T05:47:11Z</dcterms:modified>
</cp:coreProperties>
</file>