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7" r:id="rId3"/>
    <p:sldId id="258" r:id="rId4"/>
    <p:sldId id="259" r:id="rId5"/>
    <p:sldId id="263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F604-9156-44F5-86AA-837032E18017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6D9A-1B6C-4B02-93BC-202FD2969CEE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469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F604-9156-44F5-86AA-837032E18017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6D9A-1B6C-4B02-93BC-202FD2969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876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F604-9156-44F5-86AA-837032E18017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6D9A-1B6C-4B02-93BC-202FD2969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773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F604-9156-44F5-86AA-837032E18017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6D9A-1B6C-4B02-93BC-202FD2969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853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F604-9156-44F5-86AA-837032E18017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6D9A-1B6C-4B02-93BC-202FD2969CEE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4924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F604-9156-44F5-86AA-837032E18017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6D9A-1B6C-4B02-93BC-202FD2969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343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F604-9156-44F5-86AA-837032E18017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6D9A-1B6C-4B02-93BC-202FD2969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99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F604-9156-44F5-86AA-837032E18017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6D9A-1B6C-4B02-93BC-202FD2969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37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F604-9156-44F5-86AA-837032E18017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6D9A-1B6C-4B02-93BC-202FD2969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230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F56F604-9156-44F5-86AA-837032E18017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6EF6D9A-1B6C-4B02-93BC-202FD2969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334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F604-9156-44F5-86AA-837032E18017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6D9A-1B6C-4B02-93BC-202FD2969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434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F56F604-9156-44F5-86AA-837032E18017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6EF6D9A-1B6C-4B02-93BC-202FD2969CEE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3094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esh.edu.ru/subject/lesson/7652/conspect/301745/" TargetMode="External"/><Relationship Id="rId2" Type="http://schemas.openxmlformats.org/officeDocument/2006/relationships/hyperlink" Target="https://nsportal.ru/nachalnaya-shkola/russkii-yazyk/2018/09/15/urok-russkogo-yazyka-4-klass-tema-prostye-i-slozhnye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infourok.ru/konspekt-uroka-po-russkomu-yazyku-na-temu-prostoe-i-slozhnoe-predlozhenie-4-klass-5042971.html" TargetMode="External"/><Relationship Id="rId4" Type="http://schemas.openxmlformats.org/officeDocument/2006/relationships/hyperlink" Target="https://shkolnaiapora.ru/biblioteka/4-klass/russkij-yazyk-4-klass-uchebnik-chast-1-klimanov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0410" y="1116139"/>
            <a:ext cx="11912138" cy="356616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Презентация к уроку русского языка </a:t>
            </a:r>
            <a:r>
              <a:rPr lang="ru-RU" sz="480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80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800" smtClean="0"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lang="ru-RU" sz="4800" smtClean="0">
                <a:latin typeface="Arial" panose="020B0604020202020204" pitchFamily="34" charset="0"/>
                <a:cs typeface="Arial" panose="020B0604020202020204" pitchFamily="34" charset="0"/>
              </a:rPr>
              <a:t> теме: </a:t>
            </a:r>
            <a:r>
              <a:rPr lang="ru-RU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4800" dirty="0">
                <a:latin typeface="Arial" panose="020B0604020202020204" pitchFamily="34" charset="0"/>
                <a:cs typeface="Arial" panose="020B0604020202020204" pitchFamily="34" charset="0"/>
              </a:rPr>
              <a:t>Простые и сложные предложения»</a:t>
            </a:r>
            <a:br>
              <a:rPr lang="ru-RU" sz="4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97279" y="4395334"/>
            <a:ext cx="1005840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4 класс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06884" y="100012"/>
            <a:ext cx="6410617" cy="861774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Департамент образования, науки и молодежной политики </a:t>
            </a:r>
            <a:b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Воронежской области</a:t>
            </a:r>
          </a:p>
          <a:p>
            <a:pPr algn="ctr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ГБПОУ ВО «Губернский педагогический колледж»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96000" y="4861226"/>
            <a:ext cx="6096000" cy="13542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Выполнила: </a:t>
            </a:r>
          </a:p>
          <a:p>
            <a:pPr algn="r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студентка группы  43Н</a:t>
            </a:r>
          </a:p>
          <a:p>
            <a:pPr algn="r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специальности 44.02.02</a:t>
            </a:r>
          </a:p>
          <a:p>
            <a:pPr algn="r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Преподавание в начальных классах</a:t>
            </a:r>
          </a:p>
          <a:p>
            <a:pPr algn="r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Банина Арина Кузьминична 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17334" y="6394370"/>
            <a:ext cx="1957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Воронеж, 2022 г.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6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0218" y="1011382"/>
            <a:ext cx="118317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Салют, интерес, ноябрь, телефон, аллея, костер, сейчас, инженер, столица </a:t>
            </a:r>
            <a:endParaRPr lang="ru-RU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60218" y="1011382"/>
            <a:ext cx="118317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С</a:t>
            </a:r>
            <a:r>
              <a:rPr lang="ru-RU" sz="4800" b="1" dirty="0" smtClean="0"/>
              <a:t>алют, </a:t>
            </a:r>
            <a:r>
              <a:rPr lang="ru-RU" sz="4800" b="1" dirty="0" smtClean="0">
                <a:solidFill>
                  <a:srgbClr val="FF0000"/>
                </a:solidFill>
              </a:rPr>
              <a:t>и</a:t>
            </a:r>
            <a:r>
              <a:rPr lang="ru-RU" sz="4800" b="1" dirty="0" smtClean="0"/>
              <a:t>нтерес, </a:t>
            </a:r>
            <a:r>
              <a:rPr lang="ru-RU" sz="4800" b="1" dirty="0" smtClean="0">
                <a:solidFill>
                  <a:srgbClr val="FF0000"/>
                </a:solidFill>
              </a:rPr>
              <a:t>н</a:t>
            </a:r>
            <a:r>
              <a:rPr lang="ru-RU" sz="4800" b="1" dirty="0" smtClean="0"/>
              <a:t>оябрь, </a:t>
            </a:r>
            <a:r>
              <a:rPr lang="ru-RU" sz="4800" b="1" dirty="0" smtClean="0">
                <a:solidFill>
                  <a:srgbClr val="FF0000"/>
                </a:solidFill>
              </a:rPr>
              <a:t>т</a:t>
            </a:r>
            <a:r>
              <a:rPr lang="ru-RU" sz="4800" b="1" dirty="0" smtClean="0"/>
              <a:t>елефон, 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/>
              <a:t>ллея, </a:t>
            </a:r>
            <a:r>
              <a:rPr lang="ru-RU" sz="4800" b="1" dirty="0" smtClean="0">
                <a:solidFill>
                  <a:srgbClr val="FF0000"/>
                </a:solidFill>
              </a:rPr>
              <a:t>к</a:t>
            </a:r>
            <a:r>
              <a:rPr lang="ru-RU" sz="4800" b="1" dirty="0" smtClean="0"/>
              <a:t>остер, </a:t>
            </a:r>
            <a:r>
              <a:rPr lang="ru-RU" sz="4800" b="1" dirty="0" smtClean="0">
                <a:solidFill>
                  <a:srgbClr val="FF0000"/>
                </a:solidFill>
              </a:rPr>
              <a:t>с</a:t>
            </a:r>
            <a:r>
              <a:rPr lang="ru-RU" sz="4800" b="1" dirty="0" smtClean="0"/>
              <a:t>ейчас, </a:t>
            </a:r>
            <a:r>
              <a:rPr lang="ru-RU" sz="4800" b="1" dirty="0" smtClean="0">
                <a:solidFill>
                  <a:srgbClr val="FF0000"/>
                </a:solidFill>
              </a:rPr>
              <a:t>и</a:t>
            </a:r>
            <a:r>
              <a:rPr lang="ru-RU" sz="4800" b="1" dirty="0" smtClean="0"/>
              <a:t>нженер, </a:t>
            </a:r>
            <a:r>
              <a:rPr lang="ru-RU" sz="4800" b="1" dirty="0" smtClean="0">
                <a:solidFill>
                  <a:srgbClr val="FF0000"/>
                </a:solidFill>
              </a:rPr>
              <a:t>с</a:t>
            </a:r>
            <a:r>
              <a:rPr lang="ru-RU" sz="4800" b="1" dirty="0" smtClean="0"/>
              <a:t>толица </a:t>
            </a:r>
            <a:endParaRPr lang="ru-RU" sz="4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83873" y="3020291"/>
            <a:ext cx="75784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СИНТАКСИС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107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2382243"/>
              </p:ext>
            </p:extLst>
          </p:nvPr>
        </p:nvGraphicFramePr>
        <p:xfrm>
          <a:off x="103901" y="269419"/>
          <a:ext cx="5962077" cy="39346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62077">
                  <a:extLst>
                    <a:ext uri="{9D8B030D-6E8A-4147-A177-3AD203B41FA5}">
                      <a16:colId xmlns:a16="http://schemas.microsoft.com/office/drawing/2014/main" val="2411603156"/>
                    </a:ext>
                  </a:extLst>
                </a:gridCol>
              </a:tblGrid>
              <a:tr h="9685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Глаза боятся, а руки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1220540"/>
                  </a:ext>
                </a:extLst>
              </a:tr>
              <a:tr h="988717">
                <a:tc>
                  <a:txBody>
                    <a:bodyPr/>
                    <a:lstStyle/>
                    <a:p>
                      <a:pPr lvl="0">
                        <a:spcAft>
                          <a:spcPts val="0"/>
                        </a:spcAft>
                      </a:pPr>
                      <a:r>
                        <a:rPr lang="ru-RU" sz="44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Белые бараны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5085623"/>
                  </a:ext>
                </a:extLst>
              </a:tr>
              <a:tr h="988717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Унылая пора</a:t>
                      </a:r>
                      <a:endParaRPr lang="ru-RU" sz="4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6687954"/>
                  </a:ext>
                </a:extLst>
              </a:tr>
              <a:tr h="988717"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44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Мартышка к старости</a:t>
                      </a:r>
                      <a:endParaRPr lang="ru-RU" sz="4400" dirty="0"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672330"/>
                  </a:ext>
                </a:extLst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03901" y="4630857"/>
            <a:ext cx="559723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делают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01783" y="5734709"/>
            <a:ext cx="5746168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били в барабаны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63489" y="4630857"/>
            <a:ext cx="6289963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слаба глазами </a:t>
            </a:r>
            <a:r>
              <a:rPr lang="ru-RU" sz="4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стала</a:t>
            </a:r>
            <a:endParaRPr lang="ru-RU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56217" y="5734709"/>
            <a:ext cx="559723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очей очарованье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82432" y="5226877"/>
            <a:ext cx="9639303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Глаза боятся, а руки делают.</a:t>
            </a:r>
            <a:endParaRPr lang="ru-RU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922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1.48148E-6 L -4.375E-6 0.00023 C 0.00508 -0.00278 0.01055 -0.00486 0.01563 -0.0081 C 0.0181 -0.00972 0.02019 -0.01204 0.02227 -0.01435 C 0.02761 -0.01945 0.03243 -0.02616 0.03816 -0.03033 C 0.04428 -0.03519 0.05026 -0.04051 0.05665 -0.04445 C 0.05964 -0.04653 0.0629 -0.04838 0.06589 -0.0507 C 0.07019 -0.05394 0.07461 -0.05764 0.07904 -0.06065 C 0.08112 -0.06227 0.08334 -0.06389 0.08568 -0.06482 C 0.09441 -0.06852 0.10378 -0.06921 0.11198 -0.07477 C 0.11602 -0.07755 0.1198 -0.08102 0.12396 -0.08287 C 0.12813 -0.08496 0.13269 -0.08542 0.13711 -0.08704 C 0.14154 -0.08866 0.14584 -0.09097 0.1504 -0.09306 C 0.15873 -0.1007 0.16433 -0.10602 0.17409 -0.1132 C 0.17839 -0.11644 0.18308 -0.11783 0.18724 -0.1213 C 0.19063 -0.12408 0.19336 -0.12847 0.19649 -0.13148 C 0.20209 -0.13658 0.20782 -0.14121 0.21355 -0.1456 C 0.21615 -0.14746 0.21901 -0.14815 0.22162 -0.14954 C 0.22917 -0.15417 0.23659 -0.1588 0.24401 -0.16366 C 0.25782 -0.17315 0.2517 -0.1706 0.26237 -0.17384 C 0.28125 -0.19306 0.25287 -0.16482 0.27045 -0.17986 C 0.27618 -0.18496 0.28165 -0.19144 0.2875 -0.19607 C 0.29844 -0.2044 0.30196 -0.20648 0.31394 -0.22037 C 0.31563 -0.22222 0.31758 -0.22408 0.31928 -0.22639 C 0.3431 -0.26296 0.31211 -0.21852 0.33373 -0.25463 C 0.33607 -0.25857 0.33907 -0.26111 0.34167 -0.26482 C 0.34388 -0.26806 0.34558 -0.27246 0.34831 -0.27477 C 0.39167 -0.31597 0.35079 -0.26829 0.38256 -0.30718 C 0.38386 -0.31065 0.38477 -0.31435 0.38646 -0.31736 C 0.3892 -0.32176 0.39336 -0.32454 0.39571 -0.3294 C 0.39766 -0.33357 0.39831 -0.33889 0.39974 -0.34352 C 0.40053 -0.3463 0.40118 -0.34908 0.40235 -0.35162 C 0.40482 -0.35695 0.41068 -0.36713 0.4142 -0.37176 C 0.41589 -0.37408 0.41797 -0.37546 0.41954 -0.37778 C 0.42201 -0.38218 0.4237 -0.3875 0.42618 -0.3919 C 0.42813 -0.3956 0.43073 -0.39838 0.43269 -0.40208 C 0.43503 -0.40648 0.43698 -0.41158 0.43933 -0.41621 C 0.44141 -0.42037 0.44401 -0.42408 0.44597 -0.42847 C 0.44974 -0.43727 0.45013 -0.44283 0.45248 -0.45255 C 0.45339 -0.45602 0.45417 -0.45949 0.45521 -0.46273 C 0.45847 -0.47361 0.46055 -0.48241 0.46576 -0.49097 C 0.46771 -0.49445 0.47019 -0.49769 0.47227 -0.50116 C 0.47357 -0.50579 0.47461 -0.51065 0.47618 -0.51528 C 0.47878 -0.52269 0.48191 -0.52986 0.48425 -0.5375 C 0.49428 -0.57222 0.48438 -0.54213 0.48946 -0.56574 C 0.49011 -0.56852 0.49115 -0.57107 0.49206 -0.57384 C 0.49245 -0.57708 0.49271 -0.58056 0.49336 -0.58403 C 0.49401 -0.58681 0.49558 -0.58912 0.49597 -0.5919 C 0.49675 -0.59583 0.49675 -0.60023 0.4974 -0.60417 C 0.49805 -0.60833 0.50013 -0.61621 0.50013 -0.61597 L 0.4987 -0.62824 " pathEditMode="relative" rAng="0" ptsTypes="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0" y="-31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724 -0.00394 L 0.03724 -0.0037 C 0.04401 -0.00949 0.05052 -0.01644 0.05768 -0.02014 C 0.06237 -0.02292 0.06784 -0.0206 0.0724 -0.02431 C 0.08281 -0.03241 0.0918 -0.0456 0.10195 -0.05463 L 0.13151 -0.08079 C 0.13828 -0.09653 0.14453 -0.11273 0.15195 -0.12732 C 0.15417 -0.13194 0.15716 -0.13426 0.1599 -0.1375 C 0.2043 -0.18912 0.16432 -0.1463 0.19284 -0.16782 C 0.19648 -0.17037 0.19961 -0.17477 0.20312 -0.17778 C 0.20677 -0.18102 0.21068 -0.1831 0.21445 -0.18588 C 0.21979 -0.19329 0.22565 -0.19954 0.23034 -0.2081 C 0.23307 -0.21273 0.23542 -0.21782 0.23828 -0.22222 C 0.24388 -0.23079 0.24935 -0.23935 0.25534 -0.24653 C 0.25768 -0.24931 0.26003 -0.25139 0.26224 -0.25463 C 0.26471 -0.25833 0.26641 -0.26343 0.26901 -0.26667 C 0.27135 -0.26968 0.27435 -0.2706 0.27695 -0.27269 C 0.28008 -0.27523 0.28307 -0.27801 0.28607 -0.28079 C 0.28802 -0.28264 0.28971 -0.28519 0.29167 -0.28704 C 0.29466 -0.28935 0.29779 -0.29097 0.30078 -0.29306 C 0.30352 -0.29769 0.30586 -0.30278 0.30872 -0.30718 C 0.31042 -0.30972 0.31302 -0.31019 0.31445 -0.31319 C 0.31992 -0.32384 0.32018 -0.33148 0.32357 -0.34352 C 0.32565 -0.35093 0.32878 -0.35463 0.33268 -0.35972 C 0.33437 -0.36204 0.33646 -0.36366 0.33828 -0.36574 C 0.34336 -0.3713 0.33984 -0.36875 0.34518 -0.37176 C 0.35299 -0.39282 0.34036 -0.36134 0.35195 -0.38194 C 0.35807 -0.39259 0.3474 -0.38449 0.35651 -0.39005 C 0.35898 -0.40718 0.35573 -0.38866 0.36107 -0.40625 C 0.36237 -0.41065 0.36315 -0.41574 0.36445 -0.42037 C 0.36667 -0.42801 0.36836 -0.43171 0.37122 -0.43843 C 0.37331 -0.44907 0.37109 -0.44074 0.37474 -0.44861 C 0.37552 -0.45046 0.37591 -0.45301 0.37695 -0.45463 C 0.37865 -0.45718 0.38099 -0.4581 0.38268 -0.46065 C 0.3849 -0.46412 0.38633 -0.46898 0.38828 -0.47292 C 0.38945 -0.475 0.39076 -0.47662 0.3918 -0.47894 C 0.3931 -0.48194 0.39375 -0.48588 0.39518 -0.48889 C 0.39687 -0.49259 0.39922 -0.49537 0.40078 -0.49907 C 0.40182 -0.50139 0.40221 -0.50463 0.40312 -0.50718 C 0.40443 -0.51065 0.40625 -0.51366 0.40768 -0.51736 C 0.41042 -0.52454 0.41289 -0.53218 0.41562 -0.53958 C 0.41628 -0.54144 0.41667 -0.54444 0.41784 -0.5456 L 0.4224 -0.54954 C 0.42357 -0.55301 0.42448 -0.55648 0.42578 -0.55972 C 0.42799 -0.56482 0.42982 -0.56644 0.43268 -0.56991 C 0.4418 -0.59421 0.43216 -0.57037 0.44284 -0.59213 C 0.44375 -0.59375 0.44453 -0.59583 0.44518 -0.59815 C 0.4457 -0.6 0.44557 -0.60255 0.44622 -0.60417 C 0.44857 -0.60926 0.45156 -0.61366 0.4543 -0.61829 C 0.45534 -0.62037 0.45677 -0.62199 0.45768 -0.62431 C 0.46458 -0.64306 0.45573 -0.62014 0.46224 -0.63449 C 0.46302 -0.63634 0.46354 -0.63889 0.46445 -0.64051 C 0.46549 -0.64213 0.4668 -0.64329 0.46784 -0.64444 C 0.47201 -0.64213 0.47135 -0.64421 0.4724 -0.63657 C 0.47253 -0.63588 0.4724 -0.63519 0.4724 -0.63449 " pathEditMode="relative" rAng="0" ptsTypes="AAAAAAAAAAAAAAAAAAAAAAAAAAAAAAAAAAAAAAAAAAAAAAAAAAAAA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758" y="-3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039 -0.07754 -0.00052 -0.15486 -0.00117 -0.2324 C -0.00117 -0.23518 -0.00221 -0.23773 -0.00234 -0.24051 C -0.00286 -0.24907 -0.00299 -0.25787 -0.00351 -0.26666 C -0.00534 -0.29814 -0.00495 -0.29236 -0.00807 -0.31713 C -0.00846 -0.33402 -0.00859 -0.35092 -0.00911 -0.36759 C -0.00924 -0.37106 -0.01002 -0.3743 -0.01028 -0.37777 C -0.0112 -0.39051 -0.0125 -0.42476 -0.01263 -0.43426 C -0.01289 -0.45578 -0.01263 -0.47731 -0.01263 -0.49884 " pathEditMode="relative" ptsTypes="AAAAAAAA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06 -0.00139 L 0.01706 -0.00116 C 0.01732 -0.00764 0.01771 -0.01366 0.0181 -0.01968 C 0.01836 -0.02315 0.01914 -0.02639 0.01927 -0.02986 C 0.02018 -0.04653 0.02084 -0.06343 0.02162 -0.08033 C 0.02214 -0.09167 0.02214 -0.10324 0.02266 -0.11458 C 0.02357 -0.13171 0.02344 -0.1213 0.025 -0.13287 C 0.02539 -0.13565 0.02722 -0.15278 0.02735 -0.15509 C 0.02761 -0.16783 0.02735 -0.18056 0.02735 -0.19329 " pathEditMode="relative" rAng="0" ptsTypes="AAAAAAAA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" y="-95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6813" y="2529319"/>
            <a:ext cx="135099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«Простые и сложные предложения»</a:t>
            </a:r>
            <a:endParaRPr lang="ru-RU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57662" y="1900238"/>
            <a:ext cx="48577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Тема урока: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41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4691" y="595744"/>
            <a:ext cx="11873345" cy="106680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3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Цель урока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: ознакомление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понятиями "простые и сложные предложения"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4690" y="1981200"/>
            <a:ext cx="11873345" cy="382385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Задачи урока: </a:t>
            </a:r>
            <a:endParaRPr lang="ru-RU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познакомиться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с простыми и сложными предложениями;  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учиться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различать простые и сложные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предложения;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учиться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ставить знаки препинания в сложных предложениях.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8918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799" y="930585"/>
            <a:ext cx="11457709" cy="481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just">
              <a:lnSpc>
                <a:spcPct val="107000"/>
              </a:lnSpc>
              <a:spcAft>
                <a:spcPts val="1500"/>
              </a:spcAft>
              <a:buFont typeface="+mj-lt"/>
              <a:buAutoNum type="arabicPeriod"/>
            </a:pPr>
            <a:r>
              <a:rPr lang="ru-RU" sz="3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 Лены завтра будет день рождения</a:t>
            </a:r>
            <a:r>
              <a:rPr lang="ru-RU" sz="3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и</a:t>
            </a:r>
            <a:r>
              <a:rPr lang="ru-RU" sz="3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она позвала своих друзей в </a:t>
            </a:r>
            <a:r>
              <a:rPr lang="ru-RU" sz="3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гости.</a:t>
            </a:r>
            <a:endParaRPr lang="ru-RU" sz="3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42950" indent="-742950" algn="just">
              <a:lnSpc>
                <a:spcPct val="107000"/>
              </a:lnSpc>
              <a:spcAft>
                <a:spcPts val="1500"/>
              </a:spcAft>
              <a:buFont typeface="+mj-lt"/>
              <a:buAutoNum type="arabicPeriod"/>
            </a:pPr>
            <a:r>
              <a:rPr lang="ru-RU" sz="3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Наступили </a:t>
            </a:r>
            <a:r>
              <a:rPr lang="ru-RU" sz="3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холода, </a:t>
            </a:r>
            <a:r>
              <a:rPr lang="ru-RU" sz="3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 </a:t>
            </a:r>
            <a:r>
              <a:rPr lang="ru-RU" sz="3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 утрам лужицы покрываются хрупким </a:t>
            </a:r>
            <a:r>
              <a:rPr lang="ru-RU" sz="3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льдом.</a:t>
            </a:r>
            <a:endParaRPr lang="ru-RU" sz="3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indent="-742950" algn="just">
              <a:lnSpc>
                <a:spcPct val="107000"/>
              </a:lnSpc>
              <a:spcAft>
                <a:spcPts val="1500"/>
              </a:spcAft>
              <a:buFont typeface="+mj-lt"/>
              <a:buAutoNum type="arabicPeriod"/>
            </a:pPr>
            <a:r>
              <a:rPr lang="ru-RU" sz="3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Подул </a:t>
            </a:r>
            <a:r>
              <a:rPr lang="ru-RU" sz="3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сильный ветер, листья с берез полетели на </a:t>
            </a:r>
            <a:r>
              <a:rPr lang="ru-RU" sz="3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землю.</a:t>
            </a:r>
            <a:endParaRPr lang="ru-RU" sz="3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indent="-742950" algn="just">
              <a:lnSpc>
                <a:spcPct val="107000"/>
              </a:lnSpc>
              <a:spcAft>
                <a:spcPts val="1500"/>
              </a:spcAft>
              <a:buFont typeface="+mj-lt"/>
              <a:buAutoNum type="arabicPeriod"/>
            </a:pPr>
            <a:r>
              <a:rPr lang="ru-RU" sz="3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Мой </a:t>
            </a:r>
            <a:r>
              <a:rPr lang="ru-RU" sz="3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друг пришел, </a:t>
            </a:r>
            <a:r>
              <a:rPr lang="ru-RU" sz="3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когда</a:t>
            </a:r>
            <a:r>
              <a:rPr lang="ru-RU" sz="3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закончился дождь.</a:t>
            </a:r>
            <a:endParaRPr lang="ru-RU" sz="3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35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255" y="221673"/>
            <a:ext cx="4655127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3600" b="1" dirty="0" smtClean="0">
                <a:ln/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Список источников</a:t>
            </a:r>
            <a:endParaRPr lang="ru-RU" sz="3600" b="1" dirty="0">
              <a:ln/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6255" y="1136073"/>
            <a:ext cx="11208327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nsportal.ru/nachalnaya-shkola/russkii-yazyk/2018/09/15/urok-russkogo-yazyka-4-klass-tema-prostye-i-slozhnye</a:t>
            </a:r>
            <a:endParaRPr lang="ru-RU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resh.edu.ru/subject/lesson/7652/conspect/301745/</a:t>
            </a:r>
            <a:endParaRPr lang="ru-RU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shkolnaiapora.ru/biblioteka/4-klass/russkij-yazyk-4-klass-uchebnik-chast-1-klimanova</a:t>
            </a:r>
            <a:endParaRPr lang="ru-RU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infourok.ru/konspekt-uroka-po-russkomu-yazyku-na-temu-prostoe-i-slozhnoe-predlozhenie-4-klass-5042971.html</a:t>
            </a:r>
            <a:endParaRPr lang="ru-RU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253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101</TotalTime>
  <Words>142</Words>
  <Application>Microsoft Office PowerPoint</Application>
  <PresentationFormat>Широкоэкранный</PresentationFormat>
  <Paragraphs>38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Wingdings</vt:lpstr>
      <vt:lpstr>Ретро</vt:lpstr>
      <vt:lpstr>Презентация к уроку русского языка  по теме:  «Простые и сложные предложения»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Арина Банина</dc:creator>
  <cp:lastModifiedBy>Арина Банина</cp:lastModifiedBy>
  <cp:revision>10</cp:revision>
  <dcterms:created xsi:type="dcterms:W3CDTF">2022-10-19T16:25:55Z</dcterms:created>
  <dcterms:modified xsi:type="dcterms:W3CDTF">2022-11-25T07:10:14Z</dcterms:modified>
</cp:coreProperties>
</file>