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529F5-27CF-456F-84A7-BDD493A53E30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DE353-C493-4004-9CC6-8E9A2EEA61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312367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70C0"/>
                </a:solidFill>
              </a:rPr>
              <a:t>Родительское </a:t>
            </a:r>
            <a:r>
              <a:rPr lang="ru-RU" sz="4900" b="1" dirty="0" smtClean="0">
                <a:solidFill>
                  <a:srgbClr val="0070C0"/>
                </a:solidFill>
              </a:rPr>
              <a:t>собрание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i="1" dirty="0">
                <a:solidFill>
                  <a:srgbClr val="FF0000"/>
                </a:solidFill>
              </a:rPr>
              <a:t>«</a:t>
            </a:r>
            <a:r>
              <a:rPr lang="ru-RU" sz="4900" b="1" i="1" dirty="0">
                <a:solidFill>
                  <a:srgbClr val="FF0000"/>
                </a:solidFill>
              </a:rPr>
              <a:t>Патриотическое воспитание – важная составляющая будущего страны»</a:t>
            </a:r>
            <a:r>
              <a:rPr lang="ru-RU" sz="4900" dirty="0"/>
              <a:t/>
            </a:r>
            <a:br>
              <a:rPr lang="ru-RU" sz="49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RUSSI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077072"/>
            <a:ext cx="5017018" cy="244336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774040"/>
            <a:ext cx="88924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Главные институты воспитания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семья и школа, их взаимодействие формируют духовно-нравственное воспитание ребёнка.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Для достижения общей цели эффект дает только совместное воздействие школы и родителей на ребенка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Пути решения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Возрождение </a:t>
            </a:r>
            <a:r>
              <a:rPr lang="ru-RU" sz="3600" b="1" dirty="0">
                <a:solidFill>
                  <a:srgbClr val="002060"/>
                </a:solidFill>
              </a:rPr>
              <a:t>ценностной ориентации в семье, обществе (ОБЫЧАИ, ТРАДИЦИИ, ОТНОШЕНИЯ, НОРМЫ ПОВЕДЕНИЯ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Повышение воспитательного потенциала социума в целом – от семьи до средств массовой информации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Вывод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7133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002060"/>
                </a:solidFill>
              </a:rPr>
              <a:t>Только </a:t>
            </a:r>
            <a:r>
              <a:rPr lang="ru-RU" sz="4000" b="1" dirty="0">
                <a:solidFill>
                  <a:srgbClr val="002060"/>
                </a:solidFill>
              </a:rPr>
              <a:t>объединив наши усилия, мы сможем возрождать утраченные духовно- нравственные ценности, что позволит решить социально-экономические проблемы развития страны, подготовить детей к будущей </a:t>
            </a:r>
            <a:r>
              <a:rPr lang="ru-RU" sz="4000" b="1" dirty="0" smtClean="0">
                <a:solidFill>
                  <a:srgbClr val="002060"/>
                </a:solidFill>
              </a:rPr>
              <a:t>жизни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302433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002060"/>
                </a:solidFill>
              </a:rPr>
              <a:t>«Наши дети- это наша старость, плохое воспитание- это наше будущее горе, это наши слёзы, это наша вина перед другими людьми, перед страной</a:t>
            </a:r>
            <a:r>
              <a:rPr lang="ru-RU" sz="4000" b="1" i="1" dirty="0" smtClean="0">
                <a:solidFill>
                  <a:srgbClr val="002060"/>
                </a:solidFill>
              </a:rPr>
              <a:t>»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Антон Семенович Макаренко.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596267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>
                <a:solidFill>
                  <a:srgbClr val="002060"/>
                </a:solidFill>
              </a:rPr>
              <a:t>Воспитание духовной личности - это социальная потребность жить и действовать «для других». С категорией духовности соотносится потребность познания мира, себя, смысла и назначения своей жизни.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pic>
        <p:nvPicPr>
          <p:cNvPr id="3" name="Рисунок 2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81865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Воспитание </a:t>
            </a:r>
            <a:r>
              <a:rPr lang="ru-RU" b="1" dirty="0">
                <a:solidFill>
                  <a:srgbClr val="002060"/>
                </a:solidFill>
              </a:rPr>
              <a:t>нравственной личности - это формирование долга, ответственности, гуманности, патриотизма, справедливости, чести, благородства в отношении человека к обществу, Родине, окружающим людям и самому </a:t>
            </a:r>
            <a:r>
              <a:rPr lang="ru-RU" b="1" dirty="0" smtClean="0">
                <a:solidFill>
                  <a:srgbClr val="002060"/>
                </a:solidFill>
              </a:rPr>
              <a:t>себе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Базовые национальные ценности: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 </a:t>
            </a:r>
            <a:r>
              <a:rPr lang="ru-RU" sz="4000" b="1" dirty="0" smtClean="0">
                <a:solidFill>
                  <a:srgbClr val="002060"/>
                </a:solidFill>
              </a:rPr>
              <a:t>Патриотизм;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Социальная </a:t>
            </a:r>
            <a:r>
              <a:rPr lang="ru-RU" sz="4000" b="1" dirty="0">
                <a:solidFill>
                  <a:srgbClr val="002060"/>
                </a:solidFill>
              </a:rPr>
              <a:t>солидарность;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Гражданственность</a:t>
            </a:r>
            <a:r>
              <a:rPr lang="ru-RU" sz="4000" b="1" dirty="0">
                <a:solidFill>
                  <a:srgbClr val="002060"/>
                </a:solidFill>
              </a:rPr>
              <a:t>;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Семья</a:t>
            </a:r>
            <a:r>
              <a:rPr lang="ru-RU" sz="4000" b="1" dirty="0">
                <a:solidFill>
                  <a:srgbClr val="002060"/>
                </a:solidFill>
              </a:rPr>
              <a:t>;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Труд </a:t>
            </a:r>
            <a:r>
              <a:rPr lang="ru-RU" sz="4000" b="1" dirty="0">
                <a:solidFill>
                  <a:srgbClr val="002060"/>
                </a:solidFill>
              </a:rPr>
              <a:t>и творчество</a:t>
            </a:r>
            <a:r>
              <a:rPr lang="ru-RU" sz="4000" b="1" dirty="0" smtClean="0">
                <a:solidFill>
                  <a:srgbClr val="002060"/>
                </a:solidFill>
              </a:rPr>
              <a:t>;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 - Наука;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 - Религия</a:t>
            </a:r>
            <a:r>
              <a:rPr lang="ru-RU" sz="4000" b="1" dirty="0">
                <a:solidFill>
                  <a:srgbClr val="002060"/>
                </a:solidFill>
              </a:rPr>
              <a:t>;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Искусство </a:t>
            </a:r>
            <a:r>
              <a:rPr lang="ru-RU" sz="4000" b="1" dirty="0">
                <a:solidFill>
                  <a:srgbClr val="002060"/>
                </a:solidFill>
              </a:rPr>
              <a:t>и литература</a:t>
            </a:r>
            <a:r>
              <a:rPr lang="ru-RU" sz="4000" b="1" dirty="0" smtClean="0">
                <a:solidFill>
                  <a:srgbClr val="002060"/>
                </a:solidFill>
              </a:rPr>
              <a:t>;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 - Природа</a:t>
            </a:r>
            <a:r>
              <a:rPr lang="ru-RU" sz="4000" b="1" dirty="0">
                <a:solidFill>
                  <a:srgbClr val="002060"/>
                </a:solidFill>
              </a:rPr>
              <a:t>;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Человечество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4019252_9-phonoteka-org-p-flag-rf-fon-dlya-prezentatsii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435280" cy="547260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Основная </a:t>
            </a:r>
            <a:r>
              <a:rPr lang="ru-RU" sz="4000" b="1" dirty="0">
                <a:solidFill>
                  <a:srgbClr val="FF0000"/>
                </a:solidFill>
              </a:rPr>
              <a:t>причина духовно-нравственного упадка в </a:t>
            </a:r>
            <a:r>
              <a:rPr lang="ru-RU" sz="4000" b="1" dirty="0" smtClean="0">
                <a:solidFill>
                  <a:srgbClr val="FF0000"/>
                </a:solidFill>
              </a:rPr>
              <a:t>обществе</a:t>
            </a:r>
            <a:r>
              <a:rPr lang="ru-RU" sz="4000" b="1" dirty="0" smtClean="0">
                <a:solidFill>
                  <a:srgbClr val="002060"/>
                </a:solidFill>
              </a:rPr>
              <a:t>: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 нарушены </a:t>
            </a:r>
            <a:r>
              <a:rPr lang="ru-RU" sz="4000" b="1" dirty="0">
                <a:solidFill>
                  <a:srgbClr val="002060"/>
                </a:solidFill>
              </a:rPr>
              <a:t>устои семьи: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иерархия </a:t>
            </a:r>
            <a:r>
              <a:rPr lang="ru-RU" sz="4000" b="1" dirty="0">
                <a:solidFill>
                  <a:srgbClr val="002060"/>
                </a:solidFill>
              </a:rPr>
              <a:t>семейных взаимоотношений;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традиционный </a:t>
            </a:r>
            <a:r>
              <a:rPr lang="ru-RU" sz="4000" b="1" dirty="0">
                <a:solidFill>
                  <a:srgbClr val="002060"/>
                </a:solidFill>
              </a:rPr>
              <a:t>уклад семейной жизни;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традиционные </a:t>
            </a:r>
            <a:r>
              <a:rPr lang="ru-RU" sz="4000" b="1" dirty="0">
                <a:solidFill>
                  <a:srgbClr val="002060"/>
                </a:solidFill>
              </a:rPr>
              <a:t>отношения послушания, </a:t>
            </a:r>
            <a:r>
              <a:rPr lang="ru-RU" sz="4000" b="1" dirty="0" smtClean="0">
                <a:solidFill>
                  <a:srgbClr val="002060"/>
                </a:solidFill>
              </a:rPr>
              <a:t>- почитания</a:t>
            </a:r>
            <a:r>
              <a:rPr lang="ru-RU" sz="4000" b="1" dirty="0">
                <a:solidFill>
                  <a:srgbClr val="002060"/>
                </a:solidFill>
              </a:rPr>
              <a:t>, уважения родителей;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- родовые </a:t>
            </a:r>
            <a:r>
              <a:rPr lang="ru-RU" sz="4000" b="1" dirty="0">
                <a:solidFill>
                  <a:srgbClr val="002060"/>
                </a:solidFill>
              </a:rPr>
              <a:t>и семейные связи между поколениями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связи с чем возникают проблемы, типичные для семьи в воспитании детей?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564904"/>
            <a:ext cx="8640960" cy="35612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/>
              <a:t> </a:t>
            </a:r>
            <a:r>
              <a:rPr lang="ru-RU" sz="3600" b="1" dirty="0">
                <a:solidFill>
                  <a:srgbClr val="002060"/>
                </a:solidFill>
              </a:rPr>
              <a:t>80% -ограниченное совместное времяпровождение родителей и </a:t>
            </a:r>
            <a:r>
              <a:rPr lang="ru-RU" sz="3600" b="1" dirty="0" smtClean="0">
                <a:solidFill>
                  <a:srgbClr val="002060"/>
                </a:solidFill>
              </a:rPr>
              <a:t>детей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(д</a:t>
            </a:r>
            <a:r>
              <a:rPr lang="ru-RU" sz="3600" b="1" dirty="0" smtClean="0">
                <a:solidFill>
                  <a:srgbClr val="002060"/>
                </a:solidFill>
              </a:rPr>
              <a:t>анные независимого исследования  «Семья и общество» ( НИИ Семьи и воспитания)</a:t>
            </a:r>
          </a:p>
          <a:p>
            <a:pPr>
              <a:buNone/>
            </a:pP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Современный уклад жизни (работа, успехи в профессиональной области, стремление к материальному благополучию) приводит к недостатку физических и душевных сил у родителей в процессе воспитания ребенка, что провоцирует разрушение традиционных семейных связей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807478_22-phonoteka_org-p-fon-dlya-prezentatsii-po-konstitutsi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" y="0"/>
            <a:ext cx="912114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3" y="2348879"/>
          <a:ext cx="7704855" cy="3760826"/>
        </p:xfrm>
        <a:graphic>
          <a:graphicData uri="http://schemas.openxmlformats.org/drawingml/2006/table">
            <a:tbl>
              <a:tblPr/>
              <a:tblGrid>
                <a:gridCol w="464833"/>
                <a:gridCol w="5703399"/>
                <a:gridCol w="708953"/>
                <a:gridCol w="827670"/>
              </a:tblGrid>
              <a:tr h="5244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4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Интересуются ли родители твоими школьными делами?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4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Помогают ли родители тебе в учёбе?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4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Проводите ли вы выходные вместе с семьёй?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3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Принимают ли твои родители участие в делах класса, школы?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98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та считаешь, сможет ли твоя семья поддержать, защитить тебя в трудную минуту?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1806" marR="71806" marT="35903" marB="3590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15811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обстоят дела у нас в школе?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Результаты анкетирования учащихся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315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Родительское собрание  «Патриотическое воспитание – важная составляющая будущего страны» </vt:lpstr>
      <vt:lpstr>«Наши дети- это наша старость, плохое воспитание- это наше будущее горе, это наши слёзы, это наша вина перед другими людьми, перед страной»  Антон Семенович Макаренко. </vt:lpstr>
      <vt:lpstr>Воспитание духовной личности - это социальная потребность жить и действовать «для других». С категорией духовности соотносится потребность познания мира, себя, смысла и назначения своей жизни.</vt:lpstr>
      <vt:lpstr>Воспитание нравственной личности - это формирование долга, ответственности, гуманности, патриотизма, справедливости, чести, благородства в отношении человека к обществу, Родине, окружающим людям и самому себе </vt:lpstr>
      <vt:lpstr>Базовые национальные ценности:  - Патриотизм; - Социальная солидарность;  - Гражданственность;  - Семья;  - Труд и творчество;  - Наука;  - Религия;  - Искусство и литература;  - Природа;  - Человечество </vt:lpstr>
      <vt:lpstr>Основная причина духовно-нравственного упадка в обществе: -  нарушены устои семьи: - иерархия семейных взаимоотношений; - традиционный уклад семейной жизни; - традиционные отношения послушания, - почитания, уважения родителей; - родовые и семейные связи между поколениями</vt:lpstr>
      <vt:lpstr>В связи с чем возникают проблемы, типичные для семьи в воспитании детей? </vt:lpstr>
      <vt:lpstr>Современный уклад жизни (работа, успехи в профессиональной области, стремление к материальному благополучию) приводит к недостатку физических и душевных сил у родителей в процессе воспитания ребенка, что провоцирует разрушение традиционных семейных связей</vt:lpstr>
      <vt:lpstr>Слайд 9</vt:lpstr>
      <vt:lpstr>Слайд 10</vt:lpstr>
      <vt:lpstr>Пути решения </vt:lpstr>
      <vt:lpstr>Вывод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«Патриотическое воспитание – важная составляющая будущего страны»</dc:title>
  <dc:creator>андрей</dc:creator>
  <cp:lastModifiedBy>андрей</cp:lastModifiedBy>
  <cp:revision>4</cp:revision>
  <dcterms:created xsi:type="dcterms:W3CDTF">2022-11-25T09:15:41Z</dcterms:created>
  <dcterms:modified xsi:type="dcterms:W3CDTF">2022-11-25T09:54:10Z</dcterms:modified>
</cp:coreProperties>
</file>