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3" r:id="rId21"/>
    <p:sldId id="270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1D682-6C6A-4D2E-BD69-D5784A733733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81CDD-5E0B-4173-A812-3B9C9CB23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928825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Двадцать третье октября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Классная работа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3714752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Какими особенностями обладает русское ударение?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</a:t>
            </a:r>
            <a:r>
              <a:rPr lang="ru-RU" sz="4800" dirty="0" smtClean="0">
                <a:solidFill>
                  <a:srgbClr val="FF0000"/>
                </a:solidFill>
              </a:rPr>
              <a:t>Ударение</a:t>
            </a:r>
            <a:endParaRPr lang="ru-RU" sz="48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2071670" y="2428868"/>
            <a:ext cx="1500198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607455" y="2750339"/>
            <a:ext cx="1714512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714744" y="3786190"/>
            <a:ext cx="214314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72132" y="2500306"/>
            <a:ext cx="1500198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5786" y="321468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силовое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4414" y="4286256"/>
            <a:ext cx="2850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разноместное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786182" y="4857760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подвижное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6286512" y="3429000"/>
            <a:ext cx="21431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 присуще, как правило, предлогам, союзам, частицам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ru-RU" dirty="0" smtClean="0"/>
              <a:t>Какую роль выполняет </a:t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русское ударение </a:t>
            </a:r>
            <a:r>
              <a:rPr lang="ru-RU" sz="6000" dirty="0" smtClean="0"/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про\Pictures\урок\fa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214686"/>
            <a:ext cx="492922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Прочитайте каждое слово с ударением на 1-ом, а затем на 2-ом слоге. Что у вас получится?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6615130" cy="362585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5400" dirty="0" smtClean="0">
                <a:solidFill>
                  <a:srgbClr val="00B050"/>
                </a:solidFill>
              </a:rPr>
              <a:t>Иглы, стены, руки, ноги, воды, земли, реки, доски, волны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про\Pictures\урок\вопрос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500306"/>
            <a:ext cx="192881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6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Прочитайте  слово, изменяя в нем ударение. Изменилось ли лексическое значение?</a:t>
            </a:r>
            <a:endParaRPr lang="ru-RU" dirty="0"/>
          </a:p>
        </p:txBody>
      </p:sp>
      <p:pic>
        <p:nvPicPr>
          <p:cNvPr id="6146" name="Picture 2" descr="C:\Users\про\Pictures\урок\%D0%B2%D0%BE%D0%BF%D1%80%D0%BE%D1%81%201_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714624"/>
            <a:ext cx="3857652" cy="3714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C000"/>
                </a:solidFill>
              </a:rPr>
              <a:t>Атлас</a:t>
            </a:r>
            <a:endParaRPr lang="ru-RU" sz="9600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про\Pictures\урок\атлас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28725" y="2500306"/>
            <a:ext cx="2495550" cy="3267875"/>
          </a:xfrm>
          <a:prstGeom prst="rect">
            <a:avLst/>
          </a:prstGeom>
          <a:noFill/>
        </p:spPr>
      </p:pic>
      <p:pic>
        <p:nvPicPr>
          <p:cNvPr id="7171" name="Picture 3" descr="C:\Users\про\Pictures\урок\атлас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785926"/>
            <a:ext cx="3394472" cy="3929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>
                    <a:lumMod val="50000"/>
                  </a:schemeClr>
                </a:solidFill>
              </a:rPr>
              <a:t>Замок</a:t>
            </a:r>
            <a:endParaRPr lang="ru-RU" sz="9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194" name="Picture 2" descr="C:\Users\про\Pictures\урок\замок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57364"/>
            <a:ext cx="3543296" cy="3929090"/>
          </a:xfrm>
          <a:prstGeom prst="rect">
            <a:avLst/>
          </a:prstGeom>
          <a:noFill/>
        </p:spPr>
      </p:pic>
      <p:pic>
        <p:nvPicPr>
          <p:cNvPr id="8195" name="Picture 3" descr="C:\Users\про\Pictures\урок\замок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18135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Ирис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9218" name="Picture 2" descr="C:\Users\про\Pictures\урок\ирис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6774" y="1785926"/>
            <a:ext cx="3776663" cy="4220380"/>
          </a:xfrm>
          <a:prstGeom prst="rect">
            <a:avLst/>
          </a:prstGeom>
          <a:noFill/>
        </p:spPr>
      </p:pic>
      <p:pic>
        <p:nvPicPr>
          <p:cNvPr id="9219" name="Picture 3" descr="C:\Users\про\Pictures\урок\ирис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76875" y="2143116"/>
            <a:ext cx="2381250" cy="3715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Гвоздики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10242" name="Picture 2" descr="C:\Users\про\Pictures\урок\гвоздики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038600" cy="3877482"/>
          </a:xfrm>
          <a:prstGeom prst="rect">
            <a:avLst/>
          </a:prstGeom>
          <a:noFill/>
        </p:spPr>
      </p:pic>
      <p:pic>
        <p:nvPicPr>
          <p:cNvPr id="10243" name="Picture 3" descr="C:\Users\про\Pictures\урок\гвоздики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285992"/>
            <a:ext cx="3214709" cy="2734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Духи</a:t>
            </a:r>
            <a:endParaRPr lang="ru-RU" sz="9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68" name="Picture 4" descr="C:\Users\про\Pictures\урок\1270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5043" y="2071678"/>
            <a:ext cx="3122914" cy="4054485"/>
          </a:xfrm>
          <a:prstGeom prst="rect">
            <a:avLst/>
          </a:prstGeom>
          <a:noFill/>
        </p:spPr>
      </p:pic>
      <p:pic>
        <p:nvPicPr>
          <p:cNvPr id="11271" name="Picture 7" descr="C:\Users\про\Pictures\урок\8529038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51958"/>
            <a:ext cx="4038600" cy="4022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Засыпать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12290" name="Picture 2" descr="C:\Users\про\Pictures\урок\засыпать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2071678"/>
            <a:ext cx="3810000" cy="3500462"/>
          </a:xfrm>
          <a:prstGeom prst="rect">
            <a:avLst/>
          </a:prstGeom>
          <a:noFill/>
        </p:spPr>
      </p:pic>
      <p:pic>
        <p:nvPicPr>
          <p:cNvPr id="12291" name="Picture 3" descr="C:\Users\про\Pictures\урок\засыпать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85925"/>
            <a:ext cx="3429024" cy="4143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70C0"/>
                </a:solidFill>
              </a:rPr>
              <a:t>Орган </a:t>
            </a:r>
            <a:endParaRPr lang="ru-RU" sz="9600" dirty="0">
              <a:solidFill>
                <a:srgbClr val="0070C0"/>
              </a:solidFill>
            </a:endParaRPr>
          </a:p>
        </p:txBody>
      </p:sp>
      <p:pic>
        <p:nvPicPr>
          <p:cNvPr id="17410" name="Picture 2" descr="C:\Users\про\Pictures\урок\орга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2143116"/>
            <a:ext cx="3394472" cy="3983047"/>
          </a:xfrm>
          <a:prstGeom prst="rect">
            <a:avLst/>
          </a:prstGeom>
          <a:noFill/>
        </p:spPr>
      </p:pic>
      <p:pic>
        <p:nvPicPr>
          <p:cNvPr id="17411" name="Picture 3" descr="C:\Users\про\Pictures\урок\орган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38725" y="2143116"/>
            <a:ext cx="325755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ru-RU" dirty="0" smtClean="0"/>
              <a:t>Какую роль выполняет </a:t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русское ударение </a:t>
            </a:r>
            <a:r>
              <a:rPr lang="ru-RU" sz="6000" dirty="0" smtClean="0"/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про\Pictures\урок\fa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14620"/>
            <a:ext cx="428628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Ударение</a:t>
            </a:r>
            <a:r>
              <a:rPr lang="ru-RU" sz="5400" dirty="0" smtClean="0"/>
              <a:t> помогает различить смысл слова</a:t>
            </a:r>
            <a:br>
              <a:rPr lang="ru-RU" sz="5400" dirty="0" smtClean="0"/>
            </a:br>
            <a:r>
              <a:rPr lang="ru-RU" sz="5400" dirty="0" smtClean="0"/>
              <a:t>(смыслоразличительная функция)</a:t>
            </a:r>
            <a:endParaRPr lang="ru-RU" sz="5400" dirty="0"/>
          </a:p>
        </p:txBody>
      </p:sp>
      <p:pic>
        <p:nvPicPr>
          <p:cNvPr id="3" name="Рисунок 2" descr="перо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4071942"/>
            <a:ext cx="5087542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50033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Для чего нам нужно соблюдать правильную постановку ударения?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4338" name="Picture 2" descr="C:\Users\про\Pictures\урок\учеба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786058"/>
            <a:ext cx="350046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Что нового вы узнали сегодня по </a:t>
            </a:r>
            <a:r>
              <a:rPr lang="ru-RU" sz="4800" dirty="0" smtClean="0">
                <a:solidFill>
                  <a:srgbClr val="0070C0"/>
                </a:solidFill>
              </a:rPr>
              <a:t>теме: </a:t>
            </a:r>
            <a:r>
              <a:rPr lang="ru-RU" sz="5400" dirty="0" smtClean="0">
                <a:solidFill>
                  <a:srgbClr val="FF0000"/>
                </a:solidFill>
              </a:rPr>
              <a:t>«Слог, ударение»?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Users\про\Pictures\урок\учеба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86058"/>
            <a:ext cx="466725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2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Домашнее задание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6386" name="Picture 2" descr="C:\Users\про\Pictures\урок\книга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3116"/>
            <a:ext cx="4500593" cy="3983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64320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Тема.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Слог, ударение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3071810"/>
            <a:ext cx="6400800" cy="307183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про\Pictures\урок\перо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143248"/>
            <a:ext cx="535785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мы знаем?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214974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solidFill>
                  <a:srgbClr val="00B050"/>
                </a:solidFill>
              </a:rPr>
              <a:t>- Слова состоят из слогов ( ли-сто-пад);</a:t>
            </a:r>
          </a:p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- Слог – это гласный звук или сочетание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    согласного ( согласных) с гласным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     (о-сень);</a:t>
            </a:r>
          </a:p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- Слоги бывают ударными и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      безударными (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ба-гря´-ный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).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А что нам еще предстоит узнать?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про\Pictures\урок\думать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521497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Русскому языку свойственно </a:t>
            </a:r>
            <a:r>
              <a:rPr lang="ru-RU" dirty="0" smtClean="0">
                <a:solidFill>
                  <a:srgbClr val="FF0000"/>
                </a:solidFill>
              </a:rPr>
              <a:t>СИЛОВО´Е</a:t>
            </a:r>
            <a:r>
              <a:rPr lang="ru-RU" dirty="0" smtClean="0"/>
              <a:t> ударение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400" dirty="0" err="1" smtClean="0">
                <a:solidFill>
                  <a:srgbClr val="0070C0"/>
                </a:solidFill>
              </a:rPr>
              <a:t>Кварта´лы</a:t>
            </a:r>
            <a:r>
              <a:rPr lang="ru-RU" sz="4400" dirty="0" smtClean="0">
                <a:solidFill>
                  <a:srgbClr val="0070C0"/>
                </a:solidFill>
              </a:rPr>
              <a:t>, шофёр, </a:t>
            </a:r>
            <a:r>
              <a:rPr lang="ru-RU" sz="4400" dirty="0" err="1" smtClean="0">
                <a:solidFill>
                  <a:srgbClr val="0070C0"/>
                </a:solidFill>
              </a:rPr>
              <a:t>инжене´ры</a:t>
            </a:r>
            <a:r>
              <a:rPr lang="ru-RU" sz="4400" dirty="0" smtClean="0">
                <a:solidFill>
                  <a:srgbClr val="0070C0"/>
                </a:solidFill>
              </a:rPr>
              <a:t>, адреса´, плоты´, </a:t>
            </a:r>
            <a:r>
              <a:rPr lang="ru-RU" sz="4400" dirty="0" err="1" smtClean="0">
                <a:solidFill>
                  <a:srgbClr val="0070C0"/>
                </a:solidFill>
              </a:rPr>
              <a:t>при´нял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щаве´ль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повтори´т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алфави´т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арбу´за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диало´г</a:t>
            </a:r>
            <a:r>
              <a:rPr lang="ru-RU" sz="4400" dirty="0" smtClean="0">
                <a:solidFill>
                  <a:srgbClr val="0070C0"/>
                </a:solidFill>
              </a:rPr>
              <a:t>, </a:t>
            </a:r>
            <a:r>
              <a:rPr lang="ru-RU" sz="4400" dirty="0" err="1" smtClean="0">
                <a:solidFill>
                  <a:srgbClr val="0070C0"/>
                </a:solidFill>
              </a:rPr>
              <a:t>по´нял</a:t>
            </a:r>
            <a:r>
              <a:rPr lang="ru-RU" sz="4400" dirty="0" smtClean="0">
                <a:solidFill>
                  <a:srgbClr val="0070C0"/>
                </a:solidFill>
              </a:rPr>
              <a:t>, создала´, сильна´.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Русское ударение </a:t>
            </a:r>
            <a:r>
              <a:rPr lang="ru-RU" dirty="0" smtClean="0">
                <a:solidFill>
                  <a:srgbClr val="FF0000"/>
                </a:solidFill>
              </a:rPr>
              <a:t>РАЗНОМЕСТНОЕ (СВОБОДНОЕ)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000240"/>
            <a:ext cx="4500594" cy="44291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О´СЕНЬ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ЛИ´СТЬЯ</a:t>
            </a:r>
          </a:p>
          <a:p>
            <a:pPr algn="ctr">
              <a:buNone/>
            </a:pPr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ДОЖДЛИ´ВО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НЕНА´СТНО</a:t>
            </a:r>
          </a:p>
          <a:p>
            <a:pPr algn="ctr">
              <a:buNone/>
            </a:pPr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ЗОЛОТО´Й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ОДИНО´КИЙ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2500306"/>
            <a:ext cx="3757610" cy="392909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про\Pictures\урок\осень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428868"/>
            <a:ext cx="354805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 </a:t>
            </a:r>
            <a:r>
              <a:rPr lang="ru-RU" sz="3600" dirty="0" smtClean="0"/>
              <a:t>Русское ударение</a:t>
            </a:r>
            <a:r>
              <a:rPr lang="ru-RU" sz="4900" dirty="0" smtClean="0"/>
              <a:t>              </a:t>
            </a:r>
            <a:r>
              <a:rPr lang="ru-RU" sz="4900" dirty="0" smtClean="0">
                <a:solidFill>
                  <a:srgbClr val="FF0000"/>
                </a:solidFill>
              </a:rPr>
              <a:t>ПОДВИЖНОЕ</a:t>
            </a:r>
            <a:br>
              <a:rPr lang="ru-RU" sz="4900" dirty="0" smtClean="0">
                <a:solidFill>
                  <a:srgbClr val="FF0000"/>
                </a:solidFill>
              </a:rPr>
            </a:br>
            <a:r>
              <a:rPr lang="ru-RU" sz="3600" dirty="0" smtClean="0"/>
              <a:t>( В одном и том же слове, но в разных формах, оно может передвигаться с одного слога на другой)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071810"/>
            <a:ext cx="5329246" cy="321471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sz="4500" dirty="0" smtClean="0"/>
              <a:t>      </a:t>
            </a:r>
            <a:r>
              <a:rPr lang="ru-RU" sz="12800" dirty="0" smtClean="0"/>
              <a:t>волна´ – </a:t>
            </a:r>
            <a:r>
              <a:rPr lang="ru-RU" sz="12800" dirty="0" err="1" smtClean="0"/>
              <a:t>во´лны</a:t>
            </a:r>
            <a:endParaRPr lang="ru-RU" sz="12800" dirty="0" smtClean="0"/>
          </a:p>
          <a:p>
            <a:pPr>
              <a:buNone/>
            </a:pPr>
            <a:endParaRPr lang="ru-RU" sz="12800" dirty="0" smtClean="0"/>
          </a:p>
          <a:p>
            <a:pPr>
              <a:buNone/>
            </a:pPr>
            <a:r>
              <a:rPr lang="ru-RU" sz="12800" dirty="0" smtClean="0"/>
              <a:t>  сторона´ - </a:t>
            </a:r>
            <a:r>
              <a:rPr lang="ru-RU" sz="12800" dirty="0" err="1" smtClean="0"/>
              <a:t>сто´рону</a:t>
            </a:r>
            <a:r>
              <a:rPr lang="ru-RU" sz="12800" dirty="0" smtClean="0"/>
              <a:t> - </a:t>
            </a:r>
            <a:r>
              <a:rPr lang="ru-RU" sz="12800" dirty="0" err="1" smtClean="0"/>
              <a:t>сторо´н</a:t>
            </a:r>
            <a:endParaRPr lang="ru-RU" sz="12800" dirty="0" smtClean="0"/>
          </a:p>
          <a:p>
            <a:pPr>
              <a:buNone/>
            </a:pPr>
            <a:r>
              <a:rPr lang="ru-RU" sz="12800" dirty="0" smtClean="0"/>
              <a:t>  </a:t>
            </a:r>
          </a:p>
          <a:p>
            <a:pPr>
              <a:buNone/>
            </a:pPr>
            <a:r>
              <a:rPr lang="ru-RU" sz="12800" dirty="0" smtClean="0"/>
              <a:t>  </a:t>
            </a:r>
            <a:r>
              <a:rPr lang="ru-RU" sz="12800" dirty="0" err="1" smtClean="0"/>
              <a:t>поня´ть</a:t>
            </a:r>
            <a:r>
              <a:rPr lang="ru-RU" sz="12800" dirty="0" smtClean="0"/>
              <a:t> – </a:t>
            </a:r>
            <a:r>
              <a:rPr lang="ru-RU" sz="12800" dirty="0" err="1" smtClean="0"/>
              <a:t>по´нял</a:t>
            </a:r>
            <a:r>
              <a:rPr lang="ru-RU" sz="12800" dirty="0" smtClean="0"/>
              <a:t> – поняла´</a:t>
            </a:r>
          </a:p>
          <a:p>
            <a:pPr>
              <a:buNone/>
            </a:pPr>
            <a:r>
              <a:rPr lang="ru-RU" sz="12800" dirty="0" smtClean="0"/>
              <a:t>   </a:t>
            </a:r>
          </a:p>
          <a:p>
            <a:pPr>
              <a:buNone/>
            </a:pPr>
            <a:r>
              <a:rPr lang="ru-RU" sz="11200" dirty="0" smtClean="0"/>
              <a:t>      </a:t>
            </a:r>
          </a:p>
          <a:p>
            <a:pPr>
              <a:buNone/>
            </a:pPr>
            <a:r>
              <a:rPr lang="ru-RU" sz="11200" dirty="0" smtClean="0"/>
              <a:t>    </a:t>
            </a:r>
            <a:endParaRPr lang="ru-RU" sz="11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43636" y="3429000"/>
            <a:ext cx="2543164" cy="2697163"/>
          </a:xfrm>
        </p:spPr>
        <p:txBody>
          <a:bodyPr>
            <a:normAutofit fontScale="25000" lnSpcReduction="20000"/>
          </a:bodyPr>
          <a:lstStyle/>
          <a:p>
            <a:r>
              <a:rPr lang="ru-RU" dirty="0" err="1" smtClean="0"/>
              <a:t>хихииииии</a:t>
            </a:r>
            <a:endParaRPr lang="ru-RU" dirty="0"/>
          </a:p>
        </p:txBody>
      </p:sp>
      <p:pic>
        <p:nvPicPr>
          <p:cNvPr id="4098" name="Picture 2" descr="C:\Users\про\Pictures\урок\0000251529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786058"/>
            <a:ext cx="257176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43985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Все ли слова в русском языке имеют ударение?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17573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Как правило, </a:t>
            </a:r>
            <a:r>
              <a:rPr lang="ru-RU" sz="4400" dirty="0" smtClean="0">
                <a:solidFill>
                  <a:srgbClr val="FF0000"/>
                </a:solidFill>
              </a:rPr>
              <a:t>не имеют ударения </a:t>
            </a:r>
          </a:p>
          <a:p>
            <a:pPr>
              <a:buNone/>
            </a:pPr>
            <a:r>
              <a:rPr lang="ru-RU" sz="4400" dirty="0" smtClean="0"/>
              <a:t>  предлоги, союзы, частицы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3429000"/>
            <a:ext cx="7929618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Пустеет воздух, птиц не слышно боле,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Но далеко еще до первых зимних бурь –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 льется чистая и теплая лазурь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На отдыхающее поле…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                                             Ф. И. Тютчев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600px-Nuvola_apps_important_yellow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272" y="428604"/>
            <a:ext cx="1000132" cy="1143008"/>
          </a:xfrm>
          <a:prstGeom prst="rect">
            <a:avLst/>
          </a:prstGeom>
        </p:spPr>
      </p:pic>
      <p:pic>
        <p:nvPicPr>
          <p:cNvPr id="6" name="Рисунок 5" descr="139758_autumn_lea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4572008"/>
            <a:ext cx="1357321" cy="1428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4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</TotalTime>
  <Words>308</Words>
  <Application>Microsoft Office PowerPoint</Application>
  <PresentationFormat>Экран (4:3)</PresentationFormat>
  <Paragraphs>65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Двадцать третье октября</vt:lpstr>
      <vt:lpstr>Орган </vt:lpstr>
      <vt:lpstr>Тема. Слог, ударение</vt:lpstr>
      <vt:lpstr>Что мы знаем?</vt:lpstr>
      <vt:lpstr>А что нам еще предстоит узнать?</vt:lpstr>
      <vt:lpstr>Русскому языку свойственно СИЛОВО´Е ударение</vt:lpstr>
      <vt:lpstr>Русское ударение РАЗНОМЕСТНОЕ (СВОБОДНОЕ)</vt:lpstr>
      <vt:lpstr> Русское ударение              ПОДВИЖНОЕ ( В одном и том же слове, но в разных формах, оно может передвигаться с одного слога на другой)</vt:lpstr>
      <vt:lpstr>Все ли слова в русском языке имеют ударение? </vt:lpstr>
      <vt:lpstr>Какими особенностями обладает русское ударение?</vt:lpstr>
      <vt:lpstr>Какую роль выполняет  русское ударение ?</vt:lpstr>
      <vt:lpstr> Прочитайте каждое слово с ударением на 1-ом, а затем на 2-ом слоге. Что у вас получится?</vt:lpstr>
      <vt:lpstr>Прочитайте  слово, изменяя в нем ударение. Изменилось ли лексическое значение?</vt:lpstr>
      <vt:lpstr>Атлас</vt:lpstr>
      <vt:lpstr>Замок</vt:lpstr>
      <vt:lpstr>Ирис</vt:lpstr>
      <vt:lpstr>Гвоздики</vt:lpstr>
      <vt:lpstr>Духи</vt:lpstr>
      <vt:lpstr>Засыпать</vt:lpstr>
      <vt:lpstr>Какую роль выполняет  русское ударение ?</vt:lpstr>
      <vt:lpstr>Ударение помогает различить смысл слова (смыслоразличительная функция)</vt:lpstr>
      <vt:lpstr>Для чего нам нужно соблюдать правильную постановку ударения?</vt:lpstr>
      <vt:lpstr>Что нового вы узнали сегодня по теме: «Слог, ударение»?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третье октября</dc:title>
  <dc:creator>Сам</dc:creator>
  <cp:lastModifiedBy>Пользователь</cp:lastModifiedBy>
  <cp:revision>73</cp:revision>
  <dcterms:created xsi:type="dcterms:W3CDTF">2008-10-16T17:36:01Z</dcterms:created>
  <dcterms:modified xsi:type="dcterms:W3CDTF">2012-12-25T17:00:15Z</dcterms:modified>
</cp:coreProperties>
</file>