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8" r:id="rId3"/>
    <p:sldId id="260" r:id="rId4"/>
    <p:sldId id="264" r:id="rId5"/>
    <p:sldId id="261" r:id="rId6"/>
    <p:sldId id="262" r:id="rId7"/>
    <p:sldId id="266" r:id="rId8"/>
    <p:sldId id="270" r:id="rId9"/>
    <p:sldId id="271" r:id="rId10"/>
    <p:sldId id="274" r:id="rId11"/>
    <p:sldId id="275" r:id="rId12"/>
    <p:sldId id="272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6" autoAdjust="0"/>
    <p:restoredTop sz="94660"/>
  </p:normalViewPr>
  <p:slideViewPr>
    <p:cSldViewPr>
      <p:cViewPr varScale="1">
        <p:scale>
          <a:sx n="115" d="100"/>
          <a:sy n="115" d="100"/>
        </p:scale>
        <p:origin x="151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image" Target="../media/image5.wmf"/><Relationship Id="rId7" Type="http://schemas.openxmlformats.org/officeDocument/2006/relationships/image" Target="../media/image2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11" Type="http://schemas.openxmlformats.org/officeDocument/2006/relationships/image" Target="../media/image12.wmf"/><Relationship Id="rId5" Type="http://schemas.openxmlformats.org/officeDocument/2006/relationships/image" Target="../media/image7.wmf"/><Relationship Id="rId10" Type="http://schemas.openxmlformats.org/officeDocument/2006/relationships/image" Target="../media/image11.wmf"/><Relationship Id="rId4" Type="http://schemas.openxmlformats.org/officeDocument/2006/relationships/image" Target="../media/image6.wmf"/><Relationship Id="rId9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4" Type="http://schemas.openxmlformats.org/officeDocument/2006/relationships/image" Target="../media/image22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13" Type="http://schemas.openxmlformats.org/officeDocument/2006/relationships/image" Target="../media/image2.wmf"/><Relationship Id="rId3" Type="http://schemas.openxmlformats.org/officeDocument/2006/relationships/image" Target="../media/image25.wmf"/><Relationship Id="rId7" Type="http://schemas.openxmlformats.org/officeDocument/2006/relationships/image" Target="../media/image29.wmf"/><Relationship Id="rId12" Type="http://schemas.openxmlformats.org/officeDocument/2006/relationships/image" Target="../media/image34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6" Type="http://schemas.openxmlformats.org/officeDocument/2006/relationships/image" Target="../media/image28.wmf"/><Relationship Id="rId11" Type="http://schemas.openxmlformats.org/officeDocument/2006/relationships/image" Target="../media/image33.wmf"/><Relationship Id="rId5" Type="http://schemas.openxmlformats.org/officeDocument/2006/relationships/image" Target="../media/image27.wmf"/><Relationship Id="rId10" Type="http://schemas.openxmlformats.org/officeDocument/2006/relationships/image" Target="../media/image32.wmf"/><Relationship Id="rId4" Type="http://schemas.openxmlformats.org/officeDocument/2006/relationships/image" Target="../media/image26.wmf"/><Relationship Id="rId9" Type="http://schemas.openxmlformats.org/officeDocument/2006/relationships/image" Target="../media/image31.wmf"/><Relationship Id="rId14" Type="http://schemas.openxmlformats.org/officeDocument/2006/relationships/image" Target="../media/image35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6" Type="http://schemas.openxmlformats.org/officeDocument/2006/relationships/image" Target="../media/image36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3" Type="http://schemas.openxmlformats.org/officeDocument/2006/relationships/image" Target="../media/image21.wmf"/><Relationship Id="rId7" Type="http://schemas.openxmlformats.org/officeDocument/2006/relationships/image" Target="../media/image39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6" Type="http://schemas.openxmlformats.org/officeDocument/2006/relationships/image" Target="../media/image38.wmf"/><Relationship Id="rId5" Type="http://schemas.openxmlformats.org/officeDocument/2006/relationships/image" Target="../media/image37.wmf"/><Relationship Id="rId4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12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512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512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512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512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13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513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513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ABE7E53-7862-41A5-9B72-FF7AB18F743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BA98FD-4860-4D1B-9CE5-B4CBD207D27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30239C-CE3A-45DD-B071-21C85558833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145088" y="20177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145088" y="41513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441E957-0D52-48CC-9913-3ED9E548D31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182688" y="20177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145088" y="20177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1182688" y="41513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45088" y="41513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C6A1D38-86E3-4FA1-83F9-A381493173D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77A8A29-1EEC-4622-AE20-CC17D46579E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145088" y="20177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145088" y="41513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B7731F2-AAB1-4FDA-B895-18C09721F22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822558-2968-45A7-8722-2302C2258B3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BAC583-F85C-4FF6-9541-BFEE14A55D0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FA64BF-A9C4-4C72-82ED-B74593068E3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C53AAA-6B63-4529-B5EB-4C7F8D89126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1F7B7B-2379-4A61-9854-07A577ABC87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B02780-32E3-4EC6-8C7E-C50BCC49348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BB226C-4D21-4AAD-BE3A-C3B4ECEC0BE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2C6F04-06AC-426C-B736-090FC72FD4E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 sz="2400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 sz="2400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 sz="2400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 sz="2400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 sz="2400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 sz="2400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 sz="2400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31170CE-A56D-4727-AF6D-C397FD5D7CE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13" Type="http://schemas.openxmlformats.org/officeDocument/2006/relationships/oleObject" Target="../embeddings/oleObject53.bin"/><Relationship Id="rId18" Type="http://schemas.openxmlformats.org/officeDocument/2006/relationships/image" Target="../media/image40.wmf"/><Relationship Id="rId3" Type="http://schemas.openxmlformats.org/officeDocument/2006/relationships/oleObject" Target="../embeddings/oleObject48.bin"/><Relationship Id="rId7" Type="http://schemas.openxmlformats.org/officeDocument/2006/relationships/oleObject" Target="../embeddings/oleObject50.bin"/><Relationship Id="rId12" Type="http://schemas.openxmlformats.org/officeDocument/2006/relationships/image" Target="../media/image37.wmf"/><Relationship Id="rId17" Type="http://schemas.openxmlformats.org/officeDocument/2006/relationships/oleObject" Target="../embeddings/oleObject55.bin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39.wmf"/><Relationship Id="rId1" Type="http://schemas.openxmlformats.org/officeDocument/2006/relationships/vmlDrawing" Target="../drawings/vmlDrawing8.vml"/><Relationship Id="rId6" Type="http://schemas.openxmlformats.org/officeDocument/2006/relationships/image" Target="../media/image20.wmf"/><Relationship Id="rId11" Type="http://schemas.openxmlformats.org/officeDocument/2006/relationships/oleObject" Target="../embeddings/oleObject52.bin"/><Relationship Id="rId5" Type="http://schemas.openxmlformats.org/officeDocument/2006/relationships/oleObject" Target="../embeddings/oleObject49.bin"/><Relationship Id="rId15" Type="http://schemas.openxmlformats.org/officeDocument/2006/relationships/oleObject" Target="../embeddings/oleObject54.bin"/><Relationship Id="rId10" Type="http://schemas.openxmlformats.org/officeDocument/2006/relationships/image" Target="../media/image2.wmf"/><Relationship Id="rId4" Type="http://schemas.openxmlformats.org/officeDocument/2006/relationships/image" Target="../media/image19.wmf"/><Relationship Id="rId9" Type="http://schemas.openxmlformats.org/officeDocument/2006/relationships/oleObject" Target="../embeddings/oleObject51.bin"/><Relationship Id="rId14" Type="http://schemas.openxmlformats.org/officeDocument/2006/relationships/image" Target="../media/image38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13" Type="http://schemas.openxmlformats.org/officeDocument/2006/relationships/oleObject" Target="../embeddings/oleObject8.bin"/><Relationship Id="rId18" Type="http://schemas.openxmlformats.org/officeDocument/2006/relationships/image" Target="../media/image9.wmf"/><Relationship Id="rId3" Type="http://schemas.openxmlformats.org/officeDocument/2006/relationships/oleObject" Target="../embeddings/oleObject3.bin"/><Relationship Id="rId21" Type="http://schemas.openxmlformats.org/officeDocument/2006/relationships/oleObject" Target="../embeddings/oleObject12.bin"/><Relationship Id="rId7" Type="http://schemas.openxmlformats.org/officeDocument/2006/relationships/oleObject" Target="../embeddings/oleObject5.bin"/><Relationship Id="rId12" Type="http://schemas.openxmlformats.org/officeDocument/2006/relationships/image" Target="../media/image7.wmf"/><Relationship Id="rId17" Type="http://schemas.openxmlformats.org/officeDocument/2006/relationships/oleObject" Target="../embeddings/oleObject10.bin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2.wmf"/><Relationship Id="rId20" Type="http://schemas.openxmlformats.org/officeDocument/2006/relationships/image" Target="../media/image10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11" Type="http://schemas.openxmlformats.org/officeDocument/2006/relationships/oleObject" Target="../embeddings/oleObject7.bin"/><Relationship Id="rId24" Type="http://schemas.openxmlformats.org/officeDocument/2006/relationships/image" Target="../media/image12.wmf"/><Relationship Id="rId5" Type="http://schemas.openxmlformats.org/officeDocument/2006/relationships/oleObject" Target="../embeddings/oleObject4.bin"/><Relationship Id="rId15" Type="http://schemas.openxmlformats.org/officeDocument/2006/relationships/oleObject" Target="../embeddings/oleObject9.bin"/><Relationship Id="rId23" Type="http://schemas.openxmlformats.org/officeDocument/2006/relationships/oleObject" Target="../embeddings/oleObject13.bin"/><Relationship Id="rId10" Type="http://schemas.openxmlformats.org/officeDocument/2006/relationships/image" Target="../media/image6.wmf"/><Relationship Id="rId19" Type="http://schemas.openxmlformats.org/officeDocument/2006/relationships/oleObject" Target="../embeddings/oleObject11.bin"/><Relationship Id="rId4" Type="http://schemas.openxmlformats.org/officeDocument/2006/relationships/image" Target="../media/image3.wmf"/><Relationship Id="rId9" Type="http://schemas.openxmlformats.org/officeDocument/2006/relationships/oleObject" Target="../embeddings/oleObject6.bin"/><Relationship Id="rId14" Type="http://schemas.openxmlformats.org/officeDocument/2006/relationships/image" Target="../media/image8.wmf"/><Relationship Id="rId22" Type="http://schemas.openxmlformats.org/officeDocument/2006/relationships/image" Target="../media/image11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6.bin"/><Relationship Id="rId12" Type="http://schemas.openxmlformats.org/officeDocument/2006/relationships/image" Target="../media/image18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5.wmf"/><Relationship Id="rId11" Type="http://schemas.openxmlformats.org/officeDocument/2006/relationships/oleObject" Target="../embeddings/oleObject18.bin"/><Relationship Id="rId5" Type="http://schemas.openxmlformats.org/officeDocument/2006/relationships/oleObject" Target="../embeddings/oleObject15.bin"/><Relationship Id="rId10" Type="http://schemas.openxmlformats.org/officeDocument/2006/relationships/image" Target="../media/image17.wmf"/><Relationship Id="rId4" Type="http://schemas.openxmlformats.org/officeDocument/2006/relationships/image" Target="../media/image14.wmf"/><Relationship Id="rId9" Type="http://schemas.openxmlformats.org/officeDocument/2006/relationships/oleObject" Target="../embeddings/oleObject17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20.bin"/><Relationship Id="rId10" Type="http://schemas.openxmlformats.org/officeDocument/2006/relationships/image" Target="../media/image22.wmf"/><Relationship Id="rId4" Type="http://schemas.openxmlformats.org/officeDocument/2006/relationships/image" Target="../media/image19.wmf"/><Relationship Id="rId9" Type="http://schemas.openxmlformats.org/officeDocument/2006/relationships/oleObject" Target="../embeddings/oleObject22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13" Type="http://schemas.openxmlformats.org/officeDocument/2006/relationships/oleObject" Target="../embeddings/oleObject28.bin"/><Relationship Id="rId18" Type="http://schemas.openxmlformats.org/officeDocument/2006/relationships/image" Target="../media/image30.wmf"/><Relationship Id="rId26" Type="http://schemas.openxmlformats.org/officeDocument/2006/relationships/image" Target="../media/image34.wmf"/><Relationship Id="rId3" Type="http://schemas.openxmlformats.org/officeDocument/2006/relationships/oleObject" Target="../embeddings/oleObject23.bin"/><Relationship Id="rId21" Type="http://schemas.openxmlformats.org/officeDocument/2006/relationships/oleObject" Target="../embeddings/oleObject32.bin"/><Relationship Id="rId7" Type="http://schemas.openxmlformats.org/officeDocument/2006/relationships/oleObject" Target="../embeddings/oleObject25.bin"/><Relationship Id="rId12" Type="http://schemas.openxmlformats.org/officeDocument/2006/relationships/image" Target="../media/image27.wmf"/><Relationship Id="rId17" Type="http://schemas.openxmlformats.org/officeDocument/2006/relationships/oleObject" Target="../embeddings/oleObject30.bin"/><Relationship Id="rId25" Type="http://schemas.openxmlformats.org/officeDocument/2006/relationships/oleObject" Target="../embeddings/oleObject34.bin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29.wmf"/><Relationship Id="rId20" Type="http://schemas.openxmlformats.org/officeDocument/2006/relationships/image" Target="../media/image31.wmf"/><Relationship Id="rId29" Type="http://schemas.openxmlformats.org/officeDocument/2006/relationships/oleObject" Target="../embeddings/oleObject36.bin"/><Relationship Id="rId1" Type="http://schemas.openxmlformats.org/officeDocument/2006/relationships/vmlDrawing" Target="../drawings/vmlDrawing5.vml"/><Relationship Id="rId6" Type="http://schemas.openxmlformats.org/officeDocument/2006/relationships/image" Target="../media/image24.wmf"/><Relationship Id="rId11" Type="http://schemas.openxmlformats.org/officeDocument/2006/relationships/oleObject" Target="../embeddings/oleObject27.bin"/><Relationship Id="rId24" Type="http://schemas.openxmlformats.org/officeDocument/2006/relationships/image" Target="../media/image33.wmf"/><Relationship Id="rId5" Type="http://schemas.openxmlformats.org/officeDocument/2006/relationships/oleObject" Target="../embeddings/oleObject24.bin"/><Relationship Id="rId15" Type="http://schemas.openxmlformats.org/officeDocument/2006/relationships/oleObject" Target="../embeddings/oleObject29.bin"/><Relationship Id="rId23" Type="http://schemas.openxmlformats.org/officeDocument/2006/relationships/oleObject" Target="../embeddings/oleObject33.bin"/><Relationship Id="rId28" Type="http://schemas.openxmlformats.org/officeDocument/2006/relationships/image" Target="../media/image2.wmf"/><Relationship Id="rId10" Type="http://schemas.openxmlformats.org/officeDocument/2006/relationships/image" Target="../media/image26.wmf"/><Relationship Id="rId19" Type="http://schemas.openxmlformats.org/officeDocument/2006/relationships/oleObject" Target="../embeddings/oleObject31.bin"/><Relationship Id="rId4" Type="http://schemas.openxmlformats.org/officeDocument/2006/relationships/image" Target="../media/image23.wmf"/><Relationship Id="rId9" Type="http://schemas.openxmlformats.org/officeDocument/2006/relationships/oleObject" Target="../embeddings/oleObject26.bin"/><Relationship Id="rId14" Type="http://schemas.openxmlformats.org/officeDocument/2006/relationships/image" Target="../media/image28.wmf"/><Relationship Id="rId22" Type="http://schemas.openxmlformats.org/officeDocument/2006/relationships/image" Target="../media/image32.wmf"/><Relationship Id="rId27" Type="http://schemas.openxmlformats.org/officeDocument/2006/relationships/oleObject" Target="../embeddings/oleObject35.bin"/><Relationship Id="rId30" Type="http://schemas.openxmlformats.org/officeDocument/2006/relationships/image" Target="../media/image35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13" Type="http://schemas.openxmlformats.org/officeDocument/2006/relationships/oleObject" Target="../embeddings/oleObject42.bin"/><Relationship Id="rId3" Type="http://schemas.openxmlformats.org/officeDocument/2006/relationships/oleObject" Target="../embeddings/oleObject37.bin"/><Relationship Id="rId7" Type="http://schemas.openxmlformats.org/officeDocument/2006/relationships/oleObject" Target="../embeddings/oleObject39.bin"/><Relationship Id="rId12" Type="http://schemas.openxmlformats.org/officeDocument/2006/relationships/image" Target="../media/image18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5.wmf"/><Relationship Id="rId11" Type="http://schemas.openxmlformats.org/officeDocument/2006/relationships/oleObject" Target="../embeddings/oleObject41.bin"/><Relationship Id="rId5" Type="http://schemas.openxmlformats.org/officeDocument/2006/relationships/oleObject" Target="../embeddings/oleObject38.bin"/><Relationship Id="rId10" Type="http://schemas.openxmlformats.org/officeDocument/2006/relationships/image" Target="../media/image17.wmf"/><Relationship Id="rId4" Type="http://schemas.openxmlformats.org/officeDocument/2006/relationships/image" Target="../media/image14.wmf"/><Relationship Id="rId9" Type="http://schemas.openxmlformats.org/officeDocument/2006/relationships/oleObject" Target="../embeddings/oleObject40.bin"/><Relationship Id="rId14" Type="http://schemas.openxmlformats.org/officeDocument/2006/relationships/image" Target="../media/image36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oleObject" Target="../embeddings/oleObject43.bin"/><Relationship Id="rId7" Type="http://schemas.openxmlformats.org/officeDocument/2006/relationships/oleObject" Target="../embeddings/oleObject45.bin"/><Relationship Id="rId12" Type="http://schemas.openxmlformats.org/officeDocument/2006/relationships/image" Target="../media/image18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5.wmf"/><Relationship Id="rId11" Type="http://schemas.openxmlformats.org/officeDocument/2006/relationships/oleObject" Target="../embeddings/oleObject47.bin"/><Relationship Id="rId5" Type="http://schemas.openxmlformats.org/officeDocument/2006/relationships/oleObject" Target="../embeddings/oleObject44.bin"/><Relationship Id="rId10" Type="http://schemas.openxmlformats.org/officeDocument/2006/relationships/image" Target="../media/image17.wmf"/><Relationship Id="rId4" Type="http://schemas.openxmlformats.org/officeDocument/2006/relationships/image" Target="../media/image14.wmf"/><Relationship Id="rId9" Type="http://schemas.openxmlformats.org/officeDocument/2006/relationships/oleObject" Target="../embeddings/oleObject4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412875"/>
            <a:ext cx="8820150" cy="1438275"/>
          </a:xfrm>
        </p:spPr>
        <p:txBody>
          <a:bodyPr/>
          <a:lstStyle/>
          <a:p>
            <a:pPr algn="ctr"/>
            <a:r>
              <a:rPr lang="ru-RU" sz="4800" b="1" dirty="0">
                <a:latin typeface="Comic Sans MS" pitchFamily="66" charset="0"/>
              </a:rPr>
              <a:t>Скалярное  произведение  векторов</a:t>
            </a:r>
            <a:r>
              <a:rPr lang="ru-RU" sz="4800" b="1" dirty="0" smtClean="0">
                <a:latin typeface="Comic Sans MS" pitchFamily="66" charset="0"/>
              </a:rPr>
              <a:t>.(9класс)</a:t>
            </a:r>
            <a:endParaRPr lang="ru-RU" sz="4800" b="1" dirty="0">
              <a:latin typeface="Comic Sans MS" pitchFamily="66" charset="0"/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5436096" y="5445224"/>
            <a:ext cx="3416424" cy="697632"/>
          </a:xfrm>
        </p:spPr>
        <p:txBody>
          <a:bodyPr/>
          <a:lstStyle/>
          <a:p>
            <a:r>
              <a:rPr lang="ru-RU" sz="1800" dirty="0" smtClean="0"/>
              <a:t>Учитель ГБОУ гимназия №540</a:t>
            </a:r>
          </a:p>
          <a:p>
            <a:r>
              <a:rPr lang="ru-RU" sz="1800" dirty="0" smtClean="0"/>
              <a:t>Тимофеев Борис Борисович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ctr"/>
            <a:r>
              <a:rPr lang="ru-RU" sz="3600" b="1">
                <a:latin typeface="Comic Sans MS" pitchFamily="66" charset="0"/>
              </a:rPr>
              <a:t>Выберите  правильный  ответ;</a:t>
            </a:r>
          </a:p>
        </p:txBody>
      </p:sp>
      <p:graphicFrame>
        <p:nvGraphicFramePr>
          <p:cNvPr id="72707" name="Object 3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2484438" y="5084763"/>
          <a:ext cx="520700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49" name="Формула" r:id="rId3" imgW="126720" imgH="228600" progId="Equation.3">
                  <p:embed/>
                </p:oleObj>
              </mc:Choice>
              <mc:Fallback>
                <p:oleObj name="Формула" r:id="rId3" imgW="126720" imgH="2286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4438" y="5084763"/>
                        <a:ext cx="520700" cy="936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708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2268538" y="2636838"/>
          <a:ext cx="487362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50" name="Формула" r:id="rId5" imgW="126720" imgH="228600" progId="Equation.3">
                  <p:embed/>
                </p:oleObj>
              </mc:Choice>
              <mc:Fallback>
                <p:oleObj name="Формула" r:id="rId5" imgW="126720" imgH="2286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8538" y="2636838"/>
                        <a:ext cx="487362" cy="876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709" name="Object 5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268538" y="4292600"/>
          <a:ext cx="431800" cy="395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51" name="Формула" r:id="rId7" imgW="152280" imgH="139680" progId="Equation.3">
                  <p:embed/>
                </p:oleObj>
              </mc:Choice>
              <mc:Fallback>
                <p:oleObj name="Формула" r:id="rId7" imgW="152280" imgH="1396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8538" y="4292600"/>
                        <a:ext cx="431800" cy="3952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710" name="Line 6"/>
          <p:cNvSpPr>
            <a:spLocks noChangeShapeType="1"/>
          </p:cNvSpPr>
          <p:nvPr/>
        </p:nvSpPr>
        <p:spPr bwMode="auto">
          <a:xfrm flipV="1">
            <a:off x="1763713" y="2636838"/>
            <a:ext cx="1655762" cy="19446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711" name="Line 7"/>
          <p:cNvSpPr>
            <a:spLocks noChangeShapeType="1"/>
          </p:cNvSpPr>
          <p:nvPr/>
        </p:nvSpPr>
        <p:spPr bwMode="auto">
          <a:xfrm>
            <a:off x="1763713" y="4581525"/>
            <a:ext cx="2808287" cy="12239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712" name="Line 8"/>
          <p:cNvSpPr>
            <a:spLocks noChangeShapeType="1"/>
          </p:cNvSpPr>
          <p:nvPr/>
        </p:nvSpPr>
        <p:spPr bwMode="auto">
          <a:xfrm>
            <a:off x="2051050" y="4221163"/>
            <a:ext cx="144463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713" name="Text Box 9"/>
          <p:cNvSpPr txBox="1">
            <a:spLocks noChangeArrowheads="1"/>
          </p:cNvSpPr>
          <p:nvPr/>
        </p:nvSpPr>
        <p:spPr bwMode="auto">
          <a:xfrm>
            <a:off x="3975100" y="1989138"/>
            <a:ext cx="51689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i="1">
                <a:latin typeface="Comic Sans MS" pitchFamily="66" charset="0"/>
              </a:rPr>
              <a:t>Известно, что  </a:t>
            </a:r>
          </a:p>
        </p:txBody>
      </p:sp>
      <p:graphicFrame>
        <p:nvGraphicFramePr>
          <p:cNvPr id="72714" name="Object 10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179388" y="5524500"/>
          <a:ext cx="111125" cy="209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52" name="Формула" r:id="rId9" imgW="114120" imgH="215640" progId="Equation.3">
                  <p:embed/>
                </p:oleObj>
              </mc:Choice>
              <mc:Fallback>
                <p:oleObj name="Формула" r:id="rId9" imgW="114120" imgH="21564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5524500"/>
                        <a:ext cx="111125" cy="209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715" name="Object 11"/>
          <p:cNvGraphicFramePr>
            <a:graphicFrameLocks noChangeAspect="1"/>
          </p:cNvGraphicFramePr>
          <p:nvPr/>
        </p:nvGraphicFramePr>
        <p:xfrm>
          <a:off x="4067175" y="2438400"/>
          <a:ext cx="4392613" cy="1030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53" name="Формула" r:id="rId11" imgW="1409400" imgH="330120" progId="Equation.3">
                  <p:embed/>
                </p:oleObj>
              </mc:Choice>
              <mc:Fallback>
                <p:oleObj name="Формула" r:id="rId11" imgW="1409400" imgH="33012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175" y="2438400"/>
                        <a:ext cx="4392613" cy="10302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717" name="Text Box 13"/>
          <p:cNvSpPr txBox="1">
            <a:spLocks noChangeArrowheads="1"/>
          </p:cNvSpPr>
          <p:nvPr/>
        </p:nvSpPr>
        <p:spPr bwMode="auto">
          <a:xfrm>
            <a:off x="4048125" y="3476625"/>
            <a:ext cx="47148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>
                <a:latin typeface="Comic Sans MS" pitchFamily="66" charset="0"/>
              </a:rPr>
              <a:t>Скалярное  произведение</a:t>
            </a:r>
          </a:p>
          <a:p>
            <a:r>
              <a:rPr lang="ru-RU" sz="2800" b="1" i="1">
                <a:latin typeface="Comic Sans MS" pitchFamily="66" charset="0"/>
              </a:rPr>
              <a:t>векторов  равно:  </a:t>
            </a:r>
          </a:p>
        </p:txBody>
      </p:sp>
      <p:sp>
        <p:nvSpPr>
          <p:cNvPr id="72719" name="Text Box 15"/>
          <p:cNvSpPr txBox="1">
            <a:spLocks noChangeArrowheads="1"/>
          </p:cNvSpPr>
          <p:nvPr/>
        </p:nvSpPr>
        <p:spPr bwMode="auto">
          <a:xfrm>
            <a:off x="5724525" y="4508500"/>
            <a:ext cx="5111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>
                <a:solidFill>
                  <a:schemeClr val="folHlink"/>
                </a:solidFill>
                <a:latin typeface="Comic Sans MS" pitchFamily="66" charset="0"/>
              </a:rPr>
              <a:t>а)</a:t>
            </a:r>
          </a:p>
        </p:txBody>
      </p:sp>
      <p:graphicFrame>
        <p:nvGraphicFramePr>
          <p:cNvPr id="72720" name="Object 16"/>
          <p:cNvGraphicFramePr>
            <a:graphicFrameLocks noChangeAspect="1"/>
          </p:cNvGraphicFramePr>
          <p:nvPr/>
        </p:nvGraphicFramePr>
        <p:xfrm>
          <a:off x="6372225" y="4365625"/>
          <a:ext cx="1152525" cy="65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54" name="Формула" r:id="rId13" imgW="380880" imgH="215640" progId="Equation.3">
                  <p:embed/>
                </p:oleObj>
              </mc:Choice>
              <mc:Fallback>
                <p:oleObj name="Формула" r:id="rId13" imgW="380880" imgH="21564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2225" y="4365625"/>
                        <a:ext cx="1152525" cy="654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721" name="Text Box 17"/>
          <p:cNvSpPr txBox="1">
            <a:spLocks noChangeArrowheads="1"/>
          </p:cNvSpPr>
          <p:nvPr/>
        </p:nvSpPr>
        <p:spPr bwMode="auto">
          <a:xfrm>
            <a:off x="5724525" y="5157788"/>
            <a:ext cx="5016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>
                <a:solidFill>
                  <a:schemeClr val="folHlink"/>
                </a:solidFill>
                <a:latin typeface="Comic Sans MS" pitchFamily="66" charset="0"/>
              </a:rPr>
              <a:t>б)</a:t>
            </a:r>
          </a:p>
        </p:txBody>
      </p:sp>
      <p:graphicFrame>
        <p:nvGraphicFramePr>
          <p:cNvPr id="72722" name="Object 18"/>
          <p:cNvGraphicFramePr>
            <a:graphicFrameLocks noChangeAspect="1"/>
          </p:cNvGraphicFramePr>
          <p:nvPr/>
        </p:nvGraphicFramePr>
        <p:xfrm>
          <a:off x="6372225" y="5013325"/>
          <a:ext cx="1152525" cy="715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55" name="Формула" r:id="rId15" imgW="368280" imgH="228600" progId="Equation.3">
                  <p:embed/>
                </p:oleObj>
              </mc:Choice>
              <mc:Fallback>
                <p:oleObj name="Формула" r:id="rId15" imgW="368280" imgH="228600" progId="Equation.3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2225" y="5013325"/>
                        <a:ext cx="1152525" cy="715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723" name="Text Box 19"/>
          <p:cNvSpPr txBox="1">
            <a:spLocks noChangeArrowheads="1"/>
          </p:cNvSpPr>
          <p:nvPr/>
        </p:nvSpPr>
        <p:spPr bwMode="auto">
          <a:xfrm>
            <a:off x="5724525" y="5805488"/>
            <a:ext cx="4937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>
                <a:solidFill>
                  <a:schemeClr val="folHlink"/>
                </a:solidFill>
                <a:latin typeface="Comic Sans MS" pitchFamily="66" charset="0"/>
              </a:rPr>
              <a:t>в)</a:t>
            </a:r>
          </a:p>
        </p:txBody>
      </p:sp>
      <p:graphicFrame>
        <p:nvGraphicFramePr>
          <p:cNvPr id="72724" name="Object 20"/>
          <p:cNvGraphicFramePr>
            <a:graphicFrameLocks noChangeAspect="1"/>
          </p:cNvGraphicFramePr>
          <p:nvPr/>
        </p:nvGraphicFramePr>
        <p:xfrm>
          <a:off x="6372225" y="5734050"/>
          <a:ext cx="611188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56" name="Формула" r:id="rId17" imgW="177480" imgH="164880" progId="Equation.3">
                  <p:embed/>
                </p:oleObj>
              </mc:Choice>
              <mc:Fallback>
                <p:oleObj name="Формула" r:id="rId17" imgW="177480" imgH="164880" progId="Equation.3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2225" y="5734050"/>
                        <a:ext cx="611188" cy="568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2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000"/>
                            </p:stCondLst>
                            <p:childTnLst>
                              <p:par>
                                <p:cTn id="10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0" dur="80"/>
                                        <p:tgtEl>
                                          <p:spTgt spid="727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1" dur="80"/>
                                        <p:tgtEl>
                                          <p:spTgt spid="727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2" dur="80"/>
                                        <p:tgtEl>
                                          <p:spTgt spid="727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3520"/>
                            </p:stCondLst>
                            <p:childTnLst>
                              <p:par>
                                <p:cTn id="11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727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727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8" dur="1000"/>
                                        <p:tgtEl>
                                          <p:spTgt spid="72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4520"/>
                            </p:stCondLst>
                            <p:childTnLst>
                              <p:par>
                                <p:cTn id="12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2" dur="80"/>
                                        <p:tgtEl>
                                          <p:spTgt spid="727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3" dur="80"/>
                                        <p:tgtEl>
                                          <p:spTgt spid="727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4" dur="80"/>
                                        <p:tgtEl>
                                          <p:spTgt spid="727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7" dur="80"/>
                                        <p:tgtEl>
                                          <p:spTgt spid="727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8" dur="80"/>
                                        <p:tgtEl>
                                          <p:spTgt spid="727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80"/>
                                        <p:tgtEl>
                                          <p:spTgt spid="727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5400"/>
                            </p:stCondLst>
                            <p:childTnLst>
                              <p:par>
                                <p:cTn id="13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27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27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727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727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727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2" dur="1000"/>
                                        <p:tgtEl>
                                          <p:spTgt spid="72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6900"/>
                            </p:stCondLst>
                            <p:childTnLst>
                              <p:par>
                                <p:cTn id="144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27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27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727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72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72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5" dur="1000"/>
                                        <p:tgtEl>
                                          <p:spTgt spid="72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8400"/>
                            </p:stCondLst>
                            <p:childTnLst>
                              <p:par>
                                <p:cTn id="157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27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2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72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72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72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8" dur="1000"/>
                                        <p:tgtEl>
                                          <p:spTgt spid="72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" dur="1000"/>
                                        <p:tgtEl>
                                          <p:spTgt spid="727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/>
                                        <p:tgtEl>
                                          <p:spTgt spid="727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" decel="100000"/>
                                        <p:tgtEl>
                                          <p:spTgt spid="727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27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2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3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" dur="1000"/>
                                        <p:tgtEl>
                                          <p:spTgt spid="727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1000"/>
                                        <p:tgtEl>
                                          <p:spTgt spid="72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" decel="100000"/>
                                        <p:tgtEl>
                                          <p:spTgt spid="72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2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2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6" grpId="0"/>
      <p:bldP spid="72710" grpId="0" animBg="1"/>
      <p:bldP spid="72711" grpId="0" animBg="1"/>
      <p:bldP spid="72712" grpId="0" animBg="1"/>
      <p:bldP spid="72713" grpId="0" build="allAtOnce"/>
      <p:bldP spid="72719" grpId="0"/>
      <p:bldP spid="72721" grpId="0"/>
      <p:bldP spid="727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Скалярное произведение в векторах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ru-RU" dirty="0" smtClean="0"/>
                  <a:t>Если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acc>
                    <m:d>
                      <m:dPr>
                        <m:begChr m:val="{"/>
                        <m:endChr m:val="}"/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;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 ,</m:t>
                    </m:r>
                    <m:acc>
                      <m:accPr>
                        <m:chr m:val="⃗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  <m:d>
                      <m:dPr>
                        <m:begChr m:val="{"/>
                        <m:endChr m:val="}"/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;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b="0" dirty="0" smtClean="0"/>
                  <a:t>,то</a:t>
                </a:r>
                <a:endParaRPr lang="en-US" b="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acc>
                      <m:r>
                        <a:rPr lang="ru-RU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acc>
                        <m:accPr>
                          <m:chr m:val="⃗"/>
                          <m:ctrlPr>
                            <a:rPr lang="ru-RU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549" t="-29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66524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Comic Sans MS" pitchFamily="66" charset="0"/>
              </a:rPr>
              <a:t>Домашнее задание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68616" name="Text Box 8"/>
          <p:cNvSpPr txBox="1">
            <a:spLocks noChangeArrowheads="1"/>
          </p:cNvSpPr>
          <p:nvPr/>
        </p:nvSpPr>
        <p:spPr bwMode="auto">
          <a:xfrm>
            <a:off x="971600" y="3501008"/>
            <a:ext cx="7118375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800080"/>
                </a:solidFill>
                <a:latin typeface="Comic Sans MS" pitchFamily="66" charset="0"/>
              </a:rPr>
              <a:t>№№  1039(</a:t>
            </a:r>
            <a:r>
              <a:rPr lang="ru-RU" sz="3200" b="1" dirty="0" err="1" smtClean="0">
                <a:solidFill>
                  <a:srgbClr val="800080"/>
                </a:solidFill>
                <a:latin typeface="Comic Sans MS" pitchFamily="66" charset="0"/>
              </a:rPr>
              <a:t>в,г</a:t>
            </a:r>
            <a:r>
              <a:rPr lang="ru-RU" sz="3200" b="1" dirty="0" smtClean="0">
                <a:solidFill>
                  <a:srgbClr val="800080"/>
                </a:solidFill>
                <a:latin typeface="Comic Sans MS" pitchFamily="66" charset="0"/>
              </a:rPr>
              <a:t>)</a:t>
            </a:r>
          </a:p>
          <a:p>
            <a:r>
              <a:rPr lang="ru-RU" sz="3200" b="1" dirty="0" smtClean="0">
                <a:solidFill>
                  <a:srgbClr val="800080"/>
                </a:solidFill>
                <a:latin typeface="Comic Sans MS" pitchFamily="66" charset="0"/>
              </a:rPr>
              <a:t>       1040(г); </a:t>
            </a:r>
          </a:p>
          <a:p>
            <a:r>
              <a:rPr lang="ru-RU" sz="3200" b="1" dirty="0" smtClean="0">
                <a:solidFill>
                  <a:srgbClr val="800080"/>
                </a:solidFill>
                <a:latin typeface="Comic Sans MS" pitchFamily="66" charset="0"/>
              </a:rPr>
              <a:t>       1042(</a:t>
            </a:r>
            <a:r>
              <a:rPr lang="ru-RU" sz="3200" b="1" dirty="0" err="1" smtClean="0">
                <a:solidFill>
                  <a:srgbClr val="800080"/>
                </a:solidFill>
                <a:latin typeface="Comic Sans MS" pitchFamily="66" charset="0"/>
              </a:rPr>
              <a:t>а,б</a:t>
            </a:r>
            <a:r>
              <a:rPr lang="ru-RU" sz="3200" b="1" dirty="0" smtClean="0">
                <a:solidFill>
                  <a:srgbClr val="800080"/>
                </a:solidFill>
                <a:latin typeface="Comic Sans MS" pitchFamily="66" charset="0"/>
              </a:rPr>
              <a:t>)</a:t>
            </a:r>
            <a:r>
              <a:rPr lang="ru-RU" sz="4400" b="1" dirty="0" smtClean="0">
                <a:solidFill>
                  <a:schemeClr val="hlink"/>
                </a:solidFill>
                <a:latin typeface="Comic Sans MS" pitchFamily="66" charset="0"/>
              </a:rPr>
              <a:t> </a:t>
            </a:r>
            <a:endParaRPr lang="ru-RU" sz="4400" b="1" dirty="0">
              <a:solidFill>
                <a:schemeClr val="hlink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686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686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686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480"/>
                            </p:stCondLst>
                            <p:childTnLst>
                              <p:par>
                                <p:cTn id="2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686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686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686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840"/>
                            </p:stCondLst>
                            <p:childTnLst>
                              <p:par>
                                <p:cTn id="3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686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686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686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Comic Sans MS" pitchFamily="66" charset="0"/>
              </a:rPr>
              <a:t/>
            </a:r>
            <a:br>
              <a:rPr lang="ru-RU" b="1" dirty="0">
                <a:latin typeface="Comic Sans MS" pitchFamily="66" charset="0"/>
              </a:rPr>
            </a:br>
            <a:r>
              <a:rPr lang="ru-RU" b="1" dirty="0">
                <a:latin typeface="Comic Sans MS" pitchFamily="66" charset="0"/>
              </a:rPr>
              <a:t> </a:t>
            </a:r>
            <a:r>
              <a:rPr lang="ru-RU" sz="2400" b="1" dirty="0">
                <a:latin typeface="Comic Sans MS" pitchFamily="66" charset="0"/>
              </a:rPr>
              <a:t>Дано: </a:t>
            </a:r>
            <a:r>
              <a:rPr lang="ru-RU" sz="2400" b="1" i="1" dirty="0">
                <a:latin typeface="Comic Sans MS" pitchFamily="66" charset="0"/>
              </a:rPr>
              <a:t>АВС</a:t>
            </a:r>
            <a:r>
              <a:rPr lang="en-US" sz="2400" b="1" i="1" dirty="0">
                <a:latin typeface="Comic Sans MS" pitchFamily="66" charset="0"/>
              </a:rPr>
              <a:t>D</a:t>
            </a:r>
            <a:r>
              <a:rPr lang="ru-RU" sz="2400" b="1" i="1" dirty="0">
                <a:latin typeface="Comic Sans MS" pitchFamily="66" charset="0"/>
              </a:rPr>
              <a:t> – параллелограмм</a:t>
            </a:r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2205038"/>
            <a:ext cx="6227763" cy="3652854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ru-RU" sz="2000" dirty="0">
              <a:latin typeface="Comic Sans MS" pitchFamily="66" charset="0"/>
            </a:endParaRPr>
          </a:p>
          <a:p>
            <a:pPr>
              <a:lnSpc>
                <a:spcPct val="90000"/>
              </a:lnSpc>
            </a:pPr>
            <a:endParaRPr lang="ru-RU" sz="2000" dirty="0">
              <a:latin typeface="Comic Sans MS" pitchFamily="66" charset="0"/>
            </a:endParaRPr>
          </a:p>
          <a:p>
            <a:pPr>
              <a:lnSpc>
                <a:spcPct val="90000"/>
              </a:lnSpc>
            </a:pPr>
            <a:r>
              <a:rPr lang="ru-RU" sz="2000" dirty="0">
                <a:latin typeface="Comic Sans MS" pitchFamily="66" charset="0"/>
              </a:rPr>
              <a:t>Найти: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i="1" dirty="0" smtClean="0">
                <a:latin typeface="Comic Sans MS" pitchFamily="66" charset="0"/>
              </a:rPr>
              <a:t>1)  </a:t>
            </a:r>
            <a:r>
              <a:rPr lang="ru-RU" sz="2000" i="1" dirty="0">
                <a:latin typeface="Comic Sans MS" pitchFamily="66" charset="0"/>
              </a:rPr>
              <a:t>векторы,  коллинеарные  вектору  ОС;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i="1" dirty="0" smtClean="0">
                <a:latin typeface="Comic Sans MS" pitchFamily="66" charset="0"/>
              </a:rPr>
              <a:t>2) векторы</a:t>
            </a:r>
            <a:r>
              <a:rPr lang="ru-RU" sz="2000" i="1" dirty="0">
                <a:latin typeface="Comic Sans MS" pitchFamily="66" charset="0"/>
              </a:rPr>
              <a:t>,  </a:t>
            </a:r>
            <a:r>
              <a:rPr lang="ru-RU" sz="2000" i="1" dirty="0" err="1">
                <a:latin typeface="Comic Sans MS" pitchFamily="66" charset="0"/>
              </a:rPr>
              <a:t>сонаправленные</a:t>
            </a:r>
            <a:r>
              <a:rPr lang="ru-RU" sz="2000" i="1" dirty="0">
                <a:latin typeface="Comic Sans MS" pitchFamily="66" charset="0"/>
              </a:rPr>
              <a:t>  вектору  АВ;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i="1" dirty="0" smtClean="0">
                <a:latin typeface="Comic Sans MS" pitchFamily="66" charset="0"/>
              </a:rPr>
              <a:t>3) векторы</a:t>
            </a:r>
            <a:r>
              <a:rPr lang="ru-RU" sz="2000" i="1" dirty="0">
                <a:latin typeface="Comic Sans MS" pitchFamily="66" charset="0"/>
              </a:rPr>
              <a:t>,  противоположно  направленные  вектору ВС;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i="1" dirty="0" smtClean="0">
                <a:latin typeface="Comic Sans MS" pitchFamily="66" charset="0"/>
              </a:rPr>
              <a:t>4)  </a:t>
            </a:r>
            <a:r>
              <a:rPr lang="ru-RU" sz="2000" i="1" dirty="0">
                <a:latin typeface="Comic Sans MS" pitchFamily="66" charset="0"/>
              </a:rPr>
              <a:t>векторы,  равные  вектору  ВО;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i="1" dirty="0" smtClean="0">
                <a:latin typeface="Comic Sans MS" pitchFamily="66" charset="0"/>
              </a:rPr>
              <a:t>5)  </a:t>
            </a:r>
            <a:r>
              <a:rPr lang="ru-RU" sz="2000" i="1" dirty="0">
                <a:latin typeface="Comic Sans MS" pitchFamily="66" charset="0"/>
              </a:rPr>
              <a:t>В</a:t>
            </a:r>
            <a:r>
              <a:rPr lang="en-US" sz="2000" i="1" dirty="0">
                <a:latin typeface="Comic Sans MS" pitchFamily="66" charset="0"/>
              </a:rPr>
              <a:t>D</a:t>
            </a:r>
            <a:r>
              <a:rPr lang="ru-RU" sz="2000" i="1" dirty="0">
                <a:latin typeface="Comic Sans MS" pitchFamily="66" charset="0"/>
              </a:rPr>
              <a:t>,  если  АВ = 4,  </a:t>
            </a:r>
            <a:r>
              <a:rPr lang="ru-RU" sz="2000" i="1" dirty="0" smtClean="0">
                <a:latin typeface="Comic Sans MS" pitchFamily="66" charset="0"/>
              </a:rPr>
              <a:t>АД= </a:t>
            </a:r>
            <a:r>
              <a:rPr lang="ru-RU" sz="2000" i="1" dirty="0">
                <a:latin typeface="Comic Sans MS" pitchFamily="66" charset="0"/>
              </a:rPr>
              <a:t>5,    ВА</a:t>
            </a:r>
            <a:r>
              <a:rPr lang="en-US" sz="2000" i="1" dirty="0">
                <a:latin typeface="Comic Sans MS" pitchFamily="66" charset="0"/>
              </a:rPr>
              <a:t>D = 60</a:t>
            </a:r>
            <a:r>
              <a:rPr lang="en-US" sz="2000" i="1" baseline="30000" dirty="0">
                <a:latin typeface="Comic Sans MS" pitchFamily="66" charset="0"/>
              </a:rPr>
              <a:t>0</a:t>
            </a:r>
            <a:r>
              <a:rPr lang="ru-RU" sz="2000" i="1" dirty="0">
                <a:latin typeface="Comic Sans MS" pitchFamily="66" charset="0"/>
              </a:rPr>
              <a:t>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000" i="1" dirty="0">
              <a:latin typeface="Comic Sans MS" pitchFamily="66" charset="0"/>
            </a:endParaRPr>
          </a:p>
        </p:txBody>
      </p:sp>
      <p:graphicFrame>
        <p:nvGraphicFramePr>
          <p:cNvPr id="7189" name="Object 21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3708400" y="4868863"/>
          <a:ext cx="287338" cy="265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8" name="Формула" r:id="rId3" imgW="164880" imgH="152280" progId="Equation.3">
                  <p:embed/>
                </p:oleObj>
              </mc:Choice>
              <mc:Fallback>
                <p:oleObj name="Формула" r:id="rId3" imgW="164880" imgH="152280" progId="Equation.3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8400" y="4868863"/>
                        <a:ext cx="287338" cy="2651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8" name="AutoShape 10"/>
          <p:cNvSpPr>
            <a:spLocks noChangeArrowheads="1"/>
          </p:cNvSpPr>
          <p:nvPr/>
        </p:nvSpPr>
        <p:spPr bwMode="auto">
          <a:xfrm>
            <a:off x="5724525" y="3357563"/>
            <a:ext cx="3168650" cy="1728787"/>
          </a:xfrm>
          <a:prstGeom prst="parallelogram">
            <a:avLst>
              <a:gd name="adj" fmla="val 45822"/>
            </a:avLst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5508625" y="5084763"/>
            <a:ext cx="3508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latin typeface="Comic Sans MS" pitchFamily="66" charset="0"/>
              </a:rPr>
              <a:t>А</a:t>
            </a: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8532813" y="28527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8818563" y="2997200"/>
            <a:ext cx="3254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>
                <a:latin typeface="Comic Sans MS" pitchFamily="66" charset="0"/>
              </a:rPr>
              <a:t>С</a:t>
            </a:r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6227763" y="2924175"/>
            <a:ext cx="3286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latin typeface="Comic Sans MS" pitchFamily="66" charset="0"/>
              </a:rPr>
              <a:t>В</a:t>
            </a: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7812088" y="50133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8027988" y="5013325"/>
            <a:ext cx="349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latin typeface="Comic Sans MS" pitchFamily="66" charset="0"/>
              </a:rPr>
              <a:t>D</a:t>
            </a:r>
            <a:endParaRPr lang="ru-RU" b="1">
              <a:latin typeface="Comic Sans MS" pitchFamily="66" charset="0"/>
            </a:endParaRPr>
          </a:p>
        </p:txBody>
      </p:sp>
      <p:sp>
        <p:nvSpPr>
          <p:cNvPr id="7185" name="Line 17"/>
          <p:cNvSpPr>
            <a:spLocks noChangeShapeType="1"/>
          </p:cNvSpPr>
          <p:nvPr/>
        </p:nvSpPr>
        <p:spPr bwMode="auto">
          <a:xfrm flipV="1">
            <a:off x="5724525" y="3357563"/>
            <a:ext cx="3168650" cy="17287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86" name="Line 18"/>
          <p:cNvSpPr>
            <a:spLocks noChangeShapeType="1"/>
          </p:cNvSpPr>
          <p:nvPr/>
        </p:nvSpPr>
        <p:spPr bwMode="auto">
          <a:xfrm>
            <a:off x="6516688" y="3357563"/>
            <a:ext cx="1584325" cy="17287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88" name="Text Box 20"/>
          <p:cNvSpPr txBox="1">
            <a:spLocks noChangeArrowheads="1"/>
          </p:cNvSpPr>
          <p:nvPr/>
        </p:nvSpPr>
        <p:spPr bwMode="auto">
          <a:xfrm>
            <a:off x="7451725" y="4149725"/>
            <a:ext cx="3667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latin typeface="Comic Sans MS" pitchFamily="66" charset="0"/>
              </a:rPr>
              <a:t>О</a:t>
            </a:r>
          </a:p>
        </p:txBody>
      </p:sp>
      <p:graphicFrame>
        <p:nvGraphicFramePr>
          <p:cNvPr id="7191" name="Object 23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1057275" y="5229225"/>
          <a:ext cx="187325" cy="354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9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7275" y="5229225"/>
                        <a:ext cx="187325" cy="354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93" name="Text Box 25"/>
          <p:cNvSpPr txBox="1">
            <a:spLocks noChangeArrowheads="1"/>
          </p:cNvSpPr>
          <p:nvPr/>
        </p:nvSpPr>
        <p:spPr bwMode="auto">
          <a:xfrm>
            <a:off x="0" y="53736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7194" name="Text Box 26"/>
          <p:cNvSpPr txBox="1">
            <a:spLocks noChangeArrowheads="1"/>
          </p:cNvSpPr>
          <p:nvPr/>
        </p:nvSpPr>
        <p:spPr bwMode="auto">
          <a:xfrm>
            <a:off x="0" y="5229225"/>
            <a:ext cx="26161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i="1" dirty="0" smtClean="0">
                <a:latin typeface="Comic Sans MS" pitchFamily="66" charset="0"/>
              </a:rPr>
              <a:t> </a:t>
            </a:r>
            <a:endParaRPr lang="ru-RU" sz="2000" i="1" dirty="0">
              <a:latin typeface="Comic Sans MS" pitchFamily="66" charset="0"/>
            </a:endParaRPr>
          </a:p>
        </p:txBody>
      </p:sp>
      <p:sp>
        <p:nvSpPr>
          <p:cNvPr id="7195" name="Text Box 27"/>
          <p:cNvSpPr txBox="1">
            <a:spLocks noChangeArrowheads="1"/>
          </p:cNvSpPr>
          <p:nvPr/>
        </p:nvSpPr>
        <p:spPr bwMode="auto">
          <a:xfrm>
            <a:off x="1692275" y="5157788"/>
            <a:ext cx="18473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2000" dirty="0">
              <a:latin typeface="Comic Sans MS" pitchFamily="66" charset="0"/>
            </a:endParaRPr>
          </a:p>
        </p:txBody>
      </p:sp>
      <p:sp>
        <p:nvSpPr>
          <p:cNvPr id="7198" name="Freeform 30"/>
          <p:cNvSpPr>
            <a:spLocks/>
          </p:cNvSpPr>
          <p:nvPr/>
        </p:nvSpPr>
        <p:spPr bwMode="auto">
          <a:xfrm>
            <a:off x="7286625" y="3381375"/>
            <a:ext cx="1538288" cy="842963"/>
          </a:xfrm>
          <a:custGeom>
            <a:avLst/>
            <a:gdLst/>
            <a:ahLst/>
            <a:cxnLst>
              <a:cxn ang="0">
                <a:pos x="0" y="531"/>
              </a:cxn>
              <a:cxn ang="0">
                <a:pos x="969" y="0"/>
              </a:cxn>
            </a:cxnLst>
            <a:rect l="0" t="0" r="r" b="b"/>
            <a:pathLst>
              <a:path w="969" h="531">
                <a:moveTo>
                  <a:pt x="0" y="531"/>
                </a:moveTo>
                <a:lnTo>
                  <a:pt x="969" y="0"/>
                </a:lnTo>
              </a:path>
            </a:pathLst>
          </a:custGeom>
          <a:noFill/>
          <a:ln w="38100">
            <a:solidFill>
              <a:srgbClr val="0000FF"/>
            </a:solidFill>
            <a:round/>
            <a:headEnd type="none" w="med" len="med"/>
            <a:tailEnd type="stealth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99" name="Freeform 31"/>
          <p:cNvSpPr>
            <a:spLocks/>
          </p:cNvSpPr>
          <p:nvPr/>
        </p:nvSpPr>
        <p:spPr bwMode="auto">
          <a:xfrm>
            <a:off x="5795963" y="4221163"/>
            <a:ext cx="1538287" cy="842962"/>
          </a:xfrm>
          <a:custGeom>
            <a:avLst/>
            <a:gdLst/>
            <a:ahLst/>
            <a:cxnLst>
              <a:cxn ang="0">
                <a:pos x="0" y="531"/>
              </a:cxn>
              <a:cxn ang="0">
                <a:pos x="969" y="0"/>
              </a:cxn>
            </a:cxnLst>
            <a:rect l="0" t="0" r="r" b="b"/>
            <a:pathLst>
              <a:path w="969" h="531">
                <a:moveTo>
                  <a:pt x="0" y="531"/>
                </a:moveTo>
                <a:lnTo>
                  <a:pt x="969" y="0"/>
                </a:lnTo>
              </a:path>
            </a:pathLst>
          </a:custGeom>
          <a:noFill/>
          <a:ln w="38100">
            <a:solidFill>
              <a:srgbClr val="FF0000"/>
            </a:solidFill>
            <a:round/>
            <a:headEnd type="none" w="med" len="med"/>
            <a:tailEnd type="stealth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00" name="Freeform 32"/>
          <p:cNvSpPr>
            <a:spLocks/>
          </p:cNvSpPr>
          <p:nvPr/>
        </p:nvSpPr>
        <p:spPr bwMode="auto">
          <a:xfrm>
            <a:off x="5748338" y="3352800"/>
            <a:ext cx="3133725" cy="1755775"/>
          </a:xfrm>
          <a:custGeom>
            <a:avLst/>
            <a:gdLst/>
            <a:ahLst/>
            <a:cxnLst>
              <a:cxn ang="0">
                <a:pos x="0" y="1106"/>
              </a:cxn>
              <a:cxn ang="0">
                <a:pos x="1974" y="0"/>
              </a:cxn>
            </a:cxnLst>
            <a:rect l="0" t="0" r="r" b="b"/>
            <a:pathLst>
              <a:path w="1974" h="1106">
                <a:moveTo>
                  <a:pt x="0" y="1106"/>
                </a:moveTo>
                <a:lnTo>
                  <a:pt x="1974" y="0"/>
                </a:lnTo>
              </a:path>
            </a:pathLst>
          </a:custGeom>
          <a:noFill/>
          <a:ln w="38100">
            <a:solidFill>
              <a:srgbClr val="FF0000"/>
            </a:solidFill>
            <a:round/>
            <a:headEnd type="none" w="med" len="med"/>
            <a:tailEnd type="stealth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01" name="Freeform 33"/>
          <p:cNvSpPr>
            <a:spLocks/>
          </p:cNvSpPr>
          <p:nvPr/>
        </p:nvSpPr>
        <p:spPr bwMode="auto">
          <a:xfrm>
            <a:off x="7315200" y="3367088"/>
            <a:ext cx="1552575" cy="857250"/>
          </a:xfrm>
          <a:custGeom>
            <a:avLst/>
            <a:gdLst/>
            <a:ahLst/>
            <a:cxnLst>
              <a:cxn ang="0">
                <a:pos x="978" y="0"/>
              </a:cxn>
              <a:cxn ang="0">
                <a:pos x="0" y="540"/>
              </a:cxn>
            </a:cxnLst>
            <a:rect l="0" t="0" r="r" b="b"/>
            <a:pathLst>
              <a:path w="978" h="540">
                <a:moveTo>
                  <a:pt x="978" y="0"/>
                </a:moveTo>
                <a:lnTo>
                  <a:pt x="0" y="540"/>
                </a:lnTo>
              </a:path>
            </a:pathLst>
          </a:custGeom>
          <a:noFill/>
          <a:ln w="38100">
            <a:solidFill>
              <a:srgbClr val="FF0000"/>
            </a:solidFill>
            <a:round/>
            <a:headEnd type="none" w="med" len="med"/>
            <a:tailEnd type="stealth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02" name="Freeform 34"/>
          <p:cNvSpPr>
            <a:spLocks/>
          </p:cNvSpPr>
          <p:nvPr/>
        </p:nvSpPr>
        <p:spPr bwMode="auto">
          <a:xfrm>
            <a:off x="5732463" y="4224338"/>
            <a:ext cx="1597025" cy="869950"/>
          </a:xfrm>
          <a:custGeom>
            <a:avLst/>
            <a:gdLst/>
            <a:ahLst/>
            <a:cxnLst>
              <a:cxn ang="0">
                <a:pos x="1006" y="0"/>
              </a:cxn>
              <a:cxn ang="0">
                <a:pos x="0" y="548"/>
              </a:cxn>
            </a:cxnLst>
            <a:rect l="0" t="0" r="r" b="b"/>
            <a:pathLst>
              <a:path w="1006" h="548">
                <a:moveTo>
                  <a:pt x="1006" y="0"/>
                </a:moveTo>
                <a:lnTo>
                  <a:pt x="0" y="548"/>
                </a:lnTo>
              </a:path>
            </a:pathLst>
          </a:custGeom>
          <a:noFill/>
          <a:ln w="38100">
            <a:solidFill>
              <a:srgbClr val="FF0000"/>
            </a:solidFill>
            <a:round/>
            <a:headEnd type="none" w="med" len="med"/>
            <a:tailEnd type="stealth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03" name="Freeform 35"/>
          <p:cNvSpPr>
            <a:spLocks/>
          </p:cNvSpPr>
          <p:nvPr/>
        </p:nvSpPr>
        <p:spPr bwMode="auto">
          <a:xfrm>
            <a:off x="5776913" y="3381375"/>
            <a:ext cx="3048000" cy="1670050"/>
          </a:xfrm>
          <a:custGeom>
            <a:avLst/>
            <a:gdLst/>
            <a:ahLst/>
            <a:cxnLst>
              <a:cxn ang="0">
                <a:pos x="1920" y="0"/>
              </a:cxn>
              <a:cxn ang="0">
                <a:pos x="0" y="1052"/>
              </a:cxn>
            </a:cxnLst>
            <a:rect l="0" t="0" r="r" b="b"/>
            <a:pathLst>
              <a:path w="1920" h="1052">
                <a:moveTo>
                  <a:pt x="1920" y="0"/>
                </a:moveTo>
                <a:lnTo>
                  <a:pt x="0" y="1052"/>
                </a:lnTo>
              </a:path>
            </a:pathLst>
          </a:custGeom>
          <a:noFill/>
          <a:ln w="38100">
            <a:solidFill>
              <a:srgbClr val="FF0000"/>
            </a:solidFill>
            <a:round/>
            <a:headEnd type="none" w="med" len="med"/>
            <a:tailEnd type="stealth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04" name="Freeform 36"/>
          <p:cNvSpPr>
            <a:spLocks/>
          </p:cNvSpPr>
          <p:nvPr/>
        </p:nvSpPr>
        <p:spPr bwMode="auto">
          <a:xfrm>
            <a:off x="5718175" y="3324225"/>
            <a:ext cx="798513" cy="1770063"/>
          </a:xfrm>
          <a:custGeom>
            <a:avLst/>
            <a:gdLst/>
            <a:ahLst/>
            <a:cxnLst>
              <a:cxn ang="0">
                <a:pos x="0" y="1115"/>
              </a:cxn>
              <a:cxn ang="0">
                <a:pos x="503" y="0"/>
              </a:cxn>
            </a:cxnLst>
            <a:rect l="0" t="0" r="r" b="b"/>
            <a:pathLst>
              <a:path w="503" h="1115">
                <a:moveTo>
                  <a:pt x="0" y="1115"/>
                </a:moveTo>
                <a:lnTo>
                  <a:pt x="503" y="0"/>
                </a:lnTo>
              </a:path>
            </a:pathLst>
          </a:custGeom>
          <a:noFill/>
          <a:ln w="38100">
            <a:solidFill>
              <a:srgbClr val="008000"/>
            </a:solidFill>
            <a:round/>
            <a:headEnd type="none" w="med" len="med"/>
            <a:tailEnd type="stealth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05" name="Freeform 37"/>
          <p:cNvSpPr>
            <a:spLocks/>
          </p:cNvSpPr>
          <p:nvPr/>
        </p:nvSpPr>
        <p:spPr bwMode="auto">
          <a:xfrm>
            <a:off x="8099425" y="3352800"/>
            <a:ext cx="812800" cy="1741488"/>
          </a:xfrm>
          <a:custGeom>
            <a:avLst/>
            <a:gdLst/>
            <a:ahLst/>
            <a:cxnLst>
              <a:cxn ang="0">
                <a:pos x="0" y="1097"/>
              </a:cxn>
              <a:cxn ang="0">
                <a:pos x="512" y="0"/>
              </a:cxn>
            </a:cxnLst>
            <a:rect l="0" t="0" r="r" b="b"/>
            <a:pathLst>
              <a:path w="512" h="1097">
                <a:moveTo>
                  <a:pt x="0" y="1097"/>
                </a:moveTo>
                <a:lnTo>
                  <a:pt x="512" y="0"/>
                </a:lnTo>
              </a:path>
            </a:pathLst>
          </a:custGeom>
          <a:noFill/>
          <a:ln w="38100">
            <a:solidFill>
              <a:srgbClr val="FF0000"/>
            </a:solidFill>
            <a:round/>
            <a:headEnd type="none" w="med" len="med"/>
            <a:tailEnd type="stealth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06" name="Freeform 38"/>
          <p:cNvSpPr>
            <a:spLocks/>
          </p:cNvSpPr>
          <p:nvPr/>
        </p:nvSpPr>
        <p:spPr bwMode="auto">
          <a:xfrm>
            <a:off x="6530975" y="3338513"/>
            <a:ext cx="2366963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491" y="0"/>
              </a:cxn>
            </a:cxnLst>
            <a:rect l="0" t="0" r="r" b="b"/>
            <a:pathLst>
              <a:path w="1491" h="1">
                <a:moveTo>
                  <a:pt x="0" y="0"/>
                </a:moveTo>
                <a:lnTo>
                  <a:pt x="1491" y="0"/>
                </a:lnTo>
              </a:path>
            </a:pathLst>
          </a:custGeom>
          <a:noFill/>
          <a:ln w="38100">
            <a:solidFill>
              <a:srgbClr val="993366"/>
            </a:solidFill>
            <a:round/>
            <a:headEnd type="none" w="med" len="med"/>
            <a:tailEnd type="stealth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07" name="Freeform 39"/>
          <p:cNvSpPr>
            <a:spLocks/>
          </p:cNvSpPr>
          <p:nvPr/>
        </p:nvSpPr>
        <p:spPr bwMode="auto">
          <a:xfrm>
            <a:off x="6502400" y="3367088"/>
            <a:ext cx="2351088" cy="1587"/>
          </a:xfrm>
          <a:custGeom>
            <a:avLst/>
            <a:gdLst/>
            <a:ahLst/>
            <a:cxnLst>
              <a:cxn ang="0">
                <a:pos x="1481" y="0"/>
              </a:cxn>
              <a:cxn ang="0">
                <a:pos x="0" y="0"/>
              </a:cxn>
            </a:cxnLst>
            <a:rect l="0" t="0" r="r" b="b"/>
            <a:pathLst>
              <a:path w="1481" h="1">
                <a:moveTo>
                  <a:pt x="1481" y="0"/>
                </a:moveTo>
                <a:lnTo>
                  <a:pt x="0" y="0"/>
                </a:lnTo>
              </a:path>
            </a:pathLst>
          </a:custGeom>
          <a:noFill/>
          <a:ln w="38100">
            <a:solidFill>
              <a:srgbClr val="FF0000"/>
            </a:solidFill>
            <a:round/>
            <a:headEnd type="none" w="med" len="med"/>
            <a:tailEnd type="stealth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08" name="Freeform 40"/>
          <p:cNvSpPr>
            <a:spLocks/>
          </p:cNvSpPr>
          <p:nvPr/>
        </p:nvSpPr>
        <p:spPr bwMode="auto">
          <a:xfrm>
            <a:off x="5776913" y="5065713"/>
            <a:ext cx="2322512" cy="1587"/>
          </a:xfrm>
          <a:custGeom>
            <a:avLst/>
            <a:gdLst/>
            <a:ahLst/>
            <a:cxnLst>
              <a:cxn ang="0">
                <a:pos x="1463" y="0"/>
              </a:cxn>
              <a:cxn ang="0">
                <a:pos x="0" y="0"/>
              </a:cxn>
            </a:cxnLst>
            <a:rect l="0" t="0" r="r" b="b"/>
            <a:pathLst>
              <a:path w="1463" h="1">
                <a:moveTo>
                  <a:pt x="1463" y="0"/>
                </a:moveTo>
                <a:lnTo>
                  <a:pt x="0" y="0"/>
                </a:lnTo>
              </a:path>
            </a:pathLst>
          </a:custGeom>
          <a:noFill/>
          <a:ln w="38100">
            <a:solidFill>
              <a:srgbClr val="FF0000"/>
            </a:solidFill>
            <a:round/>
            <a:headEnd type="none" w="med" len="med"/>
            <a:tailEnd type="stealth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09" name="Freeform 41"/>
          <p:cNvSpPr>
            <a:spLocks/>
          </p:cNvSpPr>
          <p:nvPr/>
        </p:nvSpPr>
        <p:spPr bwMode="auto">
          <a:xfrm>
            <a:off x="6516688" y="3338513"/>
            <a:ext cx="784225" cy="9001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94" y="567"/>
              </a:cxn>
            </a:cxnLst>
            <a:rect l="0" t="0" r="r" b="b"/>
            <a:pathLst>
              <a:path w="494" h="567">
                <a:moveTo>
                  <a:pt x="0" y="0"/>
                </a:moveTo>
                <a:lnTo>
                  <a:pt x="494" y="567"/>
                </a:lnTo>
              </a:path>
            </a:pathLst>
          </a:custGeom>
          <a:noFill/>
          <a:ln w="38100">
            <a:solidFill>
              <a:srgbClr val="000000"/>
            </a:solidFill>
            <a:round/>
            <a:headEnd type="none" w="med" len="med"/>
            <a:tailEnd type="stealth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10" name="Freeform 42"/>
          <p:cNvSpPr>
            <a:spLocks/>
          </p:cNvSpPr>
          <p:nvPr/>
        </p:nvSpPr>
        <p:spPr bwMode="auto">
          <a:xfrm>
            <a:off x="7329488" y="4252913"/>
            <a:ext cx="769937" cy="7985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85" y="503"/>
              </a:cxn>
            </a:cxnLst>
            <a:rect l="0" t="0" r="r" b="b"/>
            <a:pathLst>
              <a:path w="485" h="503">
                <a:moveTo>
                  <a:pt x="0" y="0"/>
                </a:moveTo>
                <a:lnTo>
                  <a:pt x="485" y="503"/>
                </a:lnTo>
              </a:path>
            </a:pathLst>
          </a:custGeom>
          <a:noFill/>
          <a:ln w="38100">
            <a:solidFill>
              <a:srgbClr val="FF0000"/>
            </a:solidFill>
            <a:round/>
            <a:headEnd type="none" w="med" len="med"/>
            <a:tailEnd type="stealth" w="lg" len="lg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300"/>
                            </p:stCondLst>
                            <p:childTnLst>
                              <p:par>
                                <p:cTn id="1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7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80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1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7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7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9" dur="500"/>
                                        <p:tgtEl>
                                          <p:spTgt spid="71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7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8" dur="500"/>
                                        <p:tgtEl>
                                          <p:spTgt spid="7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7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7" dur="500"/>
                                        <p:tgtEl>
                                          <p:spTgt spid="7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7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6" dur="500"/>
                                        <p:tgtEl>
                                          <p:spTgt spid="72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500"/>
                                        <p:tgtEl>
                                          <p:spTgt spid="7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5" dur="500"/>
                                        <p:tgtEl>
                                          <p:spTgt spid="72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500"/>
                                        <p:tgtEl>
                                          <p:spTgt spid="71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3" dur="500"/>
                                        <p:tgtEl>
                                          <p:spTgt spid="7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8" dur="500"/>
                                        <p:tgtEl>
                                          <p:spTgt spid="7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82" dur="500"/>
                                        <p:tgtEl>
                                          <p:spTgt spid="72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71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0" dur="500"/>
                                        <p:tgtEl>
                                          <p:spTgt spid="7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5" dur="500"/>
                                        <p:tgtEl>
                                          <p:spTgt spid="7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9" dur="500"/>
                                        <p:tgtEl>
                                          <p:spTgt spid="72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4" dur="500"/>
                                        <p:tgtEl>
                                          <p:spTgt spid="7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08" dur="500"/>
                                        <p:tgtEl>
                                          <p:spTgt spid="72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3" dur="500"/>
                                        <p:tgtEl>
                                          <p:spTgt spid="71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6" dur="500"/>
                                        <p:tgtEl>
                                          <p:spTgt spid="7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1" dur="500"/>
                                        <p:tgtEl>
                                          <p:spTgt spid="7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5" dur="500"/>
                                        <p:tgtEl>
                                          <p:spTgt spid="72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500"/>
                            </p:stCondLst>
                            <p:childTnLst>
                              <p:par>
                                <p:cTn id="12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0" dur="500"/>
                                        <p:tgtEl>
                                          <p:spTgt spid="717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3" dur="500"/>
                                        <p:tgtEl>
                                          <p:spTgt spid="7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8" dur="500"/>
                                        <p:tgtEl>
                                          <p:spTgt spid="7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1" dur="500"/>
                                        <p:tgtEl>
                                          <p:spTgt spid="7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4" dur="500"/>
                                        <p:tgtEl>
                                          <p:spTgt spid="7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5" grpId="0"/>
      <p:bldP spid="7198" grpId="0" animBg="1"/>
      <p:bldP spid="7199" grpId="0" animBg="1"/>
      <p:bldP spid="7199" grpId="1" animBg="1"/>
      <p:bldP spid="7200" grpId="0" animBg="1"/>
      <p:bldP spid="7200" grpId="1" animBg="1"/>
      <p:bldP spid="7201" grpId="0" animBg="1"/>
      <p:bldP spid="7201" grpId="1" animBg="1"/>
      <p:bldP spid="7202" grpId="0" animBg="1"/>
      <p:bldP spid="7202" grpId="1" animBg="1"/>
      <p:bldP spid="7203" grpId="0" animBg="1"/>
      <p:bldP spid="7203" grpId="1" animBg="1"/>
      <p:bldP spid="7204" grpId="0" animBg="1"/>
      <p:bldP spid="7205" grpId="0" animBg="1"/>
      <p:bldP spid="7205" grpId="1" animBg="1"/>
      <p:bldP spid="7206" grpId="0" animBg="1"/>
      <p:bldP spid="7207" grpId="0" animBg="1"/>
      <p:bldP spid="7207" grpId="1" animBg="1"/>
      <p:bldP spid="7208" grpId="0" animBg="1"/>
      <p:bldP spid="7208" grpId="1" animBg="1"/>
      <p:bldP spid="7209" grpId="0" animBg="1"/>
      <p:bldP spid="7210" grpId="0" animBg="1"/>
      <p:bldP spid="7210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ru-RU" b="1">
                <a:latin typeface="Comic Sans MS" pitchFamily="66" charset="0"/>
              </a:rPr>
              <a:t>Угол  между  векторами.</a:t>
            </a:r>
          </a:p>
        </p:txBody>
      </p:sp>
      <p:graphicFrame>
        <p:nvGraphicFramePr>
          <p:cNvPr id="18440" name="Object 8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2411413" y="3068638"/>
          <a:ext cx="366712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08" name="Формула" r:id="rId3" imgW="126720" imgH="228600" progId="Equation.3">
                  <p:embed/>
                </p:oleObj>
              </mc:Choice>
              <mc:Fallback>
                <p:oleObj name="Формула" r:id="rId3" imgW="126720" imgH="22860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413" y="3068638"/>
                        <a:ext cx="366712" cy="660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3" name="Object 11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3635375" y="5013325"/>
          <a:ext cx="327025" cy="588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09" name="Формула" r:id="rId5" imgW="126720" imgH="228600" progId="Equation.3">
                  <p:embed/>
                </p:oleObj>
              </mc:Choice>
              <mc:Fallback>
                <p:oleObj name="Формула" r:id="rId5" imgW="126720" imgH="22860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375" y="5013325"/>
                        <a:ext cx="327025" cy="588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54" name="Object 22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3995738" y="4149725"/>
          <a:ext cx="368300" cy="338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10" name="Формула" r:id="rId7" imgW="152280" imgH="139680" progId="Equation.3">
                  <p:embed/>
                </p:oleObj>
              </mc:Choice>
              <mc:Fallback>
                <p:oleObj name="Формула" r:id="rId7" imgW="152280" imgH="139680" progId="Equation.3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738" y="4149725"/>
                        <a:ext cx="368300" cy="338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6" name="Line 4"/>
          <p:cNvSpPr>
            <a:spLocks noChangeShapeType="1"/>
          </p:cNvSpPr>
          <p:nvPr/>
        </p:nvSpPr>
        <p:spPr bwMode="auto">
          <a:xfrm flipV="1">
            <a:off x="2124075" y="2852738"/>
            <a:ext cx="1295400" cy="15128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37" name="Line 5"/>
          <p:cNvSpPr>
            <a:spLocks noChangeShapeType="1"/>
          </p:cNvSpPr>
          <p:nvPr/>
        </p:nvSpPr>
        <p:spPr bwMode="auto">
          <a:xfrm>
            <a:off x="2916238" y="5661025"/>
            <a:ext cx="21605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38" name="Oval 6"/>
          <p:cNvSpPr>
            <a:spLocks noChangeArrowheads="1"/>
          </p:cNvSpPr>
          <p:nvPr/>
        </p:nvSpPr>
        <p:spPr bwMode="auto">
          <a:xfrm>
            <a:off x="3635375" y="4508500"/>
            <a:ext cx="73025" cy="73025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1835150" y="3500438"/>
            <a:ext cx="504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5703888" y="53165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8445" name="Freeform 13"/>
          <p:cNvSpPr>
            <a:spLocks/>
          </p:cNvSpPr>
          <p:nvPr/>
        </p:nvSpPr>
        <p:spPr bwMode="auto">
          <a:xfrm>
            <a:off x="971550" y="4508500"/>
            <a:ext cx="5399088" cy="73025"/>
          </a:xfrm>
          <a:custGeom>
            <a:avLst/>
            <a:gdLst/>
            <a:ahLst/>
            <a:cxnLst>
              <a:cxn ang="0">
                <a:pos x="0" y="46"/>
              </a:cxn>
              <a:cxn ang="0">
                <a:pos x="3401" y="0"/>
              </a:cxn>
            </a:cxnLst>
            <a:rect l="0" t="0" r="r" b="b"/>
            <a:pathLst>
              <a:path w="3401" h="46">
                <a:moveTo>
                  <a:pt x="0" y="46"/>
                </a:moveTo>
                <a:lnTo>
                  <a:pt x="3401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46" name="Freeform 14"/>
          <p:cNvSpPr>
            <a:spLocks/>
          </p:cNvSpPr>
          <p:nvPr/>
        </p:nvSpPr>
        <p:spPr bwMode="auto">
          <a:xfrm>
            <a:off x="2484438" y="2565400"/>
            <a:ext cx="2803525" cy="3443288"/>
          </a:xfrm>
          <a:custGeom>
            <a:avLst/>
            <a:gdLst/>
            <a:ahLst/>
            <a:cxnLst>
              <a:cxn ang="0">
                <a:pos x="1766" y="0"/>
              </a:cxn>
              <a:cxn ang="0">
                <a:pos x="0" y="2169"/>
              </a:cxn>
            </a:cxnLst>
            <a:rect l="0" t="0" r="r" b="b"/>
            <a:pathLst>
              <a:path w="1766" h="2169">
                <a:moveTo>
                  <a:pt x="1766" y="0"/>
                </a:moveTo>
                <a:lnTo>
                  <a:pt x="0" y="2169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47" name="Freeform 15"/>
          <p:cNvSpPr>
            <a:spLocks/>
          </p:cNvSpPr>
          <p:nvPr/>
        </p:nvSpPr>
        <p:spPr bwMode="auto">
          <a:xfrm>
            <a:off x="2176463" y="2854325"/>
            <a:ext cx="1243012" cy="1514475"/>
          </a:xfrm>
          <a:custGeom>
            <a:avLst/>
            <a:gdLst/>
            <a:ahLst/>
            <a:cxnLst>
              <a:cxn ang="0">
                <a:pos x="19" y="954"/>
              </a:cxn>
              <a:cxn ang="0">
                <a:pos x="0" y="936"/>
              </a:cxn>
              <a:cxn ang="0">
                <a:pos x="783" y="0"/>
              </a:cxn>
            </a:cxnLst>
            <a:rect l="0" t="0" r="r" b="b"/>
            <a:pathLst>
              <a:path w="783" h="954">
                <a:moveTo>
                  <a:pt x="19" y="954"/>
                </a:moveTo>
                <a:lnTo>
                  <a:pt x="0" y="936"/>
                </a:lnTo>
                <a:lnTo>
                  <a:pt x="783" y="0"/>
                </a:lnTo>
              </a:path>
            </a:pathLst>
          </a:custGeom>
          <a:noFill/>
          <a:ln w="38100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48" name="Freeform 16"/>
          <p:cNvSpPr>
            <a:spLocks/>
          </p:cNvSpPr>
          <p:nvPr/>
        </p:nvSpPr>
        <p:spPr bwMode="auto">
          <a:xfrm>
            <a:off x="2946400" y="5646738"/>
            <a:ext cx="2105025" cy="28575"/>
          </a:xfrm>
          <a:custGeom>
            <a:avLst/>
            <a:gdLst/>
            <a:ahLst/>
            <a:cxnLst>
              <a:cxn ang="0">
                <a:pos x="0" y="18"/>
              </a:cxn>
              <a:cxn ang="0">
                <a:pos x="1326" y="0"/>
              </a:cxn>
            </a:cxnLst>
            <a:rect l="0" t="0" r="r" b="b"/>
            <a:pathLst>
              <a:path w="1326" h="18">
                <a:moveTo>
                  <a:pt x="0" y="18"/>
                </a:moveTo>
                <a:lnTo>
                  <a:pt x="1326" y="0"/>
                </a:lnTo>
              </a:path>
            </a:pathLst>
          </a:custGeom>
          <a:noFill/>
          <a:ln w="38100">
            <a:solidFill>
              <a:srgbClr val="0000FF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50" name="Rectangle 18"/>
          <p:cNvSpPr>
            <a:spLocks noChangeArrowheads="1"/>
          </p:cNvSpPr>
          <p:nvPr/>
        </p:nvSpPr>
        <p:spPr bwMode="auto">
          <a:xfrm>
            <a:off x="3132138" y="4508500"/>
            <a:ext cx="3000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 i="1"/>
              <a:t>О</a:t>
            </a:r>
          </a:p>
        </p:txBody>
      </p:sp>
      <p:sp>
        <p:nvSpPr>
          <p:cNvPr id="18452" name="Freeform 20"/>
          <p:cNvSpPr>
            <a:spLocks/>
          </p:cNvSpPr>
          <p:nvPr/>
        </p:nvSpPr>
        <p:spPr bwMode="auto">
          <a:xfrm>
            <a:off x="3924300" y="4221163"/>
            <a:ext cx="215900" cy="2873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36" y="181"/>
              </a:cxn>
            </a:cxnLst>
            <a:rect l="0" t="0" r="r" b="b"/>
            <a:pathLst>
              <a:path w="136" h="181">
                <a:moveTo>
                  <a:pt x="0" y="0"/>
                </a:moveTo>
                <a:cubicBezTo>
                  <a:pt x="56" y="75"/>
                  <a:pt x="113" y="151"/>
                  <a:pt x="136" y="181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53" name="Text Box 21"/>
          <p:cNvSpPr txBox="1">
            <a:spLocks noChangeArrowheads="1"/>
          </p:cNvSpPr>
          <p:nvPr/>
        </p:nvSpPr>
        <p:spPr bwMode="auto">
          <a:xfrm>
            <a:off x="6280150" y="56769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8456" name="Text Box 24"/>
          <p:cNvSpPr txBox="1">
            <a:spLocks noChangeArrowheads="1"/>
          </p:cNvSpPr>
          <p:nvPr/>
        </p:nvSpPr>
        <p:spPr bwMode="auto">
          <a:xfrm>
            <a:off x="4335463" y="2781300"/>
            <a:ext cx="3698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>
                <a:latin typeface="Comic Sans MS" pitchFamily="66" charset="0"/>
              </a:rPr>
              <a:t>А</a:t>
            </a:r>
          </a:p>
        </p:txBody>
      </p:sp>
      <p:sp>
        <p:nvSpPr>
          <p:cNvPr id="18457" name="Text Box 25"/>
          <p:cNvSpPr txBox="1">
            <a:spLocks noChangeArrowheads="1"/>
          </p:cNvSpPr>
          <p:nvPr/>
        </p:nvSpPr>
        <p:spPr bwMode="auto">
          <a:xfrm>
            <a:off x="5272088" y="4581525"/>
            <a:ext cx="3444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 i="1">
                <a:latin typeface="Comic Sans MS" pitchFamily="66" charset="0"/>
              </a:rPr>
              <a:t>В</a:t>
            </a:r>
          </a:p>
        </p:txBody>
      </p:sp>
      <p:sp>
        <p:nvSpPr>
          <p:cNvPr id="18458" name="Text Box 26"/>
          <p:cNvSpPr txBox="1">
            <a:spLocks noChangeArrowheads="1"/>
          </p:cNvSpPr>
          <p:nvPr/>
        </p:nvSpPr>
        <p:spPr bwMode="auto">
          <a:xfrm>
            <a:off x="5487988" y="57483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graphicFrame>
        <p:nvGraphicFramePr>
          <p:cNvPr id="18459" name="Object 27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6372225" y="1700213"/>
          <a:ext cx="2105025" cy="1354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11" name="Формула" r:id="rId9" imgW="533160" imgH="342720" progId="Equation.3">
                  <p:embed/>
                </p:oleObj>
              </mc:Choice>
              <mc:Fallback>
                <p:oleObj name="Формула" r:id="rId9" imgW="533160" imgH="342720" progId="Equation.3">
                  <p:embed/>
                  <p:pic>
                    <p:nvPicPr>
                      <p:cNvPr id="0" name="Picture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2225" y="1700213"/>
                        <a:ext cx="2105025" cy="13541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61" name="Line 29"/>
          <p:cNvSpPr>
            <a:spLocks noChangeShapeType="1"/>
          </p:cNvSpPr>
          <p:nvPr/>
        </p:nvSpPr>
        <p:spPr bwMode="auto">
          <a:xfrm>
            <a:off x="1042988" y="6308725"/>
            <a:ext cx="19446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62" name="Text Box 30"/>
          <p:cNvSpPr txBox="1">
            <a:spLocks noChangeArrowheads="1"/>
          </p:cNvSpPr>
          <p:nvPr/>
        </p:nvSpPr>
        <p:spPr bwMode="auto">
          <a:xfrm>
            <a:off x="592138" y="56769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graphicFrame>
        <p:nvGraphicFramePr>
          <p:cNvPr id="18463" name="Object 31"/>
          <p:cNvGraphicFramePr>
            <a:graphicFrameLocks noChangeAspect="1"/>
          </p:cNvGraphicFramePr>
          <p:nvPr/>
        </p:nvGraphicFramePr>
        <p:xfrm>
          <a:off x="1835150" y="5516563"/>
          <a:ext cx="331788" cy="661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12" name="Формула" r:id="rId11" imgW="114120" imgH="228600" progId="Equation.3">
                  <p:embed/>
                </p:oleObj>
              </mc:Choice>
              <mc:Fallback>
                <p:oleObj name="Формула" r:id="rId11" imgW="114120" imgH="228600" progId="Equation.3">
                  <p:embed/>
                  <p:pic>
                    <p:nvPicPr>
                      <p:cNvPr id="0" name="Picture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150" y="5516563"/>
                        <a:ext cx="331788" cy="6619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65" name="Line 33"/>
          <p:cNvSpPr>
            <a:spLocks noChangeShapeType="1"/>
          </p:cNvSpPr>
          <p:nvPr/>
        </p:nvSpPr>
        <p:spPr bwMode="auto">
          <a:xfrm flipV="1">
            <a:off x="539750" y="4149725"/>
            <a:ext cx="0" cy="22320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66" name="Text Box 34"/>
          <p:cNvSpPr txBox="1">
            <a:spLocks noChangeArrowheads="1"/>
          </p:cNvSpPr>
          <p:nvPr/>
        </p:nvSpPr>
        <p:spPr bwMode="auto">
          <a:xfrm>
            <a:off x="87313" y="4811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graphicFrame>
        <p:nvGraphicFramePr>
          <p:cNvPr id="18467" name="Object 35"/>
          <p:cNvGraphicFramePr>
            <a:graphicFrameLocks noChangeAspect="1"/>
          </p:cNvGraphicFramePr>
          <p:nvPr/>
        </p:nvGraphicFramePr>
        <p:xfrm>
          <a:off x="98425" y="5084763"/>
          <a:ext cx="396875" cy="64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13" name="Формула" r:id="rId13" imgW="139680" imgH="228600" progId="Equation.3">
                  <p:embed/>
                </p:oleObj>
              </mc:Choice>
              <mc:Fallback>
                <p:oleObj name="Формула" r:id="rId13" imgW="139680" imgH="228600" progId="Equation.3">
                  <p:embed/>
                  <p:pic>
                    <p:nvPicPr>
                      <p:cNvPr id="0" name="Picture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425" y="5084763"/>
                        <a:ext cx="396875" cy="6492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68" name="Text Box 36"/>
          <p:cNvSpPr txBox="1">
            <a:spLocks noChangeArrowheads="1"/>
          </p:cNvSpPr>
          <p:nvPr/>
        </p:nvSpPr>
        <p:spPr bwMode="auto">
          <a:xfrm>
            <a:off x="6208713" y="50276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graphicFrame>
        <p:nvGraphicFramePr>
          <p:cNvPr id="18469" name="Object 37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14" name="Формула" r:id="rId15" imgW="114120" imgH="215640" progId="Equation.3">
                  <p:embed/>
                </p:oleObj>
              </mc:Choice>
              <mc:Fallback>
                <p:oleObj name="Формула" r:id="rId15" imgW="114120" imgH="215640" progId="Equation.3">
                  <p:embed/>
                  <p:pic>
                    <p:nvPicPr>
                      <p:cNvPr id="0" name="Picture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70" name="Object 38"/>
          <p:cNvGraphicFramePr>
            <a:graphicFrameLocks noChangeAspect="1"/>
          </p:cNvGraphicFramePr>
          <p:nvPr/>
        </p:nvGraphicFramePr>
        <p:xfrm>
          <a:off x="6372225" y="2997200"/>
          <a:ext cx="2105025" cy="1354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15" name="Формула" r:id="rId17" imgW="533160" imgH="342720" progId="Equation.3">
                  <p:embed/>
                </p:oleObj>
              </mc:Choice>
              <mc:Fallback>
                <p:oleObj name="Формула" r:id="rId17" imgW="533160" imgH="342720" progId="Equation.3">
                  <p:embed/>
                  <p:pic>
                    <p:nvPicPr>
                      <p:cNvPr id="0" name="Picture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2225" y="2997200"/>
                        <a:ext cx="2105025" cy="1354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71" name="Object 39"/>
          <p:cNvGraphicFramePr>
            <a:graphicFrameLocks noChangeAspect="1"/>
          </p:cNvGraphicFramePr>
          <p:nvPr/>
        </p:nvGraphicFramePr>
        <p:xfrm>
          <a:off x="6443663" y="5300663"/>
          <a:ext cx="2505075" cy="1354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16" name="Формула" r:id="rId19" imgW="634680" imgH="342720" progId="Equation.3">
                  <p:embed/>
                </p:oleObj>
              </mc:Choice>
              <mc:Fallback>
                <p:oleObj name="Формула" r:id="rId19" imgW="634680" imgH="342720" progId="Equation.3">
                  <p:embed/>
                  <p:pic>
                    <p:nvPicPr>
                      <p:cNvPr id="0" name="Picture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3663" y="5300663"/>
                        <a:ext cx="2505075" cy="13541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72" name="Object 40"/>
          <p:cNvGraphicFramePr>
            <a:graphicFrameLocks noChangeAspect="1"/>
          </p:cNvGraphicFramePr>
          <p:nvPr/>
        </p:nvGraphicFramePr>
        <p:xfrm>
          <a:off x="6437313" y="4221163"/>
          <a:ext cx="2706687" cy="1354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17" name="Формула" r:id="rId21" imgW="685800" imgH="342720" progId="Equation.3">
                  <p:embed/>
                </p:oleObj>
              </mc:Choice>
              <mc:Fallback>
                <p:oleObj name="Формула" r:id="rId21" imgW="685800" imgH="342720" progId="Equation.3">
                  <p:embed/>
                  <p:pic>
                    <p:nvPicPr>
                      <p:cNvPr id="0" name="Picture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37313" y="4221163"/>
                        <a:ext cx="2706687" cy="13541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73" name="Line 41"/>
          <p:cNvSpPr>
            <a:spLocks noChangeShapeType="1"/>
          </p:cNvSpPr>
          <p:nvPr/>
        </p:nvSpPr>
        <p:spPr bwMode="auto">
          <a:xfrm flipH="1">
            <a:off x="3419475" y="6524625"/>
            <a:ext cx="13684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18474" name="Object 42"/>
          <p:cNvGraphicFramePr>
            <a:graphicFrameLocks noChangeAspect="1"/>
          </p:cNvGraphicFramePr>
          <p:nvPr/>
        </p:nvGraphicFramePr>
        <p:xfrm>
          <a:off x="3978275" y="5876925"/>
          <a:ext cx="368300" cy="661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18" name="Формула" r:id="rId23" imgW="126720" imgH="228600" progId="Equation.3">
                  <p:embed/>
                </p:oleObj>
              </mc:Choice>
              <mc:Fallback>
                <p:oleObj name="Формула" r:id="rId23" imgW="126720" imgH="228600" progId="Equation.3">
                  <p:embed/>
                  <p:pic>
                    <p:nvPicPr>
                      <p:cNvPr id="0" name="Picture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78275" y="5876925"/>
                        <a:ext cx="368300" cy="661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9" dur="5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9.82659E-7 L 0.16528 0.02081 " pathEditMode="relative" rAng="0" ptsTypes="AA">
                                      <p:cBhvr>
                                        <p:cTn id="93" dur="20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8" dur="5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32948E-6 L 0.08663 -0.16786 " pathEditMode="relative" ptsTypes="AA">
                                      <p:cBhvr>
                                        <p:cTn id="102" dur="20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000"/>
                            </p:stCondLst>
                            <p:childTnLst>
                              <p:par>
                                <p:cTn id="10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500"/>
                            </p:stCondLst>
                            <p:childTnLst>
                              <p:par>
                                <p:cTn id="10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8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8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8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8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9" dur="1000"/>
                                        <p:tgtEl>
                                          <p:spTgt spid="18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18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18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6" dur="1000"/>
                                        <p:tgtEl>
                                          <p:spTgt spid="18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000"/>
                            </p:stCondLst>
                            <p:childTnLst>
                              <p:par>
                                <p:cTn id="14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18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18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0" dur="1000"/>
                                        <p:tgtEl>
                                          <p:spTgt spid="18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18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18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7" dur="1000"/>
                                        <p:tgtEl>
                                          <p:spTgt spid="18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1000"/>
                            </p:stCondLst>
                            <p:childTnLst>
                              <p:par>
                                <p:cTn id="17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18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18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1" dur="1000"/>
                                        <p:tgtEl>
                                          <p:spTgt spid="18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18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18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8" dur="1000"/>
                                        <p:tgtEl>
                                          <p:spTgt spid="18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18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18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1" dur="1000"/>
                                        <p:tgtEl>
                                          <p:spTgt spid="18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6" grpId="0" animBg="1"/>
      <p:bldP spid="18437" grpId="0" animBg="1"/>
      <p:bldP spid="18438" grpId="0" animBg="1"/>
      <p:bldP spid="18445" grpId="0" animBg="1"/>
      <p:bldP spid="18446" grpId="0" animBg="1"/>
      <p:bldP spid="18447" grpId="0" animBg="1"/>
      <p:bldP spid="18447" grpId="1" animBg="1"/>
      <p:bldP spid="18448" grpId="0" animBg="1"/>
      <p:bldP spid="18448" grpId="1" animBg="1"/>
      <p:bldP spid="18450" grpId="0"/>
      <p:bldP spid="18452" grpId="0" animBg="1"/>
      <p:bldP spid="18456" grpId="0"/>
      <p:bldP spid="18457" grpId="0"/>
      <p:bldP spid="18461" grpId="0" animBg="1"/>
      <p:bldP spid="18465" grpId="0" animBg="1"/>
      <p:bldP spid="1847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4" name="Rectangle 14"/>
          <p:cNvSpPr>
            <a:spLocks noGrp="1" noChangeArrowheads="1"/>
          </p:cNvSpPr>
          <p:nvPr>
            <p:ph type="title"/>
          </p:nvPr>
        </p:nvSpPr>
        <p:spPr>
          <a:xfrm>
            <a:off x="4427538" y="5589588"/>
            <a:ext cx="4516437" cy="792162"/>
          </a:xfrm>
        </p:spPr>
        <p:txBody>
          <a:bodyPr/>
          <a:lstStyle/>
          <a:p>
            <a:r>
              <a:rPr lang="ru-RU" sz="2800" b="1">
                <a:latin typeface="Comic Sans MS" pitchFamily="66" charset="0"/>
              </a:rPr>
              <a:t>Угол  между  векторами  не  зависит  от  выбора  точки,  от  которой  они  откладываются</a:t>
            </a:r>
          </a:p>
        </p:txBody>
      </p:sp>
      <p:pic>
        <p:nvPicPr>
          <p:cNvPr id="51211" name="Picture 1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1773238"/>
            <a:ext cx="3422650" cy="5084762"/>
          </a:xfrm>
          <a:noFill/>
          <a:ln/>
        </p:spPr>
      </p:pic>
      <p:sp>
        <p:nvSpPr>
          <p:cNvPr id="51205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5145088" y="765175"/>
            <a:ext cx="3810000" cy="5367338"/>
          </a:xfrm>
        </p:spPr>
        <p:txBody>
          <a:bodyPr/>
          <a:lstStyle/>
          <a:p>
            <a:pPr>
              <a:spcBef>
                <a:spcPct val="0"/>
              </a:spcBef>
            </a:pPr>
            <a:endParaRPr lang="ru-RU" sz="2800"/>
          </a:p>
          <a:p>
            <a:pPr>
              <a:spcBef>
                <a:spcPct val="0"/>
              </a:spcBef>
            </a:pPr>
            <a:endParaRPr lang="ru-RU" sz="2800"/>
          </a:p>
          <a:p>
            <a:endParaRPr lang="ru-RU" sz="2800"/>
          </a:p>
        </p:txBody>
      </p:sp>
      <p:sp>
        <p:nvSpPr>
          <p:cNvPr id="51215" name="Text Box 15"/>
          <p:cNvSpPr txBox="1">
            <a:spLocks noChangeArrowheads="1"/>
          </p:cNvSpPr>
          <p:nvPr/>
        </p:nvSpPr>
        <p:spPr bwMode="auto">
          <a:xfrm>
            <a:off x="2051050" y="620713"/>
            <a:ext cx="54213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600" b="1">
                <a:solidFill>
                  <a:schemeClr val="hlink"/>
                </a:solidFill>
                <a:latin typeface="Comic Sans MS" pitchFamily="66" charset="0"/>
              </a:rPr>
              <a:t>Возьмите  на  заметку!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70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51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70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512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512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512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00" name="Rectangle 3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ctr"/>
            <a:r>
              <a:rPr lang="ru-RU" sz="3600" b="1">
                <a:latin typeface="Comic Sans MS" pitchFamily="66" charset="0"/>
              </a:rPr>
              <a:t>Ответьте  на  вопросы:</a:t>
            </a:r>
          </a:p>
        </p:txBody>
      </p:sp>
      <p:graphicFrame>
        <p:nvGraphicFramePr>
          <p:cNvPr id="32782" name="Object 14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6659563" y="1700213"/>
          <a:ext cx="390525" cy="701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21" name="Формула" r:id="rId3" imgW="126720" imgH="228600" progId="Equation.3">
                  <p:embed/>
                </p:oleObj>
              </mc:Choice>
              <mc:Fallback>
                <p:oleObj name="Формула" r:id="rId3" imgW="126720" imgH="22860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9563" y="1700213"/>
                        <a:ext cx="390525" cy="701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87" name="Object 19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948488" y="2349500"/>
          <a:ext cx="430212" cy="773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22" name="Формула" r:id="rId5" imgW="126720" imgH="228600" progId="Equation.3">
                  <p:embed/>
                </p:oleObj>
              </mc:Choice>
              <mc:Fallback>
                <p:oleObj name="Формула" r:id="rId5" imgW="126720" imgH="228600" progId="Equation.3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48488" y="2349500"/>
                        <a:ext cx="430212" cy="7731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3" name="Oval 5"/>
          <p:cNvSpPr>
            <a:spLocks noChangeArrowheads="1"/>
          </p:cNvSpPr>
          <p:nvPr/>
        </p:nvSpPr>
        <p:spPr bwMode="auto">
          <a:xfrm>
            <a:off x="6300788" y="2420938"/>
            <a:ext cx="71437" cy="714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74" name="Oval 6"/>
          <p:cNvSpPr>
            <a:spLocks noChangeArrowheads="1"/>
          </p:cNvSpPr>
          <p:nvPr/>
        </p:nvSpPr>
        <p:spPr bwMode="auto">
          <a:xfrm>
            <a:off x="6300788" y="3141663"/>
            <a:ext cx="71437" cy="714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75" name="Oval 7"/>
          <p:cNvSpPr>
            <a:spLocks noChangeArrowheads="1"/>
          </p:cNvSpPr>
          <p:nvPr/>
        </p:nvSpPr>
        <p:spPr bwMode="auto">
          <a:xfrm>
            <a:off x="8316913" y="3644900"/>
            <a:ext cx="71437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76" name="Oval 8"/>
          <p:cNvSpPr>
            <a:spLocks noChangeArrowheads="1"/>
          </p:cNvSpPr>
          <p:nvPr/>
        </p:nvSpPr>
        <p:spPr bwMode="auto">
          <a:xfrm>
            <a:off x="7380288" y="4149725"/>
            <a:ext cx="71437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77" name="Oval 9"/>
          <p:cNvSpPr>
            <a:spLocks noChangeArrowheads="1"/>
          </p:cNvSpPr>
          <p:nvPr/>
        </p:nvSpPr>
        <p:spPr bwMode="auto">
          <a:xfrm>
            <a:off x="6659563" y="5734050"/>
            <a:ext cx="71437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78" name="Oval 10"/>
          <p:cNvSpPr>
            <a:spLocks noChangeArrowheads="1"/>
          </p:cNvSpPr>
          <p:nvPr/>
        </p:nvSpPr>
        <p:spPr bwMode="auto">
          <a:xfrm>
            <a:off x="1979613" y="4149725"/>
            <a:ext cx="144462" cy="142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79" name="Freeform 11"/>
          <p:cNvSpPr>
            <a:spLocks/>
          </p:cNvSpPr>
          <p:nvPr/>
        </p:nvSpPr>
        <p:spPr bwMode="auto">
          <a:xfrm>
            <a:off x="6372225" y="2420938"/>
            <a:ext cx="1066800" cy="15875"/>
          </a:xfrm>
          <a:custGeom>
            <a:avLst/>
            <a:gdLst/>
            <a:ahLst/>
            <a:cxnLst>
              <a:cxn ang="0">
                <a:pos x="0" y="10"/>
              </a:cxn>
              <a:cxn ang="0">
                <a:pos x="672" y="0"/>
              </a:cxn>
            </a:cxnLst>
            <a:rect l="0" t="0" r="r" b="b"/>
            <a:pathLst>
              <a:path w="672" h="10">
                <a:moveTo>
                  <a:pt x="0" y="10"/>
                </a:moveTo>
                <a:lnTo>
                  <a:pt x="672" y="0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780" name="Text Box 12"/>
          <p:cNvSpPr txBox="1">
            <a:spLocks noChangeArrowheads="1"/>
          </p:cNvSpPr>
          <p:nvPr/>
        </p:nvSpPr>
        <p:spPr bwMode="auto">
          <a:xfrm>
            <a:off x="6567488" y="19319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2781" name="Text Box 13"/>
          <p:cNvSpPr txBox="1">
            <a:spLocks noChangeArrowheads="1"/>
          </p:cNvSpPr>
          <p:nvPr/>
        </p:nvSpPr>
        <p:spPr bwMode="auto">
          <a:xfrm>
            <a:off x="2751138" y="39481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2785" name="Freeform 17"/>
          <p:cNvSpPr>
            <a:spLocks/>
          </p:cNvSpPr>
          <p:nvPr/>
        </p:nvSpPr>
        <p:spPr bwMode="auto">
          <a:xfrm>
            <a:off x="6372225" y="3141663"/>
            <a:ext cx="1785938" cy="36512"/>
          </a:xfrm>
          <a:custGeom>
            <a:avLst/>
            <a:gdLst/>
            <a:ahLst/>
            <a:cxnLst>
              <a:cxn ang="0">
                <a:pos x="0" y="23"/>
              </a:cxn>
              <a:cxn ang="0">
                <a:pos x="1125" y="0"/>
              </a:cxn>
            </a:cxnLst>
            <a:rect l="0" t="0" r="r" b="b"/>
            <a:pathLst>
              <a:path w="1125" h="23">
                <a:moveTo>
                  <a:pt x="0" y="23"/>
                </a:moveTo>
                <a:lnTo>
                  <a:pt x="1125" y="0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786" name="Text Box 18"/>
          <p:cNvSpPr txBox="1">
            <a:spLocks noChangeArrowheads="1"/>
          </p:cNvSpPr>
          <p:nvPr/>
        </p:nvSpPr>
        <p:spPr bwMode="auto">
          <a:xfrm>
            <a:off x="3975100" y="42354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2797" name="Freeform 29"/>
          <p:cNvSpPr>
            <a:spLocks/>
          </p:cNvSpPr>
          <p:nvPr/>
        </p:nvSpPr>
        <p:spPr bwMode="auto">
          <a:xfrm>
            <a:off x="8359775" y="3716338"/>
            <a:ext cx="14288" cy="12192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" y="768"/>
              </a:cxn>
            </a:cxnLst>
            <a:rect l="0" t="0" r="r" b="b"/>
            <a:pathLst>
              <a:path w="9" h="768">
                <a:moveTo>
                  <a:pt x="0" y="0"/>
                </a:moveTo>
                <a:lnTo>
                  <a:pt x="9" y="768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798" name="Text Box 30"/>
          <p:cNvSpPr txBox="1">
            <a:spLocks noChangeArrowheads="1"/>
          </p:cNvSpPr>
          <p:nvPr/>
        </p:nvSpPr>
        <p:spPr bwMode="auto">
          <a:xfrm>
            <a:off x="2700338" y="41497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graphicFrame>
        <p:nvGraphicFramePr>
          <p:cNvPr id="32799" name="Object 31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8459788" y="3860800"/>
          <a:ext cx="379412" cy="75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23" name="Формула" r:id="rId7" imgW="114120" imgH="228600" progId="Equation.3">
                  <p:embed/>
                </p:oleObj>
              </mc:Choice>
              <mc:Fallback>
                <p:oleObj name="Формула" r:id="rId7" imgW="114120" imgH="228600" progId="Equation.3">
                  <p:embed/>
                  <p:pic>
                    <p:nvPicPr>
                      <p:cNvPr id="0" name="Picture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59788" y="3860800"/>
                        <a:ext cx="379412" cy="758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802" name="Freeform 34"/>
          <p:cNvSpPr>
            <a:spLocks/>
          </p:cNvSpPr>
          <p:nvPr/>
        </p:nvSpPr>
        <p:spPr bwMode="auto">
          <a:xfrm>
            <a:off x="6211888" y="4194175"/>
            <a:ext cx="1162050" cy="1588"/>
          </a:xfrm>
          <a:custGeom>
            <a:avLst/>
            <a:gdLst/>
            <a:ahLst/>
            <a:cxnLst>
              <a:cxn ang="0">
                <a:pos x="732" y="0"/>
              </a:cxn>
              <a:cxn ang="0">
                <a:pos x="0" y="0"/>
              </a:cxn>
            </a:cxnLst>
            <a:rect l="0" t="0" r="r" b="b"/>
            <a:pathLst>
              <a:path w="732" h="1">
                <a:moveTo>
                  <a:pt x="732" y="0"/>
                </a:moveTo>
                <a:lnTo>
                  <a:pt x="0" y="0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32803" name="Object 35"/>
          <p:cNvGraphicFramePr>
            <a:graphicFrameLocks noChangeAspect="1"/>
          </p:cNvGraphicFramePr>
          <p:nvPr/>
        </p:nvGraphicFramePr>
        <p:xfrm>
          <a:off x="6588125" y="3500438"/>
          <a:ext cx="420688" cy="690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24" name="Формула" r:id="rId9" imgW="139680" imgH="228600" progId="Equation.3">
                  <p:embed/>
                </p:oleObj>
              </mc:Choice>
              <mc:Fallback>
                <p:oleObj name="Формула" r:id="rId9" imgW="139680" imgH="228600" progId="Equation.3">
                  <p:embed/>
                  <p:pic>
                    <p:nvPicPr>
                      <p:cNvPr id="0" name="Picture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8125" y="3500438"/>
                        <a:ext cx="420688" cy="6905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804" name="Freeform 36"/>
          <p:cNvSpPr>
            <a:spLocks/>
          </p:cNvSpPr>
          <p:nvPr/>
        </p:nvSpPr>
        <p:spPr bwMode="auto">
          <a:xfrm>
            <a:off x="6748463" y="4995863"/>
            <a:ext cx="995362" cy="752475"/>
          </a:xfrm>
          <a:custGeom>
            <a:avLst/>
            <a:gdLst/>
            <a:ahLst/>
            <a:cxnLst>
              <a:cxn ang="0">
                <a:pos x="0" y="474"/>
              </a:cxn>
              <a:cxn ang="0">
                <a:pos x="627" y="0"/>
              </a:cxn>
            </a:cxnLst>
            <a:rect l="0" t="0" r="r" b="b"/>
            <a:pathLst>
              <a:path w="627" h="474">
                <a:moveTo>
                  <a:pt x="0" y="474"/>
                </a:moveTo>
                <a:lnTo>
                  <a:pt x="627" y="0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32805" name="Object 37"/>
          <p:cNvGraphicFramePr>
            <a:graphicFrameLocks noChangeAspect="1"/>
          </p:cNvGraphicFramePr>
          <p:nvPr/>
        </p:nvGraphicFramePr>
        <p:xfrm>
          <a:off x="6877050" y="4797425"/>
          <a:ext cx="377825" cy="630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25" name="Формула" r:id="rId11" imgW="152280" imgH="253800" progId="Equation.3">
                  <p:embed/>
                </p:oleObj>
              </mc:Choice>
              <mc:Fallback>
                <p:oleObj name="Формула" r:id="rId11" imgW="152280" imgH="253800" progId="Equation.3">
                  <p:embed/>
                  <p:pic>
                    <p:nvPicPr>
                      <p:cNvPr id="0" name="Picture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7050" y="4797425"/>
                        <a:ext cx="377825" cy="630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810" name="Text Box 42"/>
          <p:cNvSpPr txBox="1">
            <a:spLocks noChangeArrowheads="1"/>
          </p:cNvSpPr>
          <p:nvPr/>
        </p:nvSpPr>
        <p:spPr bwMode="auto">
          <a:xfrm>
            <a:off x="1547813" y="4221163"/>
            <a:ext cx="387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 i="1">
                <a:latin typeface="Comic Sans MS" pitchFamily="66" charset="0"/>
              </a:rPr>
              <a:t>О</a:t>
            </a:r>
          </a:p>
        </p:txBody>
      </p:sp>
      <p:sp>
        <p:nvSpPr>
          <p:cNvPr id="32811" name="Text Box 43"/>
          <p:cNvSpPr txBox="1">
            <a:spLocks noChangeArrowheads="1"/>
          </p:cNvSpPr>
          <p:nvPr/>
        </p:nvSpPr>
        <p:spPr bwMode="auto">
          <a:xfrm>
            <a:off x="4932363" y="2133600"/>
            <a:ext cx="3997325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2000" i="1">
                <a:latin typeface="Comic Sans MS" pitchFamily="66" charset="0"/>
              </a:rPr>
              <a:t>Чему  равен  угол  между</a:t>
            </a:r>
          </a:p>
          <a:p>
            <a:pPr marL="342900" indent="-342900"/>
            <a:r>
              <a:rPr lang="ru-RU" sz="2000" i="1">
                <a:latin typeface="Comic Sans MS" pitchFamily="66" charset="0"/>
              </a:rPr>
              <a:t>      векторами  а  и  </a:t>
            </a:r>
            <a:r>
              <a:rPr lang="en-US" sz="2000" i="1">
                <a:latin typeface="Comic Sans MS" pitchFamily="66" charset="0"/>
              </a:rPr>
              <a:t>b</a:t>
            </a:r>
            <a:r>
              <a:rPr lang="ru-RU" sz="2000" i="1">
                <a:latin typeface="Comic Sans MS" pitchFamily="66" charset="0"/>
              </a:rPr>
              <a:t>?</a:t>
            </a:r>
          </a:p>
          <a:p>
            <a:pPr marL="342900" indent="-342900">
              <a:buFontTx/>
              <a:buAutoNum type="arabicPeriod" startAt="2"/>
            </a:pPr>
            <a:r>
              <a:rPr lang="ru-RU" sz="2000" i="1">
                <a:latin typeface="Comic Sans MS" pitchFamily="66" charset="0"/>
              </a:rPr>
              <a:t>Каков  угол  между  </a:t>
            </a:r>
          </a:p>
          <a:p>
            <a:pPr marL="342900" indent="-342900"/>
            <a:r>
              <a:rPr lang="ru-RU" sz="2000" i="1">
                <a:latin typeface="Comic Sans MS" pitchFamily="66" charset="0"/>
              </a:rPr>
              <a:t>     векторами  </a:t>
            </a:r>
            <a:r>
              <a:rPr lang="en-US" sz="2000" i="1">
                <a:latin typeface="Comic Sans MS" pitchFamily="66" charset="0"/>
              </a:rPr>
              <a:t>b</a:t>
            </a:r>
            <a:r>
              <a:rPr lang="ru-RU" sz="2000" i="1">
                <a:latin typeface="Comic Sans MS" pitchFamily="66" charset="0"/>
              </a:rPr>
              <a:t>  и  с?</a:t>
            </a:r>
          </a:p>
          <a:p>
            <a:pPr marL="342900" indent="-342900">
              <a:buFontTx/>
              <a:buAutoNum type="arabicPeriod" startAt="3"/>
            </a:pPr>
            <a:r>
              <a:rPr lang="ru-RU" sz="2000" i="1">
                <a:latin typeface="Comic Sans MS" pitchFamily="66" charset="0"/>
              </a:rPr>
              <a:t>Угол  между  векторами</a:t>
            </a:r>
          </a:p>
          <a:p>
            <a:pPr marL="342900" indent="-342900"/>
            <a:r>
              <a:rPr lang="ru-RU" sz="2000" i="1">
                <a:latin typeface="Comic Sans MS" pitchFamily="66" charset="0"/>
              </a:rPr>
              <a:t>      </a:t>
            </a:r>
            <a:r>
              <a:rPr lang="en-US" sz="2000" i="1">
                <a:latin typeface="Comic Sans MS" pitchFamily="66" charset="0"/>
              </a:rPr>
              <a:t>c  </a:t>
            </a:r>
            <a:r>
              <a:rPr lang="ru-RU" sz="2000" i="1">
                <a:latin typeface="Comic Sans MS" pitchFamily="66" charset="0"/>
              </a:rPr>
              <a:t>и</a:t>
            </a:r>
            <a:r>
              <a:rPr lang="en-US" sz="2000" i="1">
                <a:latin typeface="Comic Sans MS" pitchFamily="66" charset="0"/>
              </a:rPr>
              <a:t>  d</a:t>
            </a:r>
            <a:r>
              <a:rPr lang="ru-RU" sz="2000" i="1">
                <a:latin typeface="Comic Sans MS" pitchFamily="66" charset="0"/>
              </a:rPr>
              <a:t>?</a:t>
            </a:r>
          </a:p>
          <a:p>
            <a:pPr marL="342900" indent="-342900">
              <a:buFontTx/>
              <a:buAutoNum type="arabicPeriod" startAt="4"/>
            </a:pPr>
            <a:r>
              <a:rPr lang="ru-RU" sz="2000" i="1">
                <a:latin typeface="Comic Sans MS" pitchFamily="66" charset="0"/>
              </a:rPr>
              <a:t>Угол  между векторами</a:t>
            </a:r>
          </a:p>
          <a:p>
            <a:pPr marL="342900" indent="-342900"/>
            <a:r>
              <a:rPr lang="ru-RU" sz="2000" i="1">
                <a:latin typeface="Comic Sans MS" pitchFamily="66" charset="0"/>
              </a:rPr>
              <a:t>     с  и  </a:t>
            </a:r>
            <a:r>
              <a:rPr lang="en-US" sz="2000" i="1">
                <a:latin typeface="Comic Sans MS" pitchFamily="66" charset="0"/>
              </a:rPr>
              <a:t>f</a:t>
            </a:r>
            <a:r>
              <a:rPr lang="ru-RU" sz="2000" i="1">
                <a:latin typeface="Comic Sans MS" pitchFamily="66" charset="0"/>
              </a:rPr>
              <a:t>  острый  или  тупой?</a:t>
            </a:r>
          </a:p>
          <a:p>
            <a:pPr marL="342900" indent="-342900">
              <a:buFontTx/>
              <a:buAutoNum type="arabicPeriod" startAt="5"/>
            </a:pPr>
            <a:r>
              <a:rPr lang="ru-RU" sz="2000" i="1">
                <a:latin typeface="Comic Sans MS" pitchFamily="66" charset="0"/>
              </a:rPr>
              <a:t>Определите  угол  между </a:t>
            </a:r>
          </a:p>
          <a:p>
            <a:pPr marL="342900" indent="-342900"/>
            <a:r>
              <a:rPr lang="ru-RU" sz="2000" i="1">
                <a:latin typeface="Comic Sans MS" pitchFamily="66" charset="0"/>
              </a:rPr>
              <a:t>     векторами  а  и  </a:t>
            </a:r>
            <a:r>
              <a:rPr lang="en-US" sz="2000" i="1">
                <a:latin typeface="Comic Sans MS" pitchFamily="66" charset="0"/>
              </a:rPr>
              <a:t>d</a:t>
            </a:r>
            <a:r>
              <a:rPr lang="ru-RU" sz="2000" i="1">
                <a:latin typeface="Comic Sans MS" pitchFamily="66" charset="0"/>
              </a:rPr>
              <a:t>.</a:t>
            </a:r>
          </a:p>
          <a:p>
            <a:pPr marL="342900" indent="-342900">
              <a:buFontTx/>
              <a:buAutoNum type="arabicPeriod" startAt="6"/>
            </a:pPr>
            <a:r>
              <a:rPr lang="ru-RU" sz="2000" i="1">
                <a:latin typeface="Comic Sans MS" pitchFamily="66" charset="0"/>
              </a:rPr>
              <a:t>Угол  между  векторами  </a:t>
            </a:r>
          </a:p>
          <a:p>
            <a:pPr marL="342900" indent="-342900"/>
            <a:r>
              <a:rPr lang="ru-RU" sz="2000" i="1">
                <a:latin typeface="Comic Sans MS" pitchFamily="66" charset="0"/>
              </a:rPr>
              <a:t>     а   и   </a:t>
            </a:r>
            <a:r>
              <a:rPr lang="en-US" sz="2000" i="1">
                <a:latin typeface="Comic Sans MS" pitchFamily="66" charset="0"/>
              </a:rPr>
              <a:t>f</a:t>
            </a:r>
            <a:r>
              <a:rPr lang="ru-RU" sz="2000" i="1">
                <a:latin typeface="Comic Sans MS" pitchFamily="66" charset="0"/>
              </a:rPr>
              <a:t>?</a:t>
            </a:r>
          </a:p>
          <a:p>
            <a:pPr marL="342900" indent="-342900"/>
            <a:endParaRPr lang="ru-RU" sz="2000" i="1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8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8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8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80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8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80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8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80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8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80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80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32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000"/>
                            </p:stCondLst>
                            <p:childTnLst>
                              <p:par>
                                <p:cTn id="8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27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27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4" dur="1000"/>
                                        <p:tgtEl>
                                          <p:spTgt spid="32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000"/>
                            </p:stCondLst>
                            <p:childTnLst>
                              <p:par>
                                <p:cTn id="8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2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2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4" dur="1000"/>
                                        <p:tgtEl>
                                          <p:spTgt spid="32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79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7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79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7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79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7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79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79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4000"/>
                            </p:stCondLst>
                            <p:childTnLst>
                              <p:par>
                                <p:cTn id="14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6000"/>
                            </p:stCondLst>
                            <p:childTnLst>
                              <p:par>
                                <p:cTn id="15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32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32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3" dur="1000"/>
                                        <p:tgtEl>
                                          <p:spTgt spid="32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7000"/>
                            </p:stCondLst>
                            <p:childTnLst>
                              <p:par>
                                <p:cTn id="16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80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8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80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8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80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8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80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80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19000"/>
                            </p:stCondLst>
                            <p:childTnLst>
                              <p:par>
                                <p:cTn id="18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21000"/>
                            </p:stCondLst>
                            <p:childTnLst>
                              <p:par>
                                <p:cTn id="19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1" dur="500"/>
                                        <p:tgtEl>
                                          <p:spTgt spid="32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21500"/>
                            </p:stCondLst>
                            <p:childTnLst>
                              <p:par>
                                <p:cTn id="20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80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8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80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8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80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8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80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80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8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8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8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8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8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8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8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8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8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8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8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73472E-18 -3.93064E-6 L -0.48038 0.2622 " pathEditMode="relative" ptsTypes="AA">
                                      <p:cBhvr>
                                        <p:cTn id="256" dur="2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37 0.02243 L -0.47795 0.36855 " pathEditMode="relative" rAng="0" ptsTypes="AA">
                                      <p:cBhvr>
                                        <p:cTn id="258" dur="20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00" y="17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2000"/>
                            </p:stCondLst>
                            <p:childTnLst>
                              <p:par>
                                <p:cTn id="260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39306E-6 L -0.4835 0.15468 " pathEditMode="relative" rAng="0" ptsTypes="AA">
                                      <p:cBhvr>
                                        <p:cTn id="261" dur="2000" fill="hold"/>
                                        <p:tgtEl>
                                          <p:spTgt spid="327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200" y="7700"/>
                                    </p:animMotion>
                                  </p:childTnLst>
                                </p:cTn>
                              </p:par>
                              <p:par>
                                <p:cTn id="26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99 -0.01433 L -0.39774 0.16416 " pathEditMode="relative" rAng="0" ptsTypes="AA">
                                      <p:cBhvr>
                                        <p:cTn id="263" dur="2000" fill="hold"/>
                                        <p:tgtEl>
                                          <p:spTgt spid="327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00" y="8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4" fill="hold">
                            <p:stCondLst>
                              <p:cond delay="4000"/>
                            </p:stCondLst>
                            <p:childTnLst>
                              <p:par>
                                <p:cTn id="265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2 0.00393 L -0.58941 0.00393 " pathEditMode="relative" ptsTypes="AA">
                                      <p:cBhvr>
                                        <p:cTn id="266" dur="2000" fill="hold"/>
                                        <p:tgtEl>
                                          <p:spTgt spid="328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2.02312E-6 L -0.59861 2.02312E-6 " pathEditMode="relative" ptsTypes="AA">
                                      <p:cBhvr>
                                        <p:cTn id="268" dur="2000" fill="hold"/>
                                        <p:tgtEl>
                                          <p:spTgt spid="328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9" fill="hold">
                            <p:stCondLst>
                              <p:cond delay="6000"/>
                            </p:stCondLst>
                            <p:childTnLst>
                              <p:par>
                                <p:cTn id="270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3 -0.01526 L -0.69062 0.06867 " pathEditMode="relative" ptsTypes="AA">
                                      <p:cBhvr>
                                        <p:cTn id="271" dur="2000" fill="hold"/>
                                        <p:tgtEl>
                                          <p:spTgt spid="327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5.78035E-8 L -0.7559 0.09457 " pathEditMode="relative" ptsTypes="AA">
                                      <p:cBhvr>
                                        <p:cTn id="273" dur="2000" fill="hold"/>
                                        <p:tgtEl>
                                          <p:spTgt spid="327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8000"/>
                            </p:stCondLst>
                            <p:childTnLst>
                              <p:par>
                                <p:cTn id="275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5 0.00023 L -0.51285 -0.22012 " pathEditMode="relative" rAng="0" ptsTypes="AA">
                                      <p:cBhvr>
                                        <p:cTn id="276" dur="2000" fill="hold"/>
                                        <p:tgtEl>
                                          <p:spTgt spid="328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200" y="-11000"/>
                                    </p:animMotion>
                                  </p:childTnLst>
                                </p:cTn>
                              </p:par>
                              <p:par>
                                <p:cTn id="27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59 0.0067 L -0.48541 -0.21364 " pathEditMode="relative" rAng="0" ptsTypes="AA">
                                      <p:cBhvr>
                                        <p:cTn id="278" dur="2000" fill="hold"/>
                                        <p:tgtEl>
                                          <p:spTgt spid="328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800" y="-11000"/>
                                    </p:animMotion>
                                  </p:childTnLst>
                                </p:cTn>
                              </p:par>
                              <p:par>
                                <p:cTn id="27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0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3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6" dur="5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9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2" dur="500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7" dur="1000" fill="hold"/>
                                        <p:tgtEl>
                                          <p:spTgt spid="328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1000" fill="hold"/>
                                        <p:tgtEl>
                                          <p:spTgt spid="328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9" dur="1000"/>
                                        <p:tgtEl>
                                          <p:spTgt spid="32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800" grpId="0"/>
      <p:bldP spid="32773" grpId="0" animBg="1"/>
      <p:bldP spid="32773" grpId="1" animBg="1"/>
      <p:bldP spid="32774" grpId="0" animBg="1"/>
      <p:bldP spid="32774" grpId="1" animBg="1"/>
      <p:bldP spid="32775" grpId="0" animBg="1"/>
      <p:bldP spid="32775" grpId="1" animBg="1"/>
      <p:bldP spid="32776" grpId="0" animBg="1"/>
      <p:bldP spid="32776" grpId="1" animBg="1"/>
      <p:bldP spid="32777" grpId="0" animBg="1"/>
      <p:bldP spid="32777" grpId="1" animBg="1"/>
      <p:bldP spid="32778" grpId="0" animBg="1"/>
      <p:bldP spid="32779" grpId="0" animBg="1"/>
      <p:bldP spid="32779" grpId="1" animBg="1"/>
      <p:bldP spid="32785" grpId="0" animBg="1"/>
      <p:bldP spid="32785" grpId="1" animBg="1"/>
      <p:bldP spid="32797" grpId="0" animBg="1"/>
      <p:bldP spid="32797" grpId="1" animBg="1"/>
      <p:bldP spid="32802" grpId="0" animBg="1"/>
      <p:bldP spid="32802" grpId="1" animBg="1"/>
      <p:bldP spid="32804" grpId="0" animBg="1"/>
      <p:bldP spid="32804" grpId="1" animBg="1"/>
      <p:bldP spid="32810" grpId="0"/>
      <p:bldP spid="328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ctr"/>
            <a:r>
              <a:rPr lang="ru-RU" sz="3600" b="1">
                <a:latin typeface="Comic Sans MS" pitchFamily="66" charset="0"/>
              </a:rPr>
              <a:t>Скалярное  произведение  векторов.</a:t>
            </a:r>
          </a:p>
        </p:txBody>
      </p:sp>
      <p:graphicFrame>
        <p:nvGraphicFramePr>
          <p:cNvPr id="39949" name="Object 13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2484438" y="5084763"/>
          <a:ext cx="520700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70" name="Формула" r:id="rId3" imgW="126720" imgH="228600" progId="Equation.3">
                  <p:embed/>
                </p:oleObj>
              </mc:Choice>
              <mc:Fallback>
                <p:oleObj name="Формула" r:id="rId3" imgW="126720" imgH="22860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4438" y="5084763"/>
                        <a:ext cx="520700" cy="936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6" name="Object 10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2268538" y="2636838"/>
          <a:ext cx="487362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71" name="Формула" r:id="rId5" imgW="126720" imgH="228600" progId="Equation.3">
                  <p:embed/>
                </p:oleObj>
              </mc:Choice>
              <mc:Fallback>
                <p:oleObj name="Формула" r:id="rId5" imgW="126720" imgH="2286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8538" y="2636838"/>
                        <a:ext cx="487362" cy="876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52" name="Object 16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268538" y="4292600"/>
          <a:ext cx="431800" cy="395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72" name="Формула" r:id="rId7" imgW="152280" imgH="139680" progId="Equation.3">
                  <p:embed/>
                </p:oleObj>
              </mc:Choice>
              <mc:Fallback>
                <p:oleObj name="Формула" r:id="rId7" imgW="152280" imgH="13968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8538" y="4292600"/>
                        <a:ext cx="431800" cy="3952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3" name="Line 7"/>
          <p:cNvSpPr>
            <a:spLocks noChangeShapeType="1"/>
          </p:cNvSpPr>
          <p:nvPr/>
        </p:nvSpPr>
        <p:spPr bwMode="auto">
          <a:xfrm flipV="1">
            <a:off x="1763713" y="2636838"/>
            <a:ext cx="1655762" cy="19446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9944" name="Line 8"/>
          <p:cNvSpPr>
            <a:spLocks noChangeShapeType="1"/>
          </p:cNvSpPr>
          <p:nvPr/>
        </p:nvSpPr>
        <p:spPr bwMode="auto">
          <a:xfrm>
            <a:off x="1763713" y="4581525"/>
            <a:ext cx="2808287" cy="12239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9951" name="Line 15"/>
          <p:cNvSpPr>
            <a:spLocks noChangeShapeType="1"/>
          </p:cNvSpPr>
          <p:nvPr/>
        </p:nvSpPr>
        <p:spPr bwMode="auto">
          <a:xfrm>
            <a:off x="2051050" y="4221163"/>
            <a:ext cx="144463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9956" name="Text Box 20"/>
          <p:cNvSpPr txBox="1">
            <a:spLocks noChangeArrowheads="1"/>
          </p:cNvSpPr>
          <p:nvPr/>
        </p:nvSpPr>
        <p:spPr bwMode="auto">
          <a:xfrm>
            <a:off x="3975100" y="1989138"/>
            <a:ext cx="5168900" cy="222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i="1">
                <a:latin typeface="Comic Sans MS" pitchFamily="66" charset="0"/>
              </a:rPr>
              <a:t>Скалярным  произведением  </a:t>
            </a:r>
          </a:p>
          <a:p>
            <a:r>
              <a:rPr lang="ru-RU" sz="2800" b="1" i="1">
                <a:latin typeface="Comic Sans MS" pitchFamily="66" charset="0"/>
              </a:rPr>
              <a:t>двух  векторов  называется</a:t>
            </a:r>
          </a:p>
          <a:p>
            <a:r>
              <a:rPr lang="ru-RU" sz="2800" b="1" i="1">
                <a:latin typeface="Comic Sans MS" pitchFamily="66" charset="0"/>
              </a:rPr>
              <a:t>произведение  их  длин</a:t>
            </a:r>
          </a:p>
          <a:p>
            <a:r>
              <a:rPr lang="ru-RU" sz="2800" b="1" i="1">
                <a:latin typeface="Comic Sans MS" pitchFamily="66" charset="0"/>
              </a:rPr>
              <a:t>на  косинус  угла  между</a:t>
            </a:r>
          </a:p>
          <a:p>
            <a:r>
              <a:rPr lang="ru-RU" sz="2800" b="1" i="1">
                <a:latin typeface="Comic Sans MS" pitchFamily="66" charset="0"/>
              </a:rPr>
              <a:t>ними.</a:t>
            </a:r>
          </a:p>
        </p:txBody>
      </p:sp>
      <p:graphicFrame>
        <p:nvGraphicFramePr>
          <p:cNvPr id="39957" name="Object 21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4140200" y="4437063"/>
          <a:ext cx="4611688" cy="133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73" name="Формула" r:id="rId9" imgW="1143000" imgH="330120" progId="Equation.3">
                  <p:embed/>
                </p:oleObj>
              </mc:Choice>
              <mc:Fallback>
                <p:oleObj name="Формула" r:id="rId9" imgW="1143000" imgH="330120" progId="Equation.3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0200" y="4437063"/>
                        <a:ext cx="4611688" cy="133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000"/>
                            </p:stCondLst>
                            <p:childTnLst>
                              <p:par>
                                <p:cTn id="10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0" dur="80"/>
                                        <p:tgtEl>
                                          <p:spTgt spid="399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1" dur="80"/>
                                        <p:tgtEl>
                                          <p:spTgt spid="399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2" dur="80"/>
                                        <p:tgtEl>
                                          <p:spTgt spid="399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6440"/>
                            </p:stCondLst>
                            <p:childTnLst>
                              <p:par>
                                <p:cTn id="114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0" fill="hold"/>
                                        <p:tgtEl>
                                          <p:spTgt spid="399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0" fill="hold"/>
                                        <p:tgtEl>
                                          <p:spTgt spid="399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/>
      <p:bldP spid="39943" grpId="0" animBg="1"/>
      <p:bldP spid="39944" grpId="0" animBg="1"/>
      <p:bldP spid="39951" grpId="0" animBg="1"/>
      <p:bldP spid="3995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2060575"/>
            <a:ext cx="5113338" cy="6905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>
                <a:latin typeface="Comic Sans MS" pitchFamily="66" charset="0"/>
              </a:rPr>
              <a:t>Если           , то  </a:t>
            </a:r>
          </a:p>
        </p:txBody>
      </p:sp>
      <p:graphicFrame>
        <p:nvGraphicFramePr>
          <p:cNvPr id="58372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1403350" y="1844675"/>
          <a:ext cx="1150938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48" name="Формула" r:id="rId3" imgW="368280" imgH="228600" progId="Equation.3">
                  <p:embed/>
                </p:oleObj>
              </mc:Choice>
              <mc:Fallback>
                <p:oleObj name="Формула" r:id="rId3" imgW="368280" imgH="2286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350" y="1844675"/>
                        <a:ext cx="1150938" cy="714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375" name="Object 7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3203575" y="1989138"/>
          <a:ext cx="180022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49" name="Формула" r:id="rId5" imgW="711000" imgH="203040" progId="Equation.3">
                  <p:embed/>
                </p:oleObj>
              </mc:Choice>
              <mc:Fallback>
                <p:oleObj name="Формула" r:id="rId5" imgW="711000" imgH="2030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575" y="1989138"/>
                        <a:ext cx="1800225" cy="514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378" name="Object 10"/>
          <p:cNvGraphicFramePr>
            <a:graphicFrameLocks noChangeAspect="1"/>
          </p:cNvGraphicFramePr>
          <p:nvPr/>
        </p:nvGraphicFramePr>
        <p:xfrm>
          <a:off x="6156325" y="1727200"/>
          <a:ext cx="2555875" cy="820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50" name="Формула" r:id="rId7" imgW="711000" imgH="228600" progId="Equation.3">
                  <p:embed/>
                </p:oleObj>
              </mc:Choice>
              <mc:Fallback>
                <p:oleObj name="Формула" r:id="rId7" imgW="711000" imgH="2286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6325" y="1727200"/>
                        <a:ext cx="2555875" cy="820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379" name="Line 11"/>
          <p:cNvSpPr>
            <a:spLocks noChangeShapeType="1"/>
          </p:cNvSpPr>
          <p:nvPr/>
        </p:nvSpPr>
        <p:spPr bwMode="auto">
          <a:xfrm>
            <a:off x="6948488" y="2492375"/>
            <a:ext cx="1727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8380" name="Text Box 12"/>
          <p:cNvSpPr txBox="1">
            <a:spLocks noChangeArrowheads="1"/>
          </p:cNvSpPr>
          <p:nvPr/>
        </p:nvSpPr>
        <p:spPr bwMode="auto">
          <a:xfrm>
            <a:off x="179388" y="2924175"/>
            <a:ext cx="10461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>
                <a:latin typeface="Comic Sans MS" pitchFamily="66" charset="0"/>
              </a:rPr>
              <a:t>Если</a:t>
            </a:r>
          </a:p>
        </p:txBody>
      </p:sp>
      <p:graphicFrame>
        <p:nvGraphicFramePr>
          <p:cNvPr id="58381" name="Object 13"/>
          <p:cNvGraphicFramePr>
            <a:graphicFrameLocks noChangeAspect="1"/>
          </p:cNvGraphicFramePr>
          <p:nvPr/>
        </p:nvGraphicFramePr>
        <p:xfrm>
          <a:off x="1187450" y="3644900"/>
          <a:ext cx="1296988" cy="66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51" name="Формула" r:id="rId9" imgW="444240" imgH="228600" progId="Equation.3">
                  <p:embed/>
                </p:oleObj>
              </mc:Choice>
              <mc:Fallback>
                <p:oleObj name="Формула" r:id="rId9" imgW="444240" imgH="22860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3644900"/>
                        <a:ext cx="1296988" cy="668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382" name="Text Box 14"/>
          <p:cNvSpPr txBox="1">
            <a:spLocks noChangeArrowheads="1"/>
          </p:cNvSpPr>
          <p:nvPr/>
        </p:nvSpPr>
        <p:spPr bwMode="auto">
          <a:xfrm>
            <a:off x="3348038" y="2781300"/>
            <a:ext cx="18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2800">
              <a:latin typeface="Comic Sans MS" pitchFamily="66" charset="0"/>
            </a:endParaRPr>
          </a:p>
        </p:txBody>
      </p:sp>
      <p:sp>
        <p:nvSpPr>
          <p:cNvPr id="58383" name="Text Box 15"/>
          <p:cNvSpPr txBox="1">
            <a:spLocks noChangeArrowheads="1"/>
          </p:cNvSpPr>
          <p:nvPr/>
        </p:nvSpPr>
        <p:spPr bwMode="auto">
          <a:xfrm>
            <a:off x="2411413" y="2924175"/>
            <a:ext cx="7667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>
                <a:latin typeface="Comic Sans MS" pitchFamily="66" charset="0"/>
              </a:rPr>
              <a:t>, то</a:t>
            </a:r>
          </a:p>
        </p:txBody>
      </p:sp>
      <p:graphicFrame>
        <p:nvGraphicFramePr>
          <p:cNvPr id="58384" name="Object 16"/>
          <p:cNvGraphicFramePr>
            <a:graphicFrameLocks noChangeAspect="1"/>
          </p:cNvGraphicFramePr>
          <p:nvPr/>
        </p:nvGraphicFramePr>
        <p:xfrm>
          <a:off x="3276600" y="2852738"/>
          <a:ext cx="2376488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52" name="Формула" r:id="rId11" imgW="850680" imgH="203040" progId="Equation.3">
                  <p:embed/>
                </p:oleObj>
              </mc:Choice>
              <mc:Fallback>
                <p:oleObj name="Формула" r:id="rId11" imgW="850680" imgH="20304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2852738"/>
                        <a:ext cx="2376488" cy="568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385" name="Object 17"/>
          <p:cNvGraphicFramePr>
            <a:graphicFrameLocks noChangeAspect="1"/>
          </p:cNvGraphicFramePr>
          <p:nvPr/>
        </p:nvGraphicFramePr>
        <p:xfrm>
          <a:off x="5724525" y="2636838"/>
          <a:ext cx="3419475" cy="1111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53" name="Формула" r:id="rId13" imgW="1015920" imgH="330120" progId="Equation.3">
                  <p:embed/>
                </p:oleObj>
              </mc:Choice>
              <mc:Fallback>
                <p:oleObj name="Формула" r:id="rId13" imgW="1015920" imgH="330120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4525" y="2636838"/>
                        <a:ext cx="3419475" cy="1111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386" name="Line 18"/>
          <p:cNvSpPr>
            <a:spLocks noChangeShapeType="1"/>
          </p:cNvSpPr>
          <p:nvPr/>
        </p:nvSpPr>
        <p:spPr bwMode="auto">
          <a:xfrm>
            <a:off x="6300788" y="3357563"/>
            <a:ext cx="2843212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8387" name="Rectangle 19"/>
          <p:cNvSpPr>
            <a:spLocks noChangeArrowheads="1"/>
          </p:cNvSpPr>
          <p:nvPr/>
        </p:nvSpPr>
        <p:spPr bwMode="auto">
          <a:xfrm>
            <a:off x="179388" y="3789363"/>
            <a:ext cx="10461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>
                <a:latin typeface="Comic Sans MS" pitchFamily="66" charset="0"/>
              </a:rPr>
              <a:t>Если</a:t>
            </a:r>
          </a:p>
        </p:txBody>
      </p:sp>
      <p:graphicFrame>
        <p:nvGraphicFramePr>
          <p:cNvPr id="58388" name="Object 20"/>
          <p:cNvGraphicFramePr>
            <a:graphicFrameLocks noChangeAspect="1"/>
          </p:cNvGraphicFramePr>
          <p:nvPr/>
        </p:nvGraphicFramePr>
        <p:xfrm>
          <a:off x="1187450" y="2781300"/>
          <a:ext cx="1296988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54" name="Формула" r:id="rId15" imgW="444240" imgH="228600" progId="Equation.3">
                  <p:embed/>
                </p:oleObj>
              </mc:Choice>
              <mc:Fallback>
                <p:oleObj name="Формула" r:id="rId15" imgW="444240" imgH="228600" progId="Equation.3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2781300"/>
                        <a:ext cx="1296988" cy="666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389" name="Rectangle 21"/>
          <p:cNvSpPr>
            <a:spLocks noChangeArrowheads="1"/>
          </p:cNvSpPr>
          <p:nvPr/>
        </p:nvSpPr>
        <p:spPr bwMode="auto">
          <a:xfrm>
            <a:off x="2484438" y="3789363"/>
            <a:ext cx="7667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>
                <a:latin typeface="Comic Sans MS" pitchFamily="66" charset="0"/>
              </a:rPr>
              <a:t>, то</a:t>
            </a:r>
          </a:p>
        </p:txBody>
      </p:sp>
      <p:graphicFrame>
        <p:nvGraphicFramePr>
          <p:cNvPr id="58390" name="Object 22"/>
          <p:cNvGraphicFramePr>
            <a:graphicFrameLocks noChangeAspect="1"/>
          </p:cNvGraphicFramePr>
          <p:nvPr/>
        </p:nvGraphicFramePr>
        <p:xfrm>
          <a:off x="3348038" y="3716338"/>
          <a:ext cx="1728787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55" name="Формула" r:id="rId17" imgW="609480" imgH="203040" progId="Equation.3">
                  <p:embed/>
                </p:oleObj>
              </mc:Choice>
              <mc:Fallback>
                <p:oleObj name="Формула" r:id="rId17" imgW="609480" imgH="203040" progId="Equation.3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8038" y="3716338"/>
                        <a:ext cx="1728787" cy="576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391" name="Object 23"/>
          <p:cNvGraphicFramePr>
            <a:graphicFrameLocks noChangeAspect="1"/>
          </p:cNvGraphicFramePr>
          <p:nvPr/>
        </p:nvGraphicFramePr>
        <p:xfrm>
          <a:off x="5795963" y="3500438"/>
          <a:ext cx="3168650" cy="1128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56" name="Формула" r:id="rId19" imgW="927000" imgH="330120" progId="Equation.3">
                  <p:embed/>
                </p:oleObj>
              </mc:Choice>
              <mc:Fallback>
                <p:oleObj name="Формула" r:id="rId19" imgW="927000" imgH="330120" progId="Equation.3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5963" y="3500438"/>
                        <a:ext cx="3168650" cy="11287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392" name="Line 24"/>
          <p:cNvSpPr>
            <a:spLocks noChangeShapeType="1"/>
          </p:cNvSpPr>
          <p:nvPr/>
        </p:nvSpPr>
        <p:spPr bwMode="auto">
          <a:xfrm>
            <a:off x="6300788" y="4292600"/>
            <a:ext cx="266382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8393" name="Text Box 25"/>
          <p:cNvSpPr txBox="1">
            <a:spLocks noChangeArrowheads="1"/>
          </p:cNvSpPr>
          <p:nvPr/>
        </p:nvSpPr>
        <p:spPr bwMode="auto">
          <a:xfrm>
            <a:off x="179388" y="4652963"/>
            <a:ext cx="10461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>
                <a:latin typeface="Comic Sans MS" pitchFamily="66" charset="0"/>
              </a:rPr>
              <a:t>Если</a:t>
            </a:r>
          </a:p>
        </p:txBody>
      </p:sp>
      <p:graphicFrame>
        <p:nvGraphicFramePr>
          <p:cNvPr id="58394" name="Object 26"/>
          <p:cNvGraphicFramePr>
            <a:graphicFrameLocks noChangeAspect="1"/>
          </p:cNvGraphicFramePr>
          <p:nvPr/>
        </p:nvGraphicFramePr>
        <p:xfrm>
          <a:off x="1187450" y="4508500"/>
          <a:ext cx="1081088" cy="69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57" name="Формула" r:id="rId21" imgW="355320" imgH="228600" progId="Equation.3">
                  <p:embed/>
                </p:oleObj>
              </mc:Choice>
              <mc:Fallback>
                <p:oleObj name="Формула" r:id="rId21" imgW="355320" imgH="228600" progId="Equation.3">
                  <p:embed/>
                  <p:pic>
                    <p:nvPicPr>
                      <p:cNvPr id="0" name="Picture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4508500"/>
                        <a:ext cx="1081088" cy="692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395" name="Rectangle 27"/>
          <p:cNvSpPr>
            <a:spLocks noChangeArrowheads="1"/>
          </p:cNvSpPr>
          <p:nvPr/>
        </p:nvSpPr>
        <p:spPr bwMode="auto">
          <a:xfrm>
            <a:off x="2124075" y="4652963"/>
            <a:ext cx="7667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>
                <a:latin typeface="Comic Sans MS" pitchFamily="66" charset="0"/>
              </a:rPr>
              <a:t>, то</a:t>
            </a:r>
          </a:p>
        </p:txBody>
      </p:sp>
      <p:graphicFrame>
        <p:nvGraphicFramePr>
          <p:cNvPr id="58396" name="Object 28"/>
          <p:cNvGraphicFramePr>
            <a:graphicFrameLocks noChangeAspect="1"/>
          </p:cNvGraphicFramePr>
          <p:nvPr/>
        </p:nvGraphicFramePr>
        <p:xfrm>
          <a:off x="3103563" y="4292600"/>
          <a:ext cx="6040437" cy="1216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58" name="Формула" r:id="rId23" imgW="1765080" imgH="355320" progId="Equation.3">
                  <p:embed/>
                </p:oleObj>
              </mc:Choice>
              <mc:Fallback>
                <p:oleObj name="Формула" r:id="rId23" imgW="1765080" imgH="355320" progId="Equation.3">
                  <p:embed/>
                  <p:pic>
                    <p:nvPicPr>
                      <p:cNvPr id="0" name="Picture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03563" y="4292600"/>
                        <a:ext cx="6040437" cy="1216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397" name="Line 29"/>
          <p:cNvSpPr>
            <a:spLocks noChangeShapeType="1"/>
          </p:cNvSpPr>
          <p:nvPr/>
        </p:nvSpPr>
        <p:spPr bwMode="auto">
          <a:xfrm>
            <a:off x="3203575" y="5229225"/>
            <a:ext cx="576103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8398" name="Text Box 30"/>
          <p:cNvSpPr txBox="1">
            <a:spLocks noChangeArrowheads="1"/>
          </p:cNvSpPr>
          <p:nvPr/>
        </p:nvSpPr>
        <p:spPr bwMode="auto">
          <a:xfrm>
            <a:off x="250825" y="5445125"/>
            <a:ext cx="45862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>
                <a:latin typeface="Comic Sans MS" pitchFamily="66" charset="0"/>
              </a:rPr>
              <a:t>Скалярное  произведение</a:t>
            </a:r>
          </a:p>
        </p:txBody>
      </p:sp>
      <p:graphicFrame>
        <p:nvGraphicFramePr>
          <p:cNvPr id="58399" name="Object 31"/>
          <p:cNvGraphicFramePr>
            <a:graphicFrameLocks noChangeAspect="1"/>
          </p:cNvGraphicFramePr>
          <p:nvPr/>
        </p:nvGraphicFramePr>
        <p:xfrm>
          <a:off x="4932363" y="5235575"/>
          <a:ext cx="863600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59" name="Формула" r:id="rId25" imgW="279360" imgH="228600" progId="Equation.3">
                  <p:embed/>
                </p:oleObj>
              </mc:Choice>
              <mc:Fallback>
                <p:oleObj name="Формула" r:id="rId25" imgW="279360" imgH="228600" progId="Equation.3">
                  <p:embed/>
                  <p:pic>
                    <p:nvPicPr>
                      <p:cNvPr id="0" name="Picture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363" y="5235575"/>
                        <a:ext cx="863600" cy="708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400" name="Text Box 32"/>
          <p:cNvSpPr txBox="1">
            <a:spLocks noChangeArrowheads="1"/>
          </p:cNvSpPr>
          <p:nvPr/>
        </p:nvSpPr>
        <p:spPr bwMode="auto">
          <a:xfrm>
            <a:off x="5940425" y="5445125"/>
            <a:ext cx="2089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>
                <a:latin typeface="Comic Sans MS" pitchFamily="66" charset="0"/>
              </a:rPr>
              <a:t>называется</a:t>
            </a:r>
          </a:p>
        </p:txBody>
      </p:sp>
      <p:sp>
        <p:nvSpPr>
          <p:cNvPr id="58402" name="Text Box 34"/>
          <p:cNvSpPr txBox="1">
            <a:spLocks noChangeArrowheads="1"/>
          </p:cNvSpPr>
          <p:nvPr/>
        </p:nvSpPr>
        <p:spPr bwMode="auto">
          <a:xfrm>
            <a:off x="1116013" y="6021388"/>
            <a:ext cx="5802312" cy="5191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chemeClr val="hlink"/>
                </a:solidFill>
                <a:latin typeface="Comic Sans MS" pitchFamily="66" charset="0"/>
              </a:rPr>
              <a:t>скалярным  квадратом  вектора</a:t>
            </a:r>
          </a:p>
        </p:txBody>
      </p:sp>
      <p:graphicFrame>
        <p:nvGraphicFramePr>
          <p:cNvPr id="58404" name="Object 3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60" name="Формула" r:id="rId27" imgW="114120" imgH="215640" progId="Equation.3">
                  <p:embed/>
                </p:oleObj>
              </mc:Choice>
              <mc:Fallback>
                <p:oleObj name="Формула" r:id="rId27" imgW="114120" imgH="215640" progId="Equation.3">
                  <p:embed/>
                  <p:pic>
                    <p:nvPicPr>
                      <p:cNvPr id="0" name="Picture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405" name="Object 37"/>
          <p:cNvGraphicFramePr>
            <a:graphicFrameLocks noChangeAspect="1"/>
          </p:cNvGraphicFramePr>
          <p:nvPr/>
        </p:nvGraphicFramePr>
        <p:xfrm>
          <a:off x="2051050" y="404813"/>
          <a:ext cx="4897438" cy="1414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61" name="Формула" r:id="rId29" imgW="1143000" imgH="330120" progId="Equation.3">
                  <p:embed/>
                </p:oleObj>
              </mc:Choice>
              <mc:Fallback>
                <p:oleObj name="Формула" r:id="rId29" imgW="1143000" imgH="330120" progId="Equation.3">
                  <p:embed/>
                  <p:pic>
                    <p:nvPicPr>
                      <p:cNvPr id="0" name="Picture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050" y="404813"/>
                        <a:ext cx="4897438" cy="14144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84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840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840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8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8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8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8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58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8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8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58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8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8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58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58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58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58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58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8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8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1000"/>
                                        <p:tgtEl>
                                          <p:spTgt spid="58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8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8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1000"/>
                                        <p:tgtEl>
                                          <p:spTgt spid="58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3" dur="500"/>
                                        <p:tgtEl>
                                          <p:spTgt spid="58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6" dur="500"/>
                                        <p:tgtEl>
                                          <p:spTgt spid="58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9" dur="500"/>
                                        <p:tgtEl>
                                          <p:spTgt spid="58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4" dur="500"/>
                                        <p:tgtEl>
                                          <p:spTgt spid="58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8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8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1" dur="1000"/>
                                        <p:tgtEl>
                                          <p:spTgt spid="58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"/>
                            </p:stCondLst>
                            <p:childTnLst>
                              <p:par>
                                <p:cTn id="9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58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8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7" dur="1000"/>
                                        <p:tgtEl>
                                          <p:spTgt spid="58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2" dur="500"/>
                                        <p:tgtEl>
                                          <p:spTgt spid="58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5" dur="500"/>
                                        <p:tgtEl>
                                          <p:spTgt spid="58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8" dur="500"/>
                                        <p:tgtEl>
                                          <p:spTgt spid="58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8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58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5" dur="1000"/>
                                        <p:tgtEl>
                                          <p:spTgt spid="58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58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58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1" dur="1000"/>
                                        <p:tgtEl>
                                          <p:spTgt spid="58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6" dur="500"/>
                                        <p:tgtEl>
                                          <p:spTgt spid="58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9" dur="500"/>
                                        <p:tgtEl>
                                          <p:spTgt spid="58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2" dur="500"/>
                                        <p:tgtEl>
                                          <p:spTgt spid="584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500"/>
                            </p:stCondLst>
                            <p:childTnLst>
                              <p:par>
                                <p:cTn id="13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6" dur="500"/>
                                        <p:tgtEl>
                                          <p:spTgt spid="58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9" grpId="0" animBg="1"/>
      <p:bldP spid="58380" grpId="0"/>
      <p:bldP spid="58383" grpId="0"/>
      <p:bldP spid="58386" grpId="0" animBg="1"/>
      <p:bldP spid="58387" grpId="0"/>
      <p:bldP spid="58389" grpId="0"/>
      <p:bldP spid="58392" grpId="0" animBg="1"/>
      <p:bldP spid="58393" grpId="0"/>
      <p:bldP spid="58395" grpId="0"/>
      <p:bldP spid="58397" grpId="0" animBg="1"/>
      <p:bldP spid="58398" grpId="0"/>
      <p:bldP spid="5840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ctr"/>
            <a:r>
              <a:rPr lang="ru-RU" sz="3200" b="1">
                <a:latin typeface="Comic Sans MS" pitchFamily="66" charset="0"/>
              </a:rPr>
              <a:t>Какие  из  представленных  на  рисунке  векторов  </a:t>
            </a:r>
            <a:r>
              <a:rPr lang="ru-RU" sz="3200" b="1">
                <a:solidFill>
                  <a:schemeClr val="hlink"/>
                </a:solidFill>
                <a:latin typeface="Comic Sans MS" pitchFamily="66" charset="0"/>
              </a:rPr>
              <a:t>перпендикулярны</a:t>
            </a:r>
            <a:r>
              <a:rPr lang="ru-RU" sz="3200" b="1">
                <a:latin typeface="Comic Sans MS" pitchFamily="66" charset="0"/>
              </a:rPr>
              <a:t>?</a:t>
            </a:r>
          </a:p>
        </p:txBody>
      </p:sp>
      <p:graphicFrame>
        <p:nvGraphicFramePr>
          <p:cNvPr id="64515" name="Object 3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6659563" y="1700213"/>
          <a:ext cx="390525" cy="701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56" name="Формула" r:id="rId3" imgW="126720" imgH="228600" progId="Equation.3">
                  <p:embed/>
                </p:oleObj>
              </mc:Choice>
              <mc:Fallback>
                <p:oleObj name="Формула" r:id="rId3" imgW="126720" imgH="2286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9563" y="1700213"/>
                        <a:ext cx="390525" cy="701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516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948488" y="2349500"/>
          <a:ext cx="430212" cy="773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57" name="Формула" r:id="rId5" imgW="126720" imgH="228600" progId="Equation.3">
                  <p:embed/>
                </p:oleObj>
              </mc:Choice>
              <mc:Fallback>
                <p:oleObj name="Формула" r:id="rId5" imgW="126720" imgH="2286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48488" y="2349500"/>
                        <a:ext cx="430212" cy="7731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530" name="Object 18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8459788" y="3860800"/>
          <a:ext cx="379412" cy="75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58" name="Формула" r:id="rId7" imgW="114120" imgH="228600" progId="Equation.3">
                  <p:embed/>
                </p:oleObj>
              </mc:Choice>
              <mc:Fallback>
                <p:oleObj name="Формула" r:id="rId7" imgW="114120" imgH="228600" progId="Equation.3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59788" y="3860800"/>
                        <a:ext cx="379412" cy="758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517" name="Oval 5"/>
          <p:cNvSpPr>
            <a:spLocks noChangeArrowheads="1"/>
          </p:cNvSpPr>
          <p:nvPr/>
        </p:nvSpPr>
        <p:spPr bwMode="auto">
          <a:xfrm>
            <a:off x="6300788" y="2420938"/>
            <a:ext cx="71437" cy="714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4518" name="Oval 6"/>
          <p:cNvSpPr>
            <a:spLocks noChangeArrowheads="1"/>
          </p:cNvSpPr>
          <p:nvPr/>
        </p:nvSpPr>
        <p:spPr bwMode="auto">
          <a:xfrm>
            <a:off x="6300788" y="3141663"/>
            <a:ext cx="71437" cy="714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4519" name="Oval 7"/>
          <p:cNvSpPr>
            <a:spLocks noChangeArrowheads="1"/>
          </p:cNvSpPr>
          <p:nvPr/>
        </p:nvSpPr>
        <p:spPr bwMode="auto">
          <a:xfrm>
            <a:off x="8316913" y="3644900"/>
            <a:ext cx="71437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4520" name="Oval 8"/>
          <p:cNvSpPr>
            <a:spLocks noChangeArrowheads="1"/>
          </p:cNvSpPr>
          <p:nvPr/>
        </p:nvSpPr>
        <p:spPr bwMode="auto">
          <a:xfrm>
            <a:off x="7380288" y="4149725"/>
            <a:ext cx="71437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4521" name="Oval 9"/>
          <p:cNvSpPr>
            <a:spLocks noChangeArrowheads="1"/>
          </p:cNvSpPr>
          <p:nvPr/>
        </p:nvSpPr>
        <p:spPr bwMode="auto">
          <a:xfrm>
            <a:off x="6659563" y="5734050"/>
            <a:ext cx="71437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4522" name="Oval 10"/>
          <p:cNvSpPr>
            <a:spLocks noChangeArrowheads="1"/>
          </p:cNvSpPr>
          <p:nvPr/>
        </p:nvSpPr>
        <p:spPr bwMode="auto">
          <a:xfrm>
            <a:off x="1979613" y="4149725"/>
            <a:ext cx="144462" cy="142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4523" name="Freeform 11"/>
          <p:cNvSpPr>
            <a:spLocks/>
          </p:cNvSpPr>
          <p:nvPr/>
        </p:nvSpPr>
        <p:spPr bwMode="auto">
          <a:xfrm>
            <a:off x="6372225" y="2420938"/>
            <a:ext cx="1066800" cy="15875"/>
          </a:xfrm>
          <a:custGeom>
            <a:avLst/>
            <a:gdLst/>
            <a:ahLst/>
            <a:cxnLst>
              <a:cxn ang="0">
                <a:pos x="0" y="10"/>
              </a:cxn>
              <a:cxn ang="0">
                <a:pos x="672" y="0"/>
              </a:cxn>
            </a:cxnLst>
            <a:rect l="0" t="0" r="r" b="b"/>
            <a:pathLst>
              <a:path w="672" h="10">
                <a:moveTo>
                  <a:pt x="0" y="10"/>
                </a:moveTo>
                <a:lnTo>
                  <a:pt x="672" y="0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24" name="Text Box 12"/>
          <p:cNvSpPr txBox="1">
            <a:spLocks noChangeArrowheads="1"/>
          </p:cNvSpPr>
          <p:nvPr/>
        </p:nvSpPr>
        <p:spPr bwMode="auto">
          <a:xfrm>
            <a:off x="6567488" y="19319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64525" name="Text Box 13"/>
          <p:cNvSpPr txBox="1">
            <a:spLocks noChangeArrowheads="1"/>
          </p:cNvSpPr>
          <p:nvPr/>
        </p:nvSpPr>
        <p:spPr bwMode="auto">
          <a:xfrm>
            <a:off x="2751138" y="39481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64526" name="Freeform 14"/>
          <p:cNvSpPr>
            <a:spLocks/>
          </p:cNvSpPr>
          <p:nvPr/>
        </p:nvSpPr>
        <p:spPr bwMode="auto">
          <a:xfrm>
            <a:off x="6372225" y="3141663"/>
            <a:ext cx="1785938" cy="36512"/>
          </a:xfrm>
          <a:custGeom>
            <a:avLst/>
            <a:gdLst/>
            <a:ahLst/>
            <a:cxnLst>
              <a:cxn ang="0">
                <a:pos x="0" y="23"/>
              </a:cxn>
              <a:cxn ang="0">
                <a:pos x="1125" y="0"/>
              </a:cxn>
            </a:cxnLst>
            <a:rect l="0" t="0" r="r" b="b"/>
            <a:pathLst>
              <a:path w="1125" h="23">
                <a:moveTo>
                  <a:pt x="0" y="23"/>
                </a:moveTo>
                <a:lnTo>
                  <a:pt x="1125" y="0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27" name="Text Box 15"/>
          <p:cNvSpPr txBox="1">
            <a:spLocks noChangeArrowheads="1"/>
          </p:cNvSpPr>
          <p:nvPr/>
        </p:nvSpPr>
        <p:spPr bwMode="auto">
          <a:xfrm>
            <a:off x="3975100" y="42354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64528" name="Freeform 16"/>
          <p:cNvSpPr>
            <a:spLocks/>
          </p:cNvSpPr>
          <p:nvPr/>
        </p:nvSpPr>
        <p:spPr bwMode="auto">
          <a:xfrm>
            <a:off x="8359775" y="3716338"/>
            <a:ext cx="14288" cy="12192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" y="768"/>
              </a:cxn>
            </a:cxnLst>
            <a:rect l="0" t="0" r="r" b="b"/>
            <a:pathLst>
              <a:path w="9" h="768">
                <a:moveTo>
                  <a:pt x="0" y="0"/>
                </a:moveTo>
                <a:lnTo>
                  <a:pt x="9" y="768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29" name="Text Box 17"/>
          <p:cNvSpPr txBox="1">
            <a:spLocks noChangeArrowheads="1"/>
          </p:cNvSpPr>
          <p:nvPr/>
        </p:nvSpPr>
        <p:spPr bwMode="auto">
          <a:xfrm>
            <a:off x="2700338" y="41497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64531" name="Freeform 19"/>
          <p:cNvSpPr>
            <a:spLocks/>
          </p:cNvSpPr>
          <p:nvPr/>
        </p:nvSpPr>
        <p:spPr bwMode="auto">
          <a:xfrm>
            <a:off x="6211888" y="4194175"/>
            <a:ext cx="1162050" cy="1588"/>
          </a:xfrm>
          <a:custGeom>
            <a:avLst/>
            <a:gdLst/>
            <a:ahLst/>
            <a:cxnLst>
              <a:cxn ang="0">
                <a:pos x="732" y="0"/>
              </a:cxn>
              <a:cxn ang="0">
                <a:pos x="0" y="0"/>
              </a:cxn>
            </a:cxnLst>
            <a:rect l="0" t="0" r="r" b="b"/>
            <a:pathLst>
              <a:path w="732" h="1">
                <a:moveTo>
                  <a:pt x="732" y="0"/>
                </a:moveTo>
                <a:lnTo>
                  <a:pt x="0" y="0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64532" name="Object 20"/>
          <p:cNvGraphicFramePr>
            <a:graphicFrameLocks noChangeAspect="1"/>
          </p:cNvGraphicFramePr>
          <p:nvPr/>
        </p:nvGraphicFramePr>
        <p:xfrm>
          <a:off x="6588125" y="3500438"/>
          <a:ext cx="420688" cy="690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59" name="Формула" r:id="rId9" imgW="139680" imgH="228600" progId="Equation.3">
                  <p:embed/>
                </p:oleObj>
              </mc:Choice>
              <mc:Fallback>
                <p:oleObj name="Формула" r:id="rId9" imgW="139680" imgH="228600" progId="Equation.3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8125" y="3500438"/>
                        <a:ext cx="420688" cy="6905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533" name="Freeform 21"/>
          <p:cNvSpPr>
            <a:spLocks/>
          </p:cNvSpPr>
          <p:nvPr/>
        </p:nvSpPr>
        <p:spPr bwMode="auto">
          <a:xfrm>
            <a:off x="6748463" y="4995863"/>
            <a:ext cx="995362" cy="752475"/>
          </a:xfrm>
          <a:custGeom>
            <a:avLst/>
            <a:gdLst/>
            <a:ahLst/>
            <a:cxnLst>
              <a:cxn ang="0">
                <a:pos x="0" y="474"/>
              </a:cxn>
              <a:cxn ang="0">
                <a:pos x="627" y="0"/>
              </a:cxn>
            </a:cxnLst>
            <a:rect l="0" t="0" r="r" b="b"/>
            <a:pathLst>
              <a:path w="627" h="474">
                <a:moveTo>
                  <a:pt x="0" y="474"/>
                </a:moveTo>
                <a:lnTo>
                  <a:pt x="627" y="0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64534" name="Object 22"/>
          <p:cNvGraphicFramePr>
            <a:graphicFrameLocks noChangeAspect="1"/>
          </p:cNvGraphicFramePr>
          <p:nvPr/>
        </p:nvGraphicFramePr>
        <p:xfrm>
          <a:off x="6877050" y="4797425"/>
          <a:ext cx="377825" cy="630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60" name="Формула" r:id="rId11" imgW="152280" imgH="253800" progId="Equation.3">
                  <p:embed/>
                </p:oleObj>
              </mc:Choice>
              <mc:Fallback>
                <p:oleObj name="Формула" r:id="rId11" imgW="152280" imgH="253800" progId="Equation.3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7050" y="4797425"/>
                        <a:ext cx="377825" cy="630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535" name="Text Box 23"/>
          <p:cNvSpPr txBox="1">
            <a:spLocks noChangeArrowheads="1"/>
          </p:cNvSpPr>
          <p:nvPr/>
        </p:nvSpPr>
        <p:spPr bwMode="auto">
          <a:xfrm>
            <a:off x="1547813" y="4221163"/>
            <a:ext cx="387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 i="1">
                <a:latin typeface="Comic Sans MS" pitchFamily="66" charset="0"/>
              </a:rPr>
              <a:t>О</a:t>
            </a:r>
          </a:p>
        </p:txBody>
      </p:sp>
      <p:sp>
        <p:nvSpPr>
          <p:cNvPr id="64536" name="Text Box 24"/>
          <p:cNvSpPr txBox="1">
            <a:spLocks noChangeArrowheads="1"/>
          </p:cNvSpPr>
          <p:nvPr/>
        </p:nvSpPr>
        <p:spPr bwMode="auto">
          <a:xfrm>
            <a:off x="5651500" y="2349500"/>
            <a:ext cx="2735263" cy="5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endParaRPr lang="ru-RU" sz="2000" i="1">
              <a:latin typeface="Comic Sans MS" pitchFamily="66" charset="0"/>
            </a:endParaRPr>
          </a:p>
          <a:p>
            <a:pPr marL="342900" indent="-342900">
              <a:buFontTx/>
              <a:buAutoNum type="arabicPeriod"/>
            </a:pPr>
            <a:r>
              <a:rPr lang="en-US" sz="3200" i="1">
                <a:latin typeface="Comic Sans MS" pitchFamily="66" charset="0"/>
              </a:rPr>
              <a:t>  </a:t>
            </a:r>
            <a:r>
              <a:rPr lang="ru-RU" sz="3200" i="1">
                <a:latin typeface="Comic Sans MS" pitchFamily="66" charset="0"/>
              </a:rPr>
              <a:t>а  и  </a:t>
            </a:r>
            <a:r>
              <a:rPr lang="en-US" sz="3200" i="1">
                <a:latin typeface="Comic Sans MS" pitchFamily="66" charset="0"/>
              </a:rPr>
              <a:t>c</a:t>
            </a:r>
            <a:r>
              <a:rPr lang="ru-RU" sz="2000" i="1">
                <a:latin typeface="Comic Sans MS" pitchFamily="66" charset="0"/>
              </a:rPr>
              <a:t>    </a:t>
            </a:r>
          </a:p>
          <a:p>
            <a:pPr marL="342900" indent="-342900"/>
            <a:r>
              <a:rPr lang="ru-RU" sz="3200" i="1">
                <a:latin typeface="Comic Sans MS" pitchFamily="66" charset="0"/>
              </a:rPr>
              <a:t>2.  </a:t>
            </a:r>
            <a:r>
              <a:rPr lang="en-US" sz="3200" i="1">
                <a:latin typeface="Comic Sans MS" pitchFamily="66" charset="0"/>
              </a:rPr>
              <a:t>b</a:t>
            </a:r>
            <a:r>
              <a:rPr lang="ru-RU" sz="3200" i="1">
                <a:latin typeface="Comic Sans MS" pitchFamily="66" charset="0"/>
              </a:rPr>
              <a:t>  и</a:t>
            </a:r>
            <a:r>
              <a:rPr lang="en-US" sz="3200" i="1">
                <a:latin typeface="Comic Sans MS" pitchFamily="66" charset="0"/>
              </a:rPr>
              <a:t>  d</a:t>
            </a:r>
            <a:r>
              <a:rPr lang="ru-RU" sz="2000" i="1">
                <a:latin typeface="Comic Sans MS" pitchFamily="66" charset="0"/>
              </a:rPr>
              <a:t>  </a:t>
            </a:r>
            <a:endParaRPr lang="en-US" sz="2000" i="1">
              <a:latin typeface="Comic Sans MS" pitchFamily="66" charset="0"/>
            </a:endParaRPr>
          </a:p>
          <a:p>
            <a:pPr marL="342900" indent="-342900"/>
            <a:r>
              <a:rPr lang="en-US" sz="3200" i="1">
                <a:latin typeface="Comic Sans MS" pitchFamily="66" charset="0"/>
              </a:rPr>
              <a:t>3. </a:t>
            </a:r>
            <a:r>
              <a:rPr lang="ru-RU" sz="3200" i="1">
                <a:latin typeface="Comic Sans MS" pitchFamily="66" charset="0"/>
              </a:rPr>
              <a:t> с  и</a:t>
            </a:r>
            <a:r>
              <a:rPr lang="en-US" sz="3200" i="1">
                <a:latin typeface="Comic Sans MS" pitchFamily="66" charset="0"/>
              </a:rPr>
              <a:t>  d</a:t>
            </a:r>
            <a:endParaRPr lang="ru-RU" sz="3200" i="1">
              <a:latin typeface="Comic Sans MS" pitchFamily="66" charset="0"/>
            </a:endParaRPr>
          </a:p>
          <a:p>
            <a:pPr marL="342900" indent="-342900">
              <a:buFontTx/>
              <a:buAutoNum type="arabicPeriod" startAt="4"/>
            </a:pPr>
            <a:r>
              <a:rPr lang="en-US" sz="3200" i="1">
                <a:latin typeface="Comic Sans MS" pitchFamily="66" charset="0"/>
              </a:rPr>
              <a:t>  b</a:t>
            </a:r>
            <a:r>
              <a:rPr lang="ru-RU" sz="3200" i="1">
                <a:latin typeface="Comic Sans MS" pitchFamily="66" charset="0"/>
              </a:rPr>
              <a:t>  и  с</a:t>
            </a:r>
            <a:endParaRPr lang="en-US" sz="3200" i="1">
              <a:latin typeface="Comic Sans MS" pitchFamily="66" charset="0"/>
            </a:endParaRPr>
          </a:p>
          <a:p>
            <a:pPr marL="342900" indent="-342900">
              <a:buFontTx/>
              <a:buAutoNum type="arabicPeriod" startAt="4"/>
            </a:pPr>
            <a:r>
              <a:rPr lang="en-US" sz="3200" i="1">
                <a:latin typeface="Comic Sans MS" pitchFamily="66" charset="0"/>
              </a:rPr>
              <a:t>  f</a:t>
            </a:r>
            <a:r>
              <a:rPr lang="ru-RU" sz="3200" i="1">
                <a:latin typeface="Comic Sans MS" pitchFamily="66" charset="0"/>
              </a:rPr>
              <a:t>  и  </a:t>
            </a:r>
            <a:r>
              <a:rPr lang="en-US" sz="3200" i="1">
                <a:latin typeface="Comic Sans MS" pitchFamily="66" charset="0"/>
              </a:rPr>
              <a:t>d</a:t>
            </a:r>
          </a:p>
          <a:p>
            <a:pPr marL="342900" indent="-342900">
              <a:buFontTx/>
              <a:buAutoNum type="arabicPeriod" startAt="4"/>
            </a:pPr>
            <a:endParaRPr lang="en-US" sz="3200" i="1">
              <a:latin typeface="Comic Sans MS" pitchFamily="66" charset="0"/>
            </a:endParaRPr>
          </a:p>
          <a:p>
            <a:pPr marL="342900" indent="-342900">
              <a:buFontTx/>
              <a:buAutoNum type="arabicPeriod" startAt="4"/>
            </a:pPr>
            <a:endParaRPr lang="ru-RU" sz="3200" i="1">
              <a:latin typeface="Comic Sans MS" pitchFamily="66" charset="0"/>
            </a:endParaRPr>
          </a:p>
          <a:p>
            <a:pPr marL="342900" indent="-342900">
              <a:buFontTx/>
              <a:buAutoNum type="arabicPeriod" startAt="2"/>
            </a:pPr>
            <a:endParaRPr lang="ru-RU" sz="3200" i="1">
              <a:latin typeface="Comic Sans MS" pitchFamily="66" charset="0"/>
            </a:endParaRPr>
          </a:p>
          <a:p>
            <a:pPr marL="342900" indent="-342900"/>
            <a:endParaRPr lang="ru-RU" sz="2000" i="1">
              <a:latin typeface="Comic Sans MS" pitchFamily="66" charset="0"/>
            </a:endParaRPr>
          </a:p>
          <a:p>
            <a:pPr marL="342900" indent="-342900">
              <a:buFontTx/>
              <a:buAutoNum type="arabicPeriod" startAt="6"/>
            </a:pPr>
            <a:endParaRPr lang="ru-RU" sz="2000" i="1">
              <a:latin typeface="Comic Sans MS" pitchFamily="66" charset="0"/>
            </a:endParaRPr>
          </a:p>
          <a:p>
            <a:pPr marL="342900" indent="-342900"/>
            <a:endParaRPr lang="ru-RU" sz="2000" i="1">
              <a:latin typeface="Comic Sans MS" pitchFamily="66" charset="0"/>
            </a:endParaRPr>
          </a:p>
        </p:txBody>
      </p:sp>
      <p:graphicFrame>
        <p:nvGraphicFramePr>
          <p:cNvPr id="64537" name="Object 25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555875" y="3860800"/>
          <a:ext cx="404813" cy="371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61" name="Формула" r:id="rId13" imgW="152280" imgH="139680" progId="Equation.3">
                  <p:embed/>
                </p:oleObj>
              </mc:Choice>
              <mc:Fallback>
                <p:oleObj name="Формула" r:id="rId13" imgW="152280" imgH="139680" progId="Equation.3">
                  <p:embed/>
                  <p:pic>
                    <p:nvPicPr>
                      <p:cNvPr id="0" name="Picture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875" y="3860800"/>
                        <a:ext cx="404813" cy="371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45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300"/>
                            </p:stCondLst>
                            <p:childTnLst>
                              <p:par>
                                <p:cTn id="1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4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4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64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4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4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1000"/>
                                        <p:tgtEl>
                                          <p:spTgt spid="64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45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4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5" dur="1000"/>
                                        <p:tgtEl>
                                          <p:spTgt spid="64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5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5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5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5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5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5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5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5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64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64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2" dur="1000"/>
                                        <p:tgtEl>
                                          <p:spTgt spid="64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5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5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5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5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5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5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5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5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5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7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7" dur="500"/>
                                        <p:tgtEl>
                                          <p:spTgt spid="64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5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5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5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5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5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5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5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5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5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5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5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5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5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5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5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5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5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5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5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5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5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5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5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5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2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73472E-18 -3.93064E-6 L -0.48038 0.2622 " pathEditMode="relative" ptsTypes="AA">
                                      <p:cBhvr>
                                        <p:cTn id="230" dur="2000" fill="hold"/>
                                        <p:tgtEl>
                                          <p:spTgt spid="645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37 0.02243 L -0.47795 0.36855 " pathEditMode="relative" rAng="0" ptsTypes="AA">
                                      <p:cBhvr>
                                        <p:cTn id="232" dur="2000" fill="hold"/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00" y="17300"/>
                                    </p:animMotion>
                                  </p:childTnLst>
                                </p:cTn>
                              </p:par>
                              <p:par>
                                <p:cTn id="23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39306E-6 L -0.4835 0.15468 " pathEditMode="relative" rAng="0" ptsTypes="AA">
                                      <p:cBhvr>
                                        <p:cTn id="234" dur="2000" fill="hold"/>
                                        <p:tgtEl>
                                          <p:spTgt spid="645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200" y="7700"/>
                                    </p:animMotion>
                                  </p:childTnLst>
                                </p:cTn>
                              </p:par>
                              <p:par>
                                <p:cTn id="23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99 -0.01433 L -0.39774 0.16416 " pathEditMode="relative" rAng="0" ptsTypes="AA">
                                      <p:cBhvr>
                                        <p:cTn id="236" dur="2000" fill="hold"/>
                                        <p:tgtEl>
                                          <p:spTgt spid="645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00" y="8900"/>
                                    </p:animMotion>
                                  </p:childTnLst>
                                </p:cTn>
                              </p:par>
                              <p:par>
                                <p:cTn id="23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2 0.00393 L -0.58941 0.00393 " pathEditMode="relative" ptsTypes="AA">
                                      <p:cBhvr>
                                        <p:cTn id="238" dur="2000" fill="hold"/>
                                        <p:tgtEl>
                                          <p:spTgt spid="645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2.02312E-6 L -0.59861 2.02312E-6 " pathEditMode="relative" ptsTypes="AA">
                                      <p:cBhvr>
                                        <p:cTn id="240" dur="2000" fill="hold"/>
                                        <p:tgtEl>
                                          <p:spTgt spid="645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3 -0.01526 L -0.69062 0.06867 " pathEditMode="relative" ptsTypes="AA">
                                      <p:cBhvr>
                                        <p:cTn id="242" dur="2000" fill="hold"/>
                                        <p:tgtEl>
                                          <p:spTgt spid="645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5.78035E-8 L -0.7559 0.09457 " pathEditMode="relative" ptsTypes="AA">
                                      <p:cBhvr>
                                        <p:cTn id="244" dur="2000" fill="hold"/>
                                        <p:tgtEl>
                                          <p:spTgt spid="645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5 0.00023 L -0.51285 -0.22012 " pathEditMode="relative" rAng="0" ptsTypes="AA">
                                      <p:cBhvr>
                                        <p:cTn id="246" dur="2000" fill="hold"/>
                                        <p:tgtEl>
                                          <p:spTgt spid="645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200" y="-11000"/>
                                    </p:animMotion>
                                  </p:childTnLst>
                                </p:cTn>
                              </p:par>
                              <p:par>
                                <p:cTn id="24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59 0.0067 L -0.48541 -0.21364 " pathEditMode="relative" rAng="0" ptsTypes="AA">
                                      <p:cBhvr>
                                        <p:cTn id="248" dur="2000" fill="hold"/>
                                        <p:tgtEl>
                                          <p:spTgt spid="645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800" y="-11000"/>
                                    </p:animMotion>
                                  </p:childTnLst>
                                </p:cTn>
                              </p:par>
                              <p:par>
                                <p:cTn id="24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0" dur="500"/>
                                        <p:tgtEl>
                                          <p:spTgt spid="645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3" dur="500"/>
                                        <p:tgtEl>
                                          <p:spTgt spid="645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6" dur="500"/>
                                        <p:tgtEl>
                                          <p:spTgt spid="645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9" dur="500"/>
                                        <p:tgtEl>
                                          <p:spTgt spid="645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2" dur="500"/>
                                        <p:tgtEl>
                                          <p:spTgt spid="645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645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1000" fill="hold"/>
                                        <p:tgtEl>
                                          <p:spTgt spid="64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1000" fill="hold"/>
                                        <p:tgtEl>
                                          <p:spTgt spid="64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9" dur="1000"/>
                                        <p:tgtEl>
                                          <p:spTgt spid="64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0" fill="hold">
                            <p:stCondLst>
                              <p:cond delay="4000"/>
                            </p:stCondLst>
                            <p:childTnLst>
                              <p:par>
                                <p:cTn id="27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3" dur="1000" fill="hold"/>
                                        <p:tgtEl>
                                          <p:spTgt spid="645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1000" fill="hold"/>
                                        <p:tgtEl>
                                          <p:spTgt spid="645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5" dur="1000"/>
                                        <p:tgtEl>
                                          <p:spTgt spid="645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9" dur="1000" fill="hold"/>
                                        <p:tgtEl>
                                          <p:spTgt spid="645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1000" fill="hold"/>
                                        <p:tgtEl>
                                          <p:spTgt spid="645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1" dur="1000"/>
                                        <p:tgtEl>
                                          <p:spTgt spid="645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2" fill="hold">
                            <p:stCondLst>
                              <p:cond delay="6000"/>
                            </p:stCondLst>
                            <p:childTnLst>
                              <p:par>
                                <p:cTn id="28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5" dur="1000" fill="hold"/>
                                        <p:tgtEl>
                                          <p:spTgt spid="645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1000" fill="hold"/>
                                        <p:tgtEl>
                                          <p:spTgt spid="645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7" dur="1000"/>
                                        <p:tgtEl>
                                          <p:spTgt spid="645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8" fill="hold">
                            <p:stCondLst>
                              <p:cond delay="7000"/>
                            </p:stCondLst>
                            <p:childTnLst>
                              <p:par>
                                <p:cTn id="28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1" dur="1000" fill="hold"/>
                                        <p:tgtEl>
                                          <p:spTgt spid="645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1000" fill="hold"/>
                                        <p:tgtEl>
                                          <p:spTgt spid="645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3" dur="1000"/>
                                        <p:tgtEl>
                                          <p:spTgt spid="645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4" fill="hold">
                            <p:stCondLst>
                              <p:cond delay="8000"/>
                            </p:stCondLst>
                            <p:childTnLst>
                              <p:par>
                                <p:cTn id="29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7" dur="1000" fill="hold"/>
                                        <p:tgtEl>
                                          <p:spTgt spid="645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1000" fill="hold"/>
                                        <p:tgtEl>
                                          <p:spTgt spid="645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9" dur="1000"/>
                                        <p:tgtEl>
                                          <p:spTgt spid="645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0" fill="hold">
                      <p:stCondLst>
                        <p:cond delay="indefinite"/>
                      </p:stCondLst>
                      <p:childTnLst>
                        <p:par>
                          <p:cTn id="301" fill="hold">
                            <p:stCondLst>
                              <p:cond delay="0"/>
                            </p:stCondLst>
                            <p:childTnLst>
                              <p:par>
                                <p:cTn id="30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3" dur="500"/>
                                        <p:tgtEl>
                                          <p:spTgt spid="645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5" fill="hold">
                      <p:stCondLst>
                        <p:cond delay="indefinite"/>
                      </p:stCondLst>
                      <p:childTnLst>
                        <p:par>
                          <p:cTn id="306" fill="hold">
                            <p:stCondLst>
                              <p:cond delay="0"/>
                            </p:stCondLst>
                            <p:childTnLst>
                              <p:par>
                                <p:cTn id="30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8" dur="500"/>
                                        <p:tgtEl>
                                          <p:spTgt spid="645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4" grpId="0"/>
      <p:bldP spid="64517" grpId="0" animBg="1"/>
      <p:bldP spid="64517" grpId="1" animBg="1"/>
      <p:bldP spid="64518" grpId="0" animBg="1"/>
      <p:bldP spid="64518" grpId="1" animBg="1"/>
      <p:bldP spid="64519" grpId="0" animBg="1"/>
      <p:bldP spid="64519" grpId="1" animBg="1"/>
      <p:bldP spid="64520" grpId="0" animBg="1"/>
      <p:bldP spid="64520" grpId="1" animBg="1"/>
      <p:bldP spid="64521" grpId="0" animBg="1"/>
      <p:bldP spid="64521" grpId="1" animBg="1"/>
      <p:bldP spid="64522" grpId="0" animBg="1"/>
      <p:bldP spid="64523" grpId="0" animBg="1"/>
      <p:bldP spid="64523" grpId="1" animBg="1"/>
      <p:bldP spid="64526" grpId="0" animBg="1"/>
      <p:bldP spid="64526" grpId="1" animBg="1"/>
      <p:bldP spid="64528" grpId="0" animBg="1"/>
      <p:bldP spid="64528" grpId="1" animBg="1"/>
      <p:bldP spid="64531" grpId="0" animBg="1"/>
      <p:bldP spid="64531" grpId="1" animBg="1"/>
      <p:bldP spid="64533" grpId="0" animBg="1"/>
      <p:bldP spid="64533" grpId="1" animBg="1"/>
      <p:bldP spid="64535" grpId="0"/>
      <p:bldP spid="64536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0" y="214313"/>
            <a:ext cx="9144000" cy="1462087"/>
          </a:xfrm>
        </p:spPr>
        <p:txBody>
          <a:bodyPr/>
          <a:lstStyle/>
          <a:p>
            <a:pPr algn="ctr"/>
            <a:r>
              <a:rPr lang="ru-RU" sz="3600" b="1">
                <a:latin typeface="Comic Sans MS" pitchFamily="66" charset="0"/>
              </a:rPr>
              <a:t>Сопоставьте  углы  между векторами  и  их  градусной  мерой.</a:t>
            </a:r>
          </a:p>
        </p:txBody>
      </p:sp>
      <p:graphicFrame>
        <p:nvGraphicFramePr>
          <p:cNvPr id="65539" name="Object 3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6659563" y="1700213"/>
          <a:ext cx="390525" cy="701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74" name="Формула" r:id="rId3" imgW="126720" imgH="228600" progId="Equation.3">
                  <p:embed/>
                </p:oleObj>
              </mc:Choice>
              <mc:Fallback>
                <p:oleObj name="Формула" r:id="rId3" imgW="126720" imgH="2286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9563" y="1700213"/>
                        <a:ext cx="390525" cy="701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540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948488" y="2349500"/>
          <a:ext cx="430212" cy="773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75" name="Формула" r:id="rId5" imgW="126720" imgH="228600" progId="Equation.3">
                  <p:embed/>
                </p:oleObj>
              </mc:Choice>
              <mc:Fallback>
                <p:oleObj name="Формула" r:id="rId5" imgW="126720" imgH="2286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48488" y="2349500"/>
                        <a:ext cx="430212" cy="7731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541" name="Oval 5"/>
          <p:cNvSpPr>
            <a:spLocks noChangeArrowheads="1"/>
          </p:cNvSpPr>
          <p:nvPr/>
        </p:nvSpPr>
        <p:spPr bwMode="auto">
          <a:xfrm>
            <a:off x="6300788" y="2420938"/>
            <a:ext cx="71437" cy="714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542" name="Oval 6"/>
          <p:cNvSpPr>
            <a:spLocks noChangeArrowheads="1"/>
          </p:cNvSpPr>
          <p:nvPr/>
        </p:nvSpPr>
        <p:spPr bwMode="auto">
          <a:xfrm>
            <a:off x="6300788" y="3141663"/>
            <a:ext cx="71437" cy="714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543" name="Oval 7"/>
          <p:cNvSpPr>
            <a:spLocks noChangeArrowheads="1"/>
          </p:cNvSpPr>
          <p:nvPr/>
        </p:nvSpPr>
        <p:spPr bwMode="auto">
          <a:xfrm>
            <a:off x="8316913" y="3644900"/>
            <a:ext cx="71437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544" name="Oval 8"/>
          <p:cNvSpPr>
            <a:spLocks noChangeArrowheads="1"/>
          </p:cNvSpPr>
          <p:nvPr/>
        </p:nvSpPr>
        <p:spPr bwMode="auto">
          <a:xfrm>
            <a:off x="7380288" y="4149725"/>
            <a:ext cx="71437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545" name="Oval 9"/>
          <p:cNvSpPr>
            <a:spLocks noChangeArrowheads="1"/>
          </p:cNvSpPr>
          <p:nvPr/>
        </p:nvSpPr>
        <p:spPr bwMode="auto">
          <a:xfrm>
            <a:off x="6659563" y="5734050"/>
            <a:ext cx="71437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546" name="Oval 10"/>
          <p:cNvSpPr>
            <a:spLocks noChangeArrowheads="1"/>
          </p:cNvSpPr>
          <p:nvPr/>
        </p:nvSpPr>
        <p:spPr bwMode="auto">
          <a:xfrm>
            <a:off x="1979613" y="4149725"/>
            <a:ext cx="144462" cy="142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547" name="Freeform 11"/>
          <p:cNvSpPr>
            <a:spLocks/>
          </p:cNvSpPr>
          <p:nvPr/>
        </p:nvSpPr>
        <p:spPr bwMode="auto">
          <a:xfrm>
            <a:off x="6372225" y="2420938"/>
            <a:ext cx="1066800" cy="15875"/>
          </a:xfrm>
          <a:custGeom>
            <a:avLst/>
            <a:gdLst/>
            <a:ahLst/>
            <a:cxnLst>
              <a:cxn ang="0">
                <a:pos x="0" y="10"/>
              </a:cxn>
              <a:cxn ang="0">
                <a:pos x="672" y="0"/>
              </a:cxn>
            </a:cxnLst>
            <a:rect l="0" t="0" r="r" b="b"/>
            <a:pathLst>
              <a:path w="672" h="10">
                <a:moveTo>
                  <a:pt x="0" y="10"/>
                </a:moveTo>
                <a:lnTo>
                  <a:pt x="672" y="0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5548" name="Text Box 12"/>
          <p:cNvSpPr txBox="1">
            <a:spLocks noChangeArrowheads="1"/>
          </p:cNvSpPr>
          <p:nvPr/>
        </p:nvSpPr>
        <p:spPr bwMode="auto">
          <a:xfrm>
            <a:off x="6567488" y="19319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65549" name="Text Box 13"/>
          <p:cNvSpPr txBox="1">
            <a:spLocks noChangeArrowheads="1"/>
          </p:cNvSpPr>
          <p:nvPr/>
        </p:nvSpPr>
        <p:spPr bwMode="auto">
          <a:xfrm>
            <a:off x="2751138" y="39481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65550" name="Freeform 14"/>
          <p:cNvSpPr>
            <a:spLocks/>
          </p:cNvSpPr>
          <p:nvPr/>
        </p:nvSpPr>
        <p:spPr bwMode="auto">
          <a:xfrm>
            <a:off x="6372225" y="3141663"/>
            <a:ext cx="1785938" cy="36512"/>
          </a:xfrm>
          <a:custGeom>
            <a:avLst/>
            <a:gdLst/>
            <a:ahLst/>
            <a:cxnLst>
              <a:cxn ang="0">
                <a:pos x="0" y="23"/>
              </a:cxn>
              <a:cxn ang="0">
                <a:pos x="1125" y="0"/>
              </a:cxn>
            </a:cxnLst>
            <a:rect l="0" t="0" r="r" b="b"/>
            <a:pathLst>
              <a:path w="1125" h="23">
                <a:moveTo>
                  <a:pt x="0" y="23"/>
                </a:moveTo>
                <a:lnTo>
                  <a:pt x="1125" y="0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5551" name="Text Box 15"/>
          <p:cNvSpPr txBox="1">
            <a:spLocks noChangeArrowheads="1"/>
          </p:cNvSpPr>
          <p:nvPr/>
        </p:nvSpPr>
        <p:spPr bwMode="auto">
          <a:xfrm>
            <a:off x="3975100" y="42354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65552" name="Freeform 16"/>
          <p:cNvSpPr>
            <a:spLocks/>
          </p:cNvSpPr>
          <p:nvPr/>
        </p:nvSpPr>
        <p:spPr bwMode="auto">
          <a:xfrm>
            <a:off x="8359775" y="3716338"/>
            <a:ext cx="14288" cy="12192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" y="768"/>
              </a:cxn>
            </a:cxnLst>
            <a:rect l="0" t="0" r="r" b="b"/>
            <a:pathLst>
              <a:path w="9" h="768">
                <a:moveTo>
                  <a:pt x="0" y="0"/>
                </a:moveTo>
                <a:lnTo>
                  <a:pt x="9" y="768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5553" name="Text Box 17"/>
          <p:cNvSpPr txBox="1">
            <a:spLocks noChangeArrowheads="1"/>
          </p:cNvSpPr>
          <p:nvPr/>
        </p:nvSpPr>
        <p:spPr bwMode="auto">
          <a:xfrm>
            <a:off x="2700338" y="41497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graphicFrame>
        <p:nvGraphicFramePr>
          <p:cNvPr id="65554" name="Object 18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8459788" y="3860800"/>
          <a:ext cx="379412" cy="75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76" name="Формула" r:id="rId7" imgW="114120" imgH="228600" progId="Equation.3">
                  <p:embed/>
                </p:oleObj>
              </mc:Choice>
              <mc:Fallback>
                <p:oleObj name="Формула" r:id="rId7" imgW="114120" imgH="228600" progId="Equation.3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59788" y="3860800"/>
                        <a:ext cx="379412" cy="758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555" name="Freeform 19"/>
          <p:cNvSpPr>
            <a:spLocks/>
          </p:cNvSpPr>
          <p:nvPr/>
        </p:nvSpPr>
        <p:spPr bwMode="auto">
          <a:xfrm>
            <a:off x="6211888" y="4194175"/>
            <a:ext cx="1162050" cy="1588"/>
          </a:xfrm>
          <a:custGeom>
            <a:avLst/>
            <a:gdLst/>
            <a:ahLst/>
            <a:cxnLst>
              <a:cxn ang="0">
                <a:pos x="732" y="0"/>
              </a:cxn>
              <a:cxn ang="0">
                <a:pos x="0" y="0"/>
              </a:cxn>
            </a:cxnLst>
            <a:rect l="0" t="0" r="r" b="b"/>
            <a:pathLst>
              <a:path w="732" h="1">
                <a:moveTo>
                  <a:pt x="732" y="0"/>
                </a:moveTo>
                <a:lnTo>
                  <a:pt x="0" y="0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65556" name="Object 20"/>
          <p:cNvGraphicFramePr>
            <a:graphicFrameLocks noChangeAspect="1"/>
          </p:cNvGraphicFramePr>
          <p:nvPr/>
        </p:nvGraphicFramePr>
        <p:xfrm>
          <a:off x="6588125" y="3500438"/>
          <a:ext cx="420688" cy="690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77" name="Формула" r:id="rId9" imgW="139680" imgH="228600" progId="Equation.3">
                  <p:embed/>
                </p:oleObj>
              </mc:Choice>
              <mc:Fallback>
                <p:oleObj name="Формула" r:id="rId9" imgW="139680" imgH="228600" progId="Equation.3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8125" y="3500438"/>
                        <a:ext cx="420688" cy="6905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557" name="Freeform 21"/>
          <p:cNvSpPr>
            <a:spLocks/>
          </p:cNvSpPr>
          <p:nvPr/>
        </p:nvSpPr>
        <p:spPr bwMode="auto">
          <a:xfrm>
            <a:off x="6748463" y="4995863"/>
            <a:ext cx="995362" cy="752475"/>
          </a:xfrm>
          <a:custGeom>
            <a:avLst/>
            <a:gdLst/>
            <a:ahLst/>
            <a:cxnLst>
              <a:cxn ang="0">
                <a:pos x="0" y="474"/>
              </a:cxn>
              <a:cxn ang="0">
                <a:pos x="627" y="0"/>
              </a:cxn>
            </a:cxnLst>
            <a:rect l="0" t="0" r="r" b="b"/>
            <a:pathLst>
              <a:path w="627" h="474">
                <a:moveTo>
                  <a:pt x="0" y="474"/>
                </a:moveTo>
                <a:lnTo>
                  <a:pt x="627" y="0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65558" name="Object 22"/>
          <p:cNvGraphicFramePr>
            <a:graphicFrameLocks noChangeAspect="1"/>
          </p:cNvGraphicFramePr>
          <p:nvPr/>
        </p:nvGraphicFramePr>
        <p:xfrm>
          <a:off x="6877050" y="4797425"/>
          <a:ext cx="377825" cy="630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78" name="Формула" r:id="rId11" imgW="152280" imgH="253800" progId="Equation.3">
                  <p:embed/>
                </p:oleObj>
              </mc:Choice>
              <mc:Fallback>
                <p:oleObj name="Формула" r:id="rId11" imgW="152280" imgH="253800" progId="Equation.3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7050" y="4797425"/>
                        <a:ext cx="377825" cy="630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559" name="Text Box 23"/>
          <p:cNvSpPr txBox="1">
            <a:spLocks noChangeArrowheads="1"/>
          </p:cNvSpPr>
          <p:nvPr/>
        </p:nvSpPr>
        <p:spPr bwMode="auto">
          <a:xfrm>
            <a:off x="1547813" y="4221163"/>
            <a:ext cx="387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 i="1">
                <a:latin typeface="Comic Sans MS" pitchFamily="66" charset="0"/>
              </a:rPr>
              <a:t>О</a:t>
            </a:r>
          </a:p>
        </p:txBody>
      </p:sp>
      <p:sp>
        <p:nvSpPr>
          <p:cNvPr id="65560" name="Text Box 24"/>
          <p:cNvSpPr txBox="1">
            <a:spLocks noChangeArrowheads="1"/>
          </p:cNvSpPr>
          <p:nvPr/>
        </p:nvSpPr>
        <p:spPr bwMode="auto">
          <a:xfrm>
            <a:off x="4859338" y="2420938"/>
            <a:ext cx="3997325" cy="364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/>
            <a:r>
              <a:rPr lang="en-US" sz="3200" i="1">
                <a:latin typeface="Comic Sans MS" pitchFamily="66" charset="0"/>
              </a:rPr>
              <a:t>c</a:t>
            </a:r>
            <a:r>
              <a:rPr lang="ru-RU" sz="3200" i="1">
                <a:latin typeface="Comic Sans MS" pitchFamily="66" charset="0"/>
              </a:rPr>
              <a:t> </a:t>
            </a:r>
            <a:r>
              <a:rPr lang="en-US" sz="3200" i="1">
                <a:latin typeface="Comic Sans MS" pitchFamily="66" charset="0"/>
              </a:rPr>
              <a:t> </a:t>
            </a:r>
            <a:r>
              <a:rPr lang="ru-RU" sz="3200" i="1">
                <a:latin typeface="Comic Sans MS" pitchFamily="66" charset="0"/>
              </a:rPr>
              <a:t>и  </a:t>
            </a:r>
            <a:r>
              <a:rPr lang="en-US" sz="3200" i="1">
                <a:latin typeface="Comic Sans MS" pitchFamily="66" charset="0"/>
              </a:rPr>
              <a:t>f               0 </a:t>
            </a:r>
            <a:r>
              <a:rPr lang="en-US" sz="3200" i="1" baseline="30000">
                <a:latin typeface="Comic Sans MS" pitchFamily="66" charset="0"/>
              </a:rPr>
              <a:t>o</a:t>
            </a:r>
          </a:p>
          <a:p>
            <a:pPr marL="342900" indent="-342900"/>
            <a:endParaRPr lang="en-US" sz="3200" i="1" baseline="30000">
              <a:latin typeface="Comic Sans MS" pitchFamily="66" charset="0"/>
            </a:endParaRPr>
          </a:p>
          <a:p>
            <a:pPr marL="342900" indent="-342900"/>
            <a:r>
              <a:rPr lang="en-US" sz="3200" i="1">
                <a:latin typeface="Comic Sans MS" pitchFamily="66" charset="0"/>
              </a:rPr>
              <a:t>d  </a:t>
            </a:r>
            <a:r>
              <a:rPr lang="ru-RU" sz="3200" i="1">
                <a:latin typeface="Comic Sans MS" pitchFamily="66" charset="0"/>
              </a:rPr>
              <a:t>и  </a:t>
            </a:r>
            <a:r>
              <a:rPr lang="en-US" sz="3200" i="1">
                <a:latin typeface="Comic Sans MS" pitchFamily="66" charset="0"/>
              </a:rPr>
              <a:t>a             45 </a:t>
            </a:r>
            <a:r>
              <a:rPr lang="en-US" sz="3200" i="1" baseline="30000">
                <a:latin typeface="Comic Sans MS" pitchFamily="66" charset="0"/>
              </a:rPr>
              <a:t>o</a:t>
            </a:r>
            <a:endParaRPr lang="en-US" sz="3200" i="1">
              <a:latin typeface="Comic Sans MS" pitchFamily="66" charset="0"/>
            </a:endParaRPr>
          </a:p>
          <a:p>
            <a:pPr marL="342900" indent="-342900"/>
            <a:endParaRPr lang="en-US" sz="3200" i="1">
              <a:latin typeface="Comic Sans MS" pitchFamily="66" charset="0"/>
            </a:endParaRPr>
          </a:p>
          <a:p>
            <a:pPr marL="342900" indent="-342900"/>
            <a:r>
              <a:rPr lang="en-US" sz="3200" i="1">
                <a:latin typeface="Comic Sans MS" pitchFamily="66" charset="0"/>
              </a:rPr>
              <a:t>a</a:t>
            </a:r>
            <a:r>
              <a:rPr lang="ru-RU" sz="3200" i="1">
                <a:latin typeface="Comic Sans MS" pitchFamily="66" charset="0"/>
              </a:rPr>
              <a:t>  и  </a:t>
            </a:r>
            <a:r>
              <a:rPr lang="en-US" sz="3200" i="1">
                <a:latin typeface="Comic Sans MS" pitchFamily="66" charset="0"/>
              </a:rPr>
              <a:t>f            180 </a:t>
            </a:r>
            <a:r>
              <a:rPr lang="en-US" sz="3200" i="1" baseline="30000">
                <a:latin typeface="Comic Sans MS" pitchFamily="66" charset="0"/>
              </a:rPr>
              <a:t>o</a:t>
            </a:r>
            <a:r>
              <a:rPr lang="en-US" sz="3200" i="1">
                <a:latin typeface="Comic Sans MS" pitchFamily="66" charset="0"/>
              </a:rPr>
              <a:t>  </a:t>
            </a:r>
          </a:p>
          <a:p>
            <a:pPr marL="342900" indent="-342900"/>
            <a:endParaRPr lang="en-US" sz="3200" i="1">
              <a:latin typeface="Comic Sans MS" pitchFamily="66" charset="0"/>
            </a:endParaRPr>
          </a:p>
          <a:p>
            <a:pPr marL="342900" indent="-342900"/>
            <a:r>
              <a:rPr lang="en-US" sz="3200" i="1">
                <a:latin typeface="Comic Sans MS" pitchFamily="66" charset="0"/>
              </a:rPr>
              <a:t>a  </a:t>
            </a:r>
            <a:r>
              <a:rPr lang="ru-RU" sz="3200" i="1">
                <a:latin typeface="Comic Sans MS" pitchFamily="66" charset="0"/>
              </a:rPr>
              <a:t>и  </a:t>
            </a:r>
            <a:r>
              <a:rPr lang="en-US" sz="3200" i="1">
                <a:latin typeface="Comic Sans MS" pitchFamily="66" charset="0"/>
              </a:rPr>
              <a:t>b            135 </a:t>
            </a:r>
            <a:r>
              <a:rPr lang="en-US" sz="3200" i="1" baseline="30000">
                <a:latin typeface="Comic Sans MS" pitchFamily="66" charset="0"/>
              </a:rPr>
              <a:t>o</a:t>
            </a:r>
            <a:endParaRPr lang="ru-RU" sz="3200" i="1">
              <a:latin typeface="Comic Sans MS" pitchFamily="66" charset="0"/>
            </a:endParaRPr>
          </a:p>
          <a:p>
            <a:pPr marL="342900" indent="-342900"/>
            <a:endParaRPr lang="ru-RU" sz="2000" i="1">
              <a:latin typeface="Comic Sans MS" pitchFamily="66" charset="0"/>
            </a:endParaRPr>
          </a:p>
        </p:txBody>
      </p:sp>
      <p:sp>
        <p:nvSpPr>
          <p:cNvPr id="65561" name="AutoShape 25"/>
          <p:cNvSpPr>
            <a:spLocks noChangeArrowheads="1"/>
          </p:cNvSpPr>
          <p:nvPr/>
        </p:nvSpPr>
        <p:spPr bwMode="auto">
          <a:xfrm rot="3483387">
            <a:off x="5643563" y="3822700"/>
            <a:ext cx="2925762" cy="331788"/>
          </a:xfrm>
          <a:prstGeom prst="rightArrow">
            <a:avLst>
              <a:gd name="adj1" fmla="val 50000"/>
              <a:gd name="adj2" fmla="val 22045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562" name="AutoShape 26"/>
          <p:cNvSpPr>
            <a:spLocks noChangeArrowheads="1"/>
          </p:cNvSpPr>
          <p:nvPr/>
        </p:nvSpPr>
        <p:spPr bwMode="auto">
          <a:xfrm rot="1706819">
            <a:off x="6292850" y="3633788"/>
            <a:ext cx="1511300" cy="377825"/>
          </a:xfrm>
          <a:prstGeom prst="rightArrow">
            <a:avLst>
              <a:gd name="adj1" fmla="val 50000"/>
              <a:gd name="adj2" fmla="val 100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563" name="AutoShape 27"/>
          <p:cNvSpPr>
            <a:spLocks noChangeArrowheads="1"/>
          </p:cNvSpPr>
          <p:nvPr/>
        </p:nvSpPr>
        <p:spPr bwMode="auto">
          <a:xfrm rot="-1544397">
            <a:off x="6156325" y="3933825"/>
            <a:ext cx="1800225" cy="360363"/>
          </a:xfrm>
          <a:prstGeom prst="rightArrow">
            <a:avLst>
              <a:gd name="adj1" fmla="val 50000"/>
              <a:gd name="adj2" fmla="val 124890"/>
            </a:avLst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564" name="AutoShape 28"/>
          <p:cNvSpPr>
            <a:spLocks noChangeArrowheads="1"/>
          </p:cNvSpPr>
          <p:nvPr/>
        </p:nvSpPr>
        <p:spPr bwMode="auto">
          <a:xfrm rot="-3344740">
            <a:off x="5618956" y="4017169"/>
            <a:ext cx="3070225" cy="331788"/>
          </a:xfrm>
          <a:prstGeom prst="rightArrow">
            <a:avLst>
              <a:gd name="adj1" fmla="val 50000"/>
              <a:gd name="adj2" fmla="val 231339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565" name="Text Box 29"/>
          <p:cNvSpPr txBox="1">
            <a:spLocks noChangeArrowheads="1"/>
          </p:cNvSpPr>
          <p:nvPr/>
        </p:nvSpPr>
        <p:spPr bwMode="auto">
          <a:xfrm>
            <a:off x="2339975" y="3860800"/>
            <a:ext cx="5572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Comic Sans MS" pitchFamily="66" charset="0"/>
              </a:rPr>
              <a:t>45</a:t>
            </a:r>
            <a:r>
              <a:rPr lang="en-US" baseline="30000">
                <a:latin typeface="Comic Sans MS" pitchFamily="66" charset="0"/>
              </a:rPr>
              <a:t>0</a:t>
            </a:r>
            <a:endParaRPr lang="ru-RU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55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600"/>
                            </p:stCondLst>
                            <p:childTnLst>
                              <p:par>
                                <p:cTn id="1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55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5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65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55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55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1000"/>
                                        <p:tgtEl>
                                          <p:spTgt spid="65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55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55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5" dur="1000"/>
                                        <p:tgtEl>
                                          <p:spTgt spid="65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5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5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5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5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5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5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5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5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65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65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2" dur="1000"/>
                                        <p:tgtEl>
                                          <p:spTgt spid="65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5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5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5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5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5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5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5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5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5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5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5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5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5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5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5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5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5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7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7" dur="500"/>
                                        <p:tgtEl>
                                          <p:spTgt spid="65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55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5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55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5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55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5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55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55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7600"/>
                            </p:stCondLst>
                            <p:childTnLst>
                              <p:par>
                                <p:cTn id="19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55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5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55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5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55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5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55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55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9600"/>
                            </p:stCondLst>
                            <p:childTnLst>
                              <p:par>
                                <p:cTn id="22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73472E-18 -3.93064E-6 L -0.48038 0.2622 " pathEditMode="relative" ptsTypes="AA">
                                      <p:cBhvr>
                                        <p:cTn id="229" dur="2000" fill="hold"/>
                                        <p:tgtEl>
                                          <p:spTgt spid="655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37 0.02243 L -0.47795 0.36855 " pathEditMode="relative" rAng="0" ptsTypes="AA">
                                      <p:cBhvr>
                                        <p:cTn id="231" dur="2000" fill="hold"/>
                                        <p:tgtEl>
                                          <p:spTgt spid="655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" y="173"/>
                                    </p:animMotion>
                                  </p:childTnLst>
                                </p:cTn>
                              </p:par>
                              <p:par>
                                <p:cTn id="23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39306E-6 L -0.4835 0.15468 " pathEditMode="relative" rAng="0" ptsTypes="AA">
                                      <p:cBhvr>
                                        <p:cTn id="233" dur="2000" fill="hold"/>
                                        <p:tgtEl>
                                          <p:spTgt spid="655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2" y="77"/>
                                    </p:animMotion>
                                  </p:childTnLst>
                                </p:cTn>
                              </p:par>
                              <p:par>
                                <p:cTn id="23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99 -0.01433 L -0.39774 0.16416 " pathEditMode="relative" rAng="0" ptsTypes="AA">
                                      <p:cBhvr>
                                        <p:cTn id="235" dur="2000" fill="hold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" y="89"/>
                                    </p:animMotion>
                                  </p:childTnLst>
                                </p:cTn>
                              </p:par>
                              <p:par>
                                <p:cTn id="23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2 0.00393 L -0.58941 0.00393 " pathEditMode="relative" ptsTypes="AA">
                                      <p:cBhvr>
                                        <p:cTn id="237" dur="2000" fill="hold"/>
                                        <p:tgtEl>
                                          <p:spTgt spid="655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2.02312E-6 L -0.59861 2.02312E-6 " pathEditMode="relative" ptsTypes="AA">
                                      <p:cBhvr>
                                        <p:cTn id="239" dur="2000" fill="hold"/>
                                        <p:tgtEl>
                                          <p:spTgt spid="655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3 -0.01526 L -0.69062 0.06867 " pathEditMode="relative" ptsTypes="AA">
                                      <p:cBhvr>
                                        <p:cTn id="241" dur="2000" fill="hold"/>
                                        <p:tgtEl>
                                          <p:spTgt spid="655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5.78035E-8 L -0.7559 0.09457 " pathEditMode="relative" rAng="0" ptsTypes="AA">
                                      <p:cBhvr>
                                        <p:cTn id="243" dur="2000" fill="hold"/>
                                        <p:tgtEl>
                                          <p:spTgt spid="655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4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5 0.00023 L -0.51285 -0.22012 " pathEditMode="relative" rAng="0" ptsTypes="AA">
                                      <p:cBhvr>
                                        <p:cTn id="245" dur="2000" fill="hold"/>
                                        <p:tgtEl>
                                          <p:spTgt spid="655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2" y="-110"/>
                                    </p:animMotion>
                                  </p:childTnLst>
                                </p:cTn>
                              </p:par>
                              <p:par>
                                <p:cTn id="24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59 0.0067 L -0.48541 -0.21364 " pathEditMode="relative" rAng="0" ptsTypes="AA">
                                      <p:cBhvr>
                                        <p:cTn id="247" dur="2000" fill="hold"/>
                                        <p:tgtEl>
                                          <p:spTgt spid="655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8" y="-110"/>
                                    </p:animMotion>
                                  </p:childTnLst>
                                </p:cTn>
                              </p:par>
                              <p:par>
                                <p:cTn id="24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9" dur="500"/>
                                        <p:tgtEl>
                                          <p:spTgt spid="655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2" dur="500"/>
                                        <p:tgtEl>
                                          <p:spTgt spid="655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5" dur="500"/>
                                        <p:tgtEl>
                                          <p:spTgt spid="655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8" dur="500"/>
                                        <p:tgtEl>
                                          <p:spTgt spid="655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1" dur="500"/>
                                        <p:tgtEl>
                                          <p:spTgt spid="655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56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5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56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5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56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5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56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56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11600"/>
                            </p:stCondLst>
                            <p:childTnLst>
                              <p:par>
                                <p:cTn id="28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2" dur="1000" fill="hold"/>
                                        <p:tgtEl>
                                          <p:spTgt spid="65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1000" fill="hold"/>
                                        <p:tgtEl>
                                          <p:spTgt spid="65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4" dur="1000"/>
                                        <p:tgtEl>
                                          <p:spTgt spid="65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5" fill="hold">
                      <p:stCondLst>
                        <p:cond delay="indefinite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2000"/>
                                        <p:tgtEl>
                                          <p:spTgt spid="65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0" fill="hold">
                      <p:stCondLst>
                        <p:cond delay="indefinite"/>
                      </p:stCondLst>
                      <p:childTnLst>
                        <p:par>
                          <p:cTn id="291" fill="hold">
                            <p:stCondLst>
                              <p:cond delay="0"/>
                            </p:stCondLst>
                            <p:childTnLst>
                              <p:par>
                                <p:cTn id="2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4" dur="2000"/>
                                        <p:tgtEl>
                                          <p:spTgt spid="65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5" fill="hold">
                      <p:stCondLst>
                        <p:cond delay="indefinite"/>
                      </p:stCondLst>
                      <p:childTnLst>
                        <p:par>
                          <p:cTn id="296" fill="hold">
                            <p:stCondLst>
                              <p:cond delay="0"/>
                            </p:stCondLst>
                            <p:childTnLst>
                              <p:par>
                                <p:cTn id="2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000"/>
                                        <p:tgtEl>
                                          <p:spTgt spid="65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0" fill="hold">
                      <p:stCondLst>
                        <p:cond delay="indefinite"/>
                      </p:stCondLst>
                      <p:childTnLst>
                        <p:par>
                          <p:cTn id="301" fill="hold">
                            <p:stCondLst>
                              <p:cond delay="0"/>
                            </p:stCondLst>
                            <p:childTnLst>
                              <p:par>
                                <p:cTn id="3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4" dur="2000"/>
                                        <p:tgtEl>
                                          <p:spTgt spid="65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8" grpId="0"/>
      <p:bldP spid="65541" grpId="0" animBg="1"/>
      <p:bldP spid="65541" grpId="1" animBg="1"/>
      <p:bldP spid="65542" grpId="0" animBg="1"/>
      <p:bldP spid="65542" grpId="1" animBg="1"/>
      <p:bldP spid="65543" grpId="0" animBg="1"/>
      <p:bldP spid="65543" grpId="1" animBg="1"/>
      <p:bldP spid="65544" grpId="0" animBg="1"/>
      <p:bldP spid="65544" grpId="1" animBg="1"/>
      <p:bldP spid="65545" grpId="0" animBg="1"/>
      <p:bldP spid="65545" grpId="1" animBg="1"/>
      <p:bldP spid="65546" grpId="0" animBg="1"/>
      <p:bldP spid="65547" grpId="0" animBg="1"/>
      <p:bldP spid="65547" grpId="1" animBg="1"/>
      <p:bldP spid="65550" grpId="0" animBg="1"/>
      <p:bldP spid="65550" grpId="1" animBg="1"/>
      <p:bldP spid="65552" grpId="0" animBg="1"/>
      <p:bldP spid="65552" grpId="1" animBg="1"/>
      <p:bldP spid="65555" grpId="0" animBg="1"/>
      <p:bldP spid="65555" grpId="1" animBg="1"/>
      <p:bldP spid="65557" grpId="0" animBg="1"/>
      <p:bldP spid="65557" grpId="1" animBg="1"/>
      <p:bldP spid="65559" grpId="0"/>
      <p:bldP spid="65560" grpId="0"/>
      <p:bldP spid="65561" grpId="0" animBg="1"/>
      <p:bldP spid="65562" grpId="0" animBg="1"/>
      <p:bldP spid="65563" grpId="0" animBg="1"/>
      <p:bldP spid="65564" grpId="0" animBg="1"/>
      <p:bldP spid="65565" grpId="0"/>
    </p:bldLst>
  </p:timing>
</p:sld>
</file>

<file path=ppt/theme/theme1.xml><?xml version="1.0" encoding="utf-8"?>
<a:theme xmlns:a="http://schemas.openxmlformats.org/drawingml/2006/main" name="Палитра">
  <a:themeElements>
    <a:clrScheme name="Палитра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Палит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1111</TotalTime>
  <Words>291</Words>
  <Application>Microsoft Office PowerPoint</Application>
  <PresentationFormat>Экран (4:3)</PresentationFormat>
  <Paragraphs>92</Paragraphs>
  <Slides>12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Cambria Math</vt:lpstr>
      <vt:lpstr>Comic Sans MS</vt:lpstr>
      <vt:lpstr>Tahoma</vt:lpstr>
      <vt:lpstr>Wingdings</vt:lpstr>
      <vt:lpstr>Палитра</vt:lpstr>
      <vt:lpstr>Формула</vt:lpstr>
      <vt:lpstr>Скалярное  произведение  векторов.(9класс)</vt:lpstr>
      <vt:lpstr>  Дано: АВСD – параллелограмм</vt:lpstr>
      <vt:lpstr>Угол  между  векторами.</vt:lpstr>
      <vt:lpstr>Угол  между  векторами  не  зависит  от  выбора  точки,  от  которой  они  откладываются</vt:lpstr>
      <vt:lpstr>Ответьте  на  вопросы:</vt:lpstr>
      <vt:lpstr>Скалярное  произведение  векторов.</vt:lpstr>
      <vt:lpstr> </vt:lpstr>
      <vt:lpstr>Какие  из  представленных  на  рисунке  векторов  перпендикулярны?</vt:lpstr>
      <vt:lpstr>Сопоставьте  углы  между векторами  и  их  градусной  мерой.</vt:lpstr>
      <vt:lpstr>Выберите  правильный  ответ;</vt:lpstr>
      <vt:lpstr>Скалярное произведение в векторах</vt:lpstr>
      <vt:lpstr>Домашнее задание</vt:lpstr>
    </vt:vector>
  </TitlesOfParts>
  <Company>Komp-City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Скалярное  произведение  векторов</dc:title>
  <dc:creator>Марина</dc:creator>
  <cp:lastModifiedBy>Наталья</cp:lastModifiedBy>
  <cp:revision>30</cp:revision>
  <dcterms:created xsi:type="dcterms:W3CDTF">2007-01-28T02:41:15Z</dcterms:created>
  <dcterms:modified xsi:type="dcterms:W3CDTF">2022-11-21T14:47:14Z</dcterms:modified>
</cp:coreProperties>
</file>