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64" r:id="rId12"/>
    <p:sldId id="268" r:id="rId13"/>
    <p:sldId id="266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0000"/>
    <a:srgbClr val="CCECFF"/>
    <a:srgbClr val="A4A4FA"/>
    <a:srgbClr val="000066"/>
    <a:srgbClr val="000099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5" autoAdjust="0"/>
  </p:normalViewPr>
  <p:slideViewPr>
    <p:cSldViewPr>
      <p:cViewPr varScale="1">
        <p:scale>
          <a:sx n="83" d="100"/>
          <a:sy n="83" d="100"/>
        </p:scale>
        <p:origin x="-118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5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A2000-C395-4803-A45D-77437E764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CA4D7-8F88-4988-BD3C-4FEB78C38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E8583-905C-4995-B566-C8899B32F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36631-A4C2-4ED3-9E27-2C781D695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A104A-00B6-4F9E-8300-BF01D0EEC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39E88-73F3-4908-B2CA-B75DBF72D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EC9E0-CED9-4023-B0C8-1B6302193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E6FE9-79CD-4C3A-B82B-CE49888F5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CAC05-0AFC-4F6E-9F02-1B7698A39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6CCB2-3555-44AF-A278-DC395096F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55636-8933-45AA-9E5F-AC3E511F2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2B5C0E82-69A1-4355-8E46-C26B3EFB7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228600"/>
            <a:ext cx="9144000" cy="6705600"/>
          </a:xfrm>
        </p:spPr>
        <p:txBody>
          <a:bodyPr/>
          <a:lstStyle/>
          <a:p>
            <a:pPr eaLnBrk="1" hangingPunct="1">
              <a:defRPr/>
            </a:pPr>
            <a:r>
              <a:rPr lang="ru-RU" sz="1400" dirty="0" smtClean="0"/>
              <a:t>Муниципальное  </a:t>
            </a:r>
            <a:r>
              <a:rPr lang="ru-RU" sz="1400" dirty="0" smtClean="0"/>
              <a:t>общеобразовательное </a:t>
            </a:r>
            <a:r>
              <a:rPr lang="ru-RU" sz="1400" dirty="0" smtClean="0"/>
              <a:t>учреждение </a:t>
            </a:r>
            <a:r>
              <a:rPr lang="ru-RU" sz="1400" dirty="0" smtClean="0"/>
              <a:t>средняя общеобразовательная школа №2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УЧЕБНЫЙ МОДУЛЬ: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 smtClean="0"/>
              <a:t>«Совершенствование функциональной грамотности по русскому языку при подготовке школьников к итоговой аттестации»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ПРОЕКТ</a:t>
            </a:r>
            <a:r>
              <a:rPr lang="ru-RU" sz="2400" b="1" i="1" dirty="0" smtClean="0">
                <a:solidFill>
                  <a:schemeClr val="tx1"/>
                </a:solidFill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«Слушание как элемент речевого общения. Обучение рефлексивному слушанию при написании сжатого изложения»</a:t>
            </a:r>
            <a:r>
              <a:rPr lang="ru-RU" sz="2400" b="1" i="1" dirty="0" smtClean="0">
                <a:solidFill>
                  <a:schemeClr val="accent2"/>
                </a:solidFill>
              </a:rPr>
              <a:t/>
            </a:r>
            <a:br>
              <a:rPr lang="ru-RU" sz="2400" b="1" i="1" dirty="0" smtClean="0">
                <a:solidFill>
                  <a:schemeClr val="accent2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                             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</a:t>
            </a:r>
            <a:r>
              <a:rPr lang="ru-RU" sz="1600" b="1" i="1" dirty="0" smtClean="0"/>
              <a:t>Слушатель</a:t>
            </a:r>
            <a:r>
              <a:rPr lang="ru-RU" sz="1600" dirty="0" smtClean="0"/>
              <a:t>:  </a:t>
            </a:r>
            <a:r>
              <a:rPr lang="ru-RU" sz="1600" dirty="0" smtClean="0"/>
              <a:t>Попова Галина Юрьевна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учитель русского языка и литературы 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МОУ СОШ №2 г. Егорьевск Московской области</a:t>
            </a:r>
            <a:br>
              <a:rPr lang="ru-RU" sz="1600" dirty="0" smtClean="0"/>
            </a:b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229600" cy="61261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6000" i="1" smtClean="0">
                <a:solidFill>
                  <a:srgbClr val="FF0000"/>
                </a:solidFill>
              </a:rPr>
              <a:t>  </a:t>
            </a:r>
            <a:r>
              <a:rPr lang="ru-RU" sz="6000" i="1" smtClean="0">
                <a:solidFill>
                  <a:schemeClr val="hlink"/>
                </a:solidFill>
              </a:rPr>
              <a:t>Очень большое значение для восприятия и запоминания исходного текста имеет</a:t>
            </a:r>
            <a:r>
              <a:rPr lang="ru-RU" sz="6000" i="1" smtClean="0">
                <a:solidFill>
                  <a:srgbClr val="FF0000"/>
                </a:solidFill>
              </a:rPr>
              <a:t> </a:t>
            </a:r>
            <a:r>
              <a:rPr lang="ru-RU" sz="6000" b="1" i="1" u="sng" smtClean="0">
                <a:solidFill>
                  <a:schemeClr val="hlink"/>
                </a:solidFill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smtClean="0">
                <a:solidFill>
                  <a:schemeClr val="hlink"/>
                </a:solidFill>
              </a:rPr>
              <a:t>Факторы, снижающие внимание, нарушающие процесс рефлексивного слушания: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20925"/>
            <a:ext cx="8229600" cy="3698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smtClean="0"/>
              <a:t>Когда ученика переполняют чувства.</a:t>
            </a:r>
          </a:p>
          <a:p>
            <a:pPr eaLnBrk="1" hangingPunct="1">
              <a:defRPr/>
            </a:pPr>
            <a:r>
              <a:rPr lang="ru-RU" sz="3600" i="1" smtClean="0"/>
              <a:t>Когда у учащегося плохое самочувствие.</a:t>
            </a:r>
          </a:p>
          <a:p>
            <a:pPr eaLnBrk="1" hangingPunct="1">
              <a:defRPr/>
            </a:pPr>
            <a:r>
              <a:rPr lang="ru-RU" sz="3600" i="1" smtClean="0"/>
              <a:t>Когда торопят или отвлекают.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chemeClr val="tx1"/>
                </a:solidFill>
              </a:rPr>
              <a:t>Умение слушать и понимать – важный фактор успеха!</a:t>
            </a:r>
          </a:p>
        </p:txBody>
      </p:sp>
      <p:pic>
        <p:nvPicPr>
          <p:cNvPr id="17412" name="Picture 4" descr="prodelkin_v_shkole_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7663" y="1905000"/>
            <a:ext cx="5908675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smtClean="0">
                <a:solidFill>
                  <a:schemeClr val="tx1"/>
                </a:solidFill>
              </a:rPr>
              <a:t>Рекомендации</a:t>
            </a:r>
            <a:r>
              <a:rPr lang="ru-RU" b="1" smtClean="0">
                <a:solidFill>
                  <a:srgbClr val="000066"/>
                </a:solidFill>
              </a:rPr>
              <a:t> </a:t>
            </a:r>
            <a:r>
              <a:rPr lang="ru-RU" b="1" smtClean="0">
                <a:solidFill>
                  <a:schemeClr val="tx1"/>
                </a:solidFill>
              </a:rPr>
              <a:t>психологов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400" dirty="0" smtClean="0"/>
              <a:t>Относитесь к восприятию следующим образом: у нас два уха и один рот, используйте их в заданном природой соотношении.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400" dirty="0" smtClean="0"/>
              <a:t>Будьте физически внимательны. Повернитесь лицом к говорящему. Поддерживайте с ним визуальный контакт. 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400" dirty="0" smtClean="0"/>
              <a:t>Не притворяйтесь, что слушаете. Это бесполезно. Отсутствие интереса и скука неминуемо проявятся в выражении лица или жестах. 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400" dirty="0" smtClean="0"/>
              <a:t>Избегайте поспешных выводов. Это один из главных барьеров эффективного слушания.  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dirty="0" smtClean="0">
                <a:solidFill>
                  <a:schemeClr val="hlink"/>
                </a:solidFill>
              </a:rPr>
              <a:t>5.</a:t>
            </a:r>
            <a:r>
              <a:rPr lang="ru-RU" sz="2400" dirty="0" smtClean="0"/>
              <a:t>   Для концентрации внимания мысленно повторяйте услышанное.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lip_image00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762000"/>
            <a:ext cx="5867400" cy="5334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4838"/>
            <a:ext cx="8229600" cy="10715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smtClean="0"/>
              <a:t>Введение</a:t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mtClean="0"/>
              <a:t>     </a:t>
            </a:r>
            <a:r>
              <a:rPr lang="ru-RU" i="1" smtClean="0"/>
              <a:t>Природа устроила нам только один рот, или уста, а уши нам даны два, тем показуя, что охотнее надлежит слушать, нежели говорить, сему и древние своих детей обучали</a:t>
            </a:r>
          </a:p>
          <a:p>
            <a:pPr eaLnBrk="1" hangingPunct="1">
              <a:buFontTx/>
              <a:buNone/>
              <a:defRPr/>
            </a:pPr>
            <a:endParaRPr lang="ru-RU" i="1" smtClean="0"/>
          </a:p>
          <a:p>
            <a:pPr eaLnBrk="1" hangingPunct="1">
              <a:buFontTx/>
              <a:buNone/>
              <a:defRPr/>
            </a:pPr>
            <a:r>
              <a:rPr lang="ru-RU" sz="2400" smtClean="0"/>
              <a:t>                                      </a:t>
            </a:r>
            <a:r>
              <a:rPr lang="ru-RU" sz="2000" smtClean="0"/>
              <a:t>«Юности честное зерцало…»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3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3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685800"/>
            <a:ext cx="7086600" cy="5562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4267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>
                <a:solidFill>
                  <a:schemeClr val="tx2"/>
                </a:solidFill>
              </a:rPr>
              <a:t>Действительно, умение слушать в нашей жизни не менее важно,  чем говорить.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>
                <a:solidFill>
                  <a:schemeClr val="tx2"/>
                </a:solidFill>
              </a:rPr>
              <a:t>25 % всей информации об окружающем мире  человек получает  в устной форме.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>
                <a:solidFill>
                  <a:schemeClr val="tx2"/>
                </a:solidFill>
              </a:rPr>
              <a:t>Умение слушать – одно из самых сложных коммуникативных умений.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400" smtClean="0">
              <a:solidFill>
                <a:srgbClr val="000066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219200"/>
            <a:ext cx="4191000" cy="449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2296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>
                <a:solidFill>
                  <a:schemeClr val="tx2"/>
                </a:solidFill>
              </a:rPr>
              <a:t>Слушание – это смысловое восприятие звучащей как говоримой, так и озвученной письменной речи.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>
                <a:solidFill>
                  <a:schemeClr val="tx2"/>
                </a:solidFill>
              </a:rPr>
              <a:t>В основе слушания лежит активный мыслительный процесс: слушающий одновременно воспринимает звучащий текст и производит смысловую обработку.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>
                <a:solidFill>
                  <a:schemeClr val="tx2"/>
                </a:solidFill>
              </a:rPr>
              <a:t>Результатом смысловой обработки воспринятого текста является понимание услышанного.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solidFill>
                  <a:schemeClr val="tx2"/>
                </a:solidFill>
              </a:rPr>
              <a:t>В школьной практике  часто мы, учителя, сталкиваемся с проблемой обучения учащихся рефлексивному слушанию при подготовке к написанию изложения разных жанров.</a:t>
            </a:r>
          </a:p>
          <a:p>
            <a:pPr eaLnBrk="1" hangingPunct="1">
              <a:defRPr/>
            </a:pPr>
            <a:endParaRPr lang="ru-RU" sz="1800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ru-RU" sz="1800" dirty="0" smtClean="0">
                <a:solidFill>
                  <a:schemeClr val="tx2"/>
                </a:solidFill>
              </a:rPr>
              <a:t>Рефлексивное слушание состоит в установлении обратной связи слушателя с говорящим. </a:t>
            </a:r>
          </a:p>
          <a:p>
            <a:pPr eaLnBrk="1" hangingPunct="1">
              <a:defRPr/>
            </a:pPr>
            <a:endParaRPr lang="ru-RU" sz="1800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ru-RU" sz="1800" dirty="0" smtClean="0">
                <a:solidFill>
                  <a:schemeClr val="tx2"/>
                </a:solidFill>
              </a:rPr>
              <a:t>Изложение – вид учебной работы, в основе которой лежит воспроизведение содержания чужого текста, создание вторичного текста. В практике подготовки  учащихся к экзамену в течение всего периода обучения его в школе должны присутствовать разные тексты, разные изложения и, разумеется, разные виды работы. </a:t>
            </a:r>
          </a:p>
          <a:p>
            <a:pPr eaLnBrk="1" hangingPunct="1">
              <a:defRPr/>
            </a:pPr>
            <a:endParaRPr lang="ru-RU" sz="1800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ru-RU" sz="1800" dirty="0" smtClean="0">
                <a:solidFill>
                  <a:schemeClr val="tx2"/>
                </a:solidFill>
              </a:rPr>
              <a:t>Понять   воспринятый на слух текст – это значит установить и раскрыть связи и отношения между фактами, явлениями, событиями, о которых идёт речь в художественном исходном  тексте.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52400"/>
            <a:ext cx="1870075" cy="1295400"/>
          </a:xfrm>
          <a:noFill/>
        </p:spPr>
      </p:pic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52400"/>
            <a:ext cx="1981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i="1" smtClean="0"/>
              <a:t>Этапы рефлексивного слушания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i="1" u="sng" smtClean="0">
                <a:solidFill>
                  <a:schemeClr val="hlink"/>
                </a:solidFill>
              </a:rPr>
              <a:t>Побудительно-мотивационный:</a:t>
            </a:r>
            <a:r>
              <a:rPr lang="ru-RU" sz="2000" smtClean="0">
                <a:solidFill>
                  <a:srgbClr val="000066"/>
                </a:solidFill>
              </a:rPr>
              <a:t> </a:t>
            </a:r>
            <a:r>
              <a:rPr lang="ru-RU" sz="2000" smtClean="0">
                <a:solidFill>
                  <a:schemeClr val="tx2"/>
                </a:solidFill>
              </a:rPr>
              <a:t>осознание мотивов, целей и задач предстоящей работы.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i="1" u="sng" smtClean="0">
                <a:solidFill>
                  <a:schemeClr val="hlink"/>
                </a:solidFill>
              </a:rPr>
              <a:t>Ориентировочный:</a:t>
            </a:r>
            <a:r>
              <a:rPr lang="ru-RU" sz="2000" smtClean="0">
                <a:solidFill>
                  <a:srgbClr val="000066"/>
                </a:solidFill>
              </a:rPr>
              <a:t> </a:t>
            </a:r>
            <a:r>
              <a:rPr lang="ru-RU" sz="2000" smtClean="0">
                <a:solidFill>
                  <a:schemeClr val="tx2"/>
                </a:solidFill>
              </a:rPr>
              <a:t>учащиеся ориентируются в ситуации общения, мысленно намечает программу реализации осознанного коммуникативного факта.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i="1" u="sng" smtClean="0">
                <a:solidFill>
                  <a:schemeClr val="hlink"/>
                </a:solidFill>
              </a:rPr>
              <a:t>Аналитико-синтетический:</a:t>
            </a:r>
            <a:r>
              <a:rPr lang="ru-RU" sz="2000" smtClean="0">
                <a:solidFill>
                  <a:srgbClr val="000066"/>
                </a:solidFill>
              </a:rPr>
              <a:t> </a:t>
            </a:r>
            <a:r>
              <a:rPr lang="ru-RU" sz="2000" smtClean="0">
                <a:solidFill>
                  <a:schemeClr val="tx2"/>
                </a:solidFill>
              </a:rPr>
              <a:t>сам процесс слушания, т.е. восприятия текста, его осмысления, понимания. Происходит анализ текста: установление смысловых связей и отношений между звеньями текста, установление ассоциативных связей</a:t>
            </a:r>
            <a:r>
              <a:rPr lang="ru-RU" sz="2000" smtClean="0">
                <a:solidFill>
                  <a:srgbClr val="000066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i="1" u="sng" smtClean="0">
                <a:solidFill>
                  <a:schemeClr val="hlink"/>
                </a:solidFill>
              </a:rPr>
              <a:t>Контрольный (исполнительный):</a:t>
            </a:r>
            <a:r>
              <a:rPr lang="ru-RU" sz="2000" smtClean="0">
                <a:solidFill>
                  <a:srgbClr val="000066"/>
                </a:solidFill>
              </a:rPr>
              <a:t> </a:t>
            </a:r>
            <a:r>
              <a:rPr lang="ru-RU" sz="2000" smtClean="0">
                <a:solidFill>
                  <a:schemeClr val="tx2"/>
                </a:solidFill>
              </a:rPr>
              <a:t>этап корректирования услышанного, оформление результатов цели слушания.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i="1" smtClean="0">
                <a:solidFill>
                  <a:schemeClr val="tx1"/>
                </a:solidFill>
              </a:rPr>
              <a:t>Этапы усвоения исходного текста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>
                <a:solidFill>
                  <a:schemeClr val="hlink"/>
                </a:solidFill>
              </a:rPr>
              <a:t>восприятие;</a:t>
            </a:r>
          </a:p>
          <a:p>
            <a:pPr eaLnBrk="1" hangingPunct="1">
              <a:defRPr/>
            </a:pPr>
            <a:r>
              <a:rPr lang="ru-RU" sz="4400" smtClean="0">
                <a:solidFill>
                  <a:schemeClr val="hlink"/>
                </a:solidFill>
              </a:rPr>
              <a:t>запоминание;</a:t>
            </a:r>
          </a:p>
          <a:p>
            <a:pPr eaLnBrk="1" hangingPunct="1">
              <a:defRPr/>
            </a:pPr>
            <a:r>
              <a:rPr lang="ru-RU" sz="4400" smtClean="0">
                <a:solidFill>
                  <a:schemeClr val="hlink"/>
                </a:solidFill>
              </a:rPr>
              <a:t>сохранение информации;</a:t>
            </a:r>
          </a:p>
          <a:p>
            <a:pPr eaLnBrk="1" hangingPunct="1">
              <a:defRPr/>
            </a:pPr>
            <a:r>
              <a:rPr lang="ru-RU" sz="4400" smtClean="0">
                <a:solidFill>
                  <a:schemeClr val="hlink"/>
                </a:solidFill>
              </a:rPr>
              <a:t>воспроизведение.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chemeClr val="tx1"/>
                </a:solidFill>
              </a:rPr>
              <a:t>Этап воспроизведения информации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905000"/>
            <a:ext cx="6046787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theme/theme1.xml><?xml version="1.0" encoding="utf-8"?>
<a:theme xmlns:a="http://schemas.openxmlformats.org/drawingml/2006/main" name="Презентация Слушание как элемент речевого общенияt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Слушание как элемент речевого общенияt.ppt</Template>
  <TotalTime>3</TotalTime>
  <Words>460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Tahoma</vt:lpstr>
      <vt:lpstr>Arial</vt:lpstr>
      <vt:lpstr>Wingdings</vt:lpstr>
      <vt:lpstr>Calibri</vt:lpstr>
      <vt:lpstr>Презентация Слушание как элемент речевого общенияt</vt:lpstr>
      <vt:lpstr>Муниципальное  общеобразовательное учреждение средняя общеобразовательная школа №2  УЧЕБНЫЙ МОДУЛЬ: «Совершенствование функциональной грамотности по русскому языку при подготовке школьников к итоговой аттестации»    ПРОЕКТ «Слушание как элемент речевого общения. Обучение рефлексивному слушанию при написании сжатого изложения»                                                                                                       Слушатель:  Попова Галина Юрьевна                                                                                    учитель русского языка и литературы                                                                      МОУ СОШ №2 г. Егорьевск Московской области </vt:lpstr>
      <vt:lpstr>Введение </vt:lpstr>
      <vt:lpstr>Слайд 3</vt:lpstr>
      <vt:lpstr>Слайд 4</vt:lpstr>
      <vt:lpstr>Слайд 5</vt:lpstr>
      <vt:lpstr>Слайд 6</vt:lpstr>
      <vt:lpstr>Этапы рефлексивного слушания</vt:lpstr>
      <vt:lpstr>Этапы усвоения исходного текста</vt:lpstr>
      <vt:lpstr>Этап воспроизведения информации</vt:lpstr>
      <vt:lpstr>Слайд 10</vt:lpstr>
      <vt:lpstr>Факторы, снижающие внимание, нарушающие процесс рефлексивного слушания:</vt:lpstr>
      <vt:lpstr>Умение слушать и понимать – важный фактор успеха!</vt:lpstr>
      <vt:lpstr>Рекомендации психологов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общеобразовательное учреждение средняя общеобразовательная школа №2  УЧЕБНЫЙ МОДУЛЬ: «Совершенствование функциональной грамотности по русскому языку при подготовке школьников к итоговой аттестации»    ПРОЕКТ «Слушание как элемент речевого общения. Обучение рефлексивному слушанию при написании сжатого изложения»                                                                                                       Слушатель:  Попова Галина Юрьевна                                                                                    учитель русского языка и литературы                                                                      МОУ СОШ №2 г. Егорьевск Московской области </dc:title>
  <dc:creator>Долговы</dc:creator>
  <cp:lastModifiedBy>Долговы</cp:lastModifiedBy>
  <cp:revision>1</cp:revision>
  <cp:lastPrinted>1601-01-01T00:00:00Z</cp:lastPrinted>
  <dcterms:created xsi:type="dcterms:W3CDTF">2022-11-25T07:24:22Z</dcterms:created>
  <dcterms:modified xsi:type="dcterms:W3CDTF">2022-11-25T07:27:38Z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