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4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1313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135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2799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389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979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28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06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9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0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43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73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21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D761-4498-4608-A31E-2994C52BC621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B3E486-FFFC-4620-9E62-0F9006A63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57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2908" y="772067"/>
            <a:ext cx="7911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+mj-lt"/>
              </a:rPr>
              <a:t>С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одержание 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изобразительной деятельности детей 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дошкольного </a:t>
            </a:r>
            <a:r>
              <a:rPr lang="ru-RU" sz="2400" b="1" dirty="0">
                <a:solidFill>
                  <a:schemeClr val="accent1"/>
                </a:solidFill>
                <a:latin typeface="+mj-lt"/>
              </a:rPr>
              <a:t>возраста с нарушением слуха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236" y="2478038"/>
            <a:ext cx="5553994" cy="37180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9675299" y="4731940"/>
            <a:ext cx="19672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Нелюбина</a:t>
            </a:r>
            <a:r>
              <a:rPr lang="ru-RU" dirty="0" smtClean="0"/>
              <a:t> В.А.</a:t>
            </a:r>
          </a:p>
          <a:p>
            <a:r>
              <a:rPr lang="ru-RU" dirty="0" smtClean="0"/>
              <a:t>3 курс, ДД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82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0310" y="191322"/>
            <a:ext cx="103040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solidFill>
                  <a:schemeClr val="accent2"/>
                </a:solidFill>
              </a:rPr>
              <a:t>Современная </a:t>
            </a:r>
            <a:r>
              <a:rPr lang="ru-RU" b="1" dirty="0">
                <a:solidFill>
                  <a:schemeClr val="accent2"/>
                </a:solidFill>
              </a:rPr>
              <a:t>методика</a:t>
            </a:r>
            <a:r>
              <a:rPr lang="ru-RU" dirty="0"/>
              <a:t> </a:t>
            </a:r>
            <a:r>
              <a:rPr lang="ru-RU" b="1" dirty="0">
                <a:solidFill>
                  <a:schemeClr val="accent2"/>
                </a:solidFill>
              </a:rPr>
              <a:t>обучения изобразительной деятельности </a:t>
            </a:r>
            <a:r>
              <a:rPr lang="ru-RU" dirty="0"/>
              <a:t>детей дошкольного возраста в условиях слуховой депривации </a:t>
            </a:r>
            <a:r>
              <a:rPr lang="ru-RU" b="1" dirty="0">
                <a:solidFill>
                  <a:schemeClr val="accent2"/>
                </a:solidFill>
              </a:rPr>
              <a:t>предусматривает </a:t>
            </a:r>
            <a:r>
              <a:rPr lang="ru-RU" b="1" dirty="0" smtClean="0">
                <a:solidFill>
                  <a:schemeClr val="accent2"/>
                </a:solidFill>
              </a:rPr>
              <a:t>развитие: </a:t>
            </a:r>
            <a:r>
              <a:rPr lang="ru-RU" dirty="0"/>
              <a:t>сенсорно-перцептивной сферы, развитие пространственных отношений и мыслительных операций, обогащение чувственной основы, развитие речи, воображения, эмоционально-волевой сферы, овладение лепными, графическими и конструктивными умениями, развитие эстетической культуры и творческих способностей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76066" y="2193413"/>
            <a:ext cx="106725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	Успешная </a:t>
            </a:r>
            <a:r>
              <a:rPr lang="ru-RU" dirty="0"/>
              <a:t>реализация выделенных программно-методических требований может быть только в условиях четкой организации педагогического процесса. </a:t>
            </a:r>
            <a:endParaRPr lang="ru-RU" dirty="0" smtClean="0"/>
          </a:p>
          <a:p>
            <a:pPr algn="just"/>
            <a:r>
              <a:rPr lang="ru-RU" dirty="0"/>
              <a:t>	</a:t>
            </a:r>
            <a:r>
              <a:rPr lang="ru-RU" b="1" dirty="0" smtClean="0">
                <a:solidFill>
                  <a:schemeClr val="accent2"/>
                </a:solidFill>
              </a:rPr>
              <a:t>Этими </a:t>
            </a:r>
            <a:r>
              <a:rPr lang="ru-RU" b="1" dirty="0">
                <a:solidFill>
                  <a:schemeClr val="accent2"/>
                </a:solidFill>
              </a:rPr>
              <a:t>условиями являются: </a:t>
            </a:r>
            <a:endParaRPr lang="ru-RU" b="1" dirty="0" smtClean="0">
              <a:solidFill>
                <a:schemeClr val="accent2"/>
              </a:solidFill>
            </a:endParaRPr>
          </a:p>
          <a:p>
            <a:pPr algn="just"/>
            <a:r>
              <a:rPr lang="ru-RU" b="1" dirty="0" smtClean="0">
                <a:solidFill>
                  <a:schemeClr val="accent1"/>
                </a:solidFill>
              </a:rPr>
              <a:t>во-первых</a:t>
            </a:r>
            <a:r>
              <a:rPr lang="ru-RU" b="1" dirty="0">
                <a:solidFill>
                  <a:schemeClr val="accent1"/>
                </a:solidFill>
              </a:rPr>
              <a:t>,</a:t>
            </a:r>
            <a:r>
              <a:rPr lang="ru-RU" dirty="0"/>
              <a:t> при определении тематики занятий по лепке, рисованию, аппликации следует </a:t>
            </a:r>
            <a:r>
              <a:rPr lang="ru-RU" b="1" dirty="0">
                <a:solidFill>
                  <a:schemeClr val="accent1"/>
                </a:solidFill>
              </a:rPr>
              <a:t>учитывать взаимосвязь таких разделов программы, как ознакомление с окружающим, сенсорное воспитание, развитие речи, развитие слухового восприятия, игровая деятельность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accent1"/>
                </a:solidFill>
              </a:rPr>
              <a:t>во-вторых</a:t>
            </a:r>
            <a:r>
              <a:rPr lang="ru-RU" b="1" dirty="0">
                <a:solidFill>
                  <a:schemeClr val="accent1"/>
                </a:solidFill>
              </a:rPr>
              <a:t>, </a:t>
            </a:r>
            <a:r>
              <a:rPr lang="ru-RU" dirty="0"/>
              <a:t>взаимосвязь между видами изобразительной деятельности с учетом последовательности в передаче признаков объектов</a:t>
            </a:r>
            <a:r>
              <a:rPr lang="ru-RU" dirty="0" smtClean="0"/>
              <a:t>;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в-третьих</a:t>
            </a:r>
            <a:r>
              <a:rPr lang="ru-RU" dirty="0"/>
              <a:t>, создание у детей готовности к изображению с натуры через изображение по подражанию и показу (поэлементному и целостному), по образцу (при постоянном наличии натуры, сравнении с ней, обследовании ее);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accent1"/>
                </a:solidFill>
              </a:rPr>
              <a:t>в-четвертых</a:t>
            </a:r>
            <a:r>
              <a:rPr lang="ru-RU" b="1" dirty="0">
                <a:solidFill>
                  <a:schemeClr val="accent1"/>
                </a:solidFill>
              </a:rPr>
              <a:t>, </a:t>
            </a:r>
            <a:r>
              <a:rPr lang="ru-RU" dirty="0"/>
              <a:t>последовательный переход от изображения одного предмета к двум, а затем и к предметам сложной конструкции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>
                <a:solidFill>
                  <a:schemeClr val="accent1"/>
                </a:solidFill>
              </a:rPr>
              <a:t>в-пятых, </a:t>
            </a:r>
            <a:r>
              <a:rPr lang="ru-RU" dirty="0"/>
              <a:t>использование в обучении разных методических приемов (совместные и сопряженные действия, действия по подражанию, действия по образцу).</a:t>
            </a:r>
          </a:p>
        </p:txBody>
      </p:sp>
    </p:spTree>
    <p:extLst>
      <p:ext uri="{BB962C8B-B14F-4D97-AF65-F5344CB8AC3E}">
        <p14:creationId xmlns:p14="http://schemas.microsoft.com/office/powerpoint/2010/main" val="2436688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6303" y="1560606"/>
            <a:ext cx="9316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1.Венгер</a:t>
            </a:r>
            <a:r>
              <a:rPr lang="ru-RU" dirty="0"/>
              <a:t>, А.А. Некоторые особенности формирования восприятия глухих дошкольников // Научная сессия по дефектологии, пятая: Сб. ст. / Под ред. </a:t>
            </a:r>
            <a:r>
              <a:rPr lang="ru-RU" dirty="0" err="1"/>
              <a:t>Т.А.Власовой</a:t>
            </a:r>
            <a:r>
              <a:rPr lang="ru-RU" dirty="0"/>
              <a:t>. – М.: Просвещение. – 1967. – С. 226–267.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2.Венгер</a:t>
            </a:r>
            <a:r>
              <a:rPr lang="ru-RU" dirty="0"/>
              <a:t>, А.А. Обучение глухих дошкольников изобразительной деятельности / А.А. </a:t>
            </a:r>
            <a:r>
              <a:rPr lang="ru-RU" dirty="0" err="1"/>
              <a:t>Венгер</a:t>
            </a:r>
            <a:r>
              <a:rPr lang="ru-RU" dirty="0"/>
              <a:t>. – М.: Просвещение. – 1972. – 168 с.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3.Выготский, Л.С. Воображение и творчество в детском возрасте / Л.С. Выготский. – </a:t>
            </a:r>
            <a:r>
              <a:rPr lang="ru-RU" dirty="0" err="1"/>
              <a:t>Спб</a:t>
            </a:r>
            <a:r>
              <a:rPr lang="ru-RU" dirty="0"/>
              <a:t>.: СОЮЗ. – 1997. – 96 с.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4.Выготский</a:t>
            </a:r>
            <a:r>
              <a:rPr lang="ru-RU" dirty="0"/>
              <a:t>, Л.С. Собрание сочинений: в 6 т. – М.: Просвещение. – 1983. Т. 5: Основы дефектологии; под ред. Т.А. Власовой. – 368 с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5. </a:t>
            </a:r>
            <a:r>
              <a:rPr lang="ru-RU" dirty="0" err="1"/>
              <a:t>Гаврилушкина</a:t>
            </a:r>
            <a:r>
              <a:rPr lang="ru-RU" dirty="0"/>
              <a:t>, О.П. Изобразительная деятельность умственно отсталых дошкольников / О.П. </a:t>
            </a:r>
            <a:r>
              <a:rPr lang="ru-RU" dirty="0" err="1"/>
              <a:t>Гаврилушкина</a:t>
            </a:r>
            <a:r>
              <a:rPr lang="ru-RU" dirty="0"/>
              <a:t> // Дошкольное воспитание аномальных детей: кн. для учителя и воспитателя / Л.П. </a:t>
            </a:r>
            <a:r>
              <a:rPr lang="ru-RU" dirty="0" err="1"/>
              <a:t>Носкова</a:t>
            </a:r>
            <a:r>
              <a:rPr lang="ru-RU" dirty="0"/>
              <a:t> [и др.]; под ред. Л.П. </a:t>
            </a:r>
            <a:r>
              <a:rPr lang="ru-RU" dirty="0" err="1"/>
              <a:t>Носковой</a:t>
            </a:r>
            <a:r>
              <a:rPr lang="ru-RU" dirty="0"/>
              <a:t>. – М.: Просвещение. – 1993. – С. 147-180.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03039" y="883271"/>
            <a:ext cx="2101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19368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273" y="757908"/>
            <a:ext cx="852166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Важнейшим </a:t>
            </a:r>
            <a:r>
              <a:rPr lang="ru-RU" dirty="0"/>
              <a:t>элементом работы изобразительной деятельности с детьми, имеющими нарушения слуха, является </a:t>
            </a:r>
            <a:r>
              <a:rPr lang="ru-RU" b="1" dirty="0">
                <a:solidFill>
                  <a:srgbClr val="002060"/>
                </a:solidFill>
              </a:rPr>
              <a:t>формирование замысла рисунка, развитие сюжетного рисования, лепки, конструирования, соотнесение с реальными предметами, людьми, событиями.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	</a:t>
            </a:r>
          </a:p>
          <a:p>
            <a:pPr algn="just"/>
            <a:r>
              <a:rPr lang="ru-RU" dirty="0"/>
              <a:t>	</a:t>
            </a:r>
            <a:r>
              <a:rPr lang="ru-RU" dirty="0" smtClean="0"/>
              <a:t>Таким </a:t>
            </a:r>
            <a:r>
              <a:rPr lang="ru-RU" dirty="0"/>
              <a:t>образом, при формировании навыков рисования глухих детей старшего дошкольного возраста используются следующие </a:t>
            </a:r>
            <a:r>
              <a:rPr lang="ru-RU" b="1" dirty="0">
                <a:solidFill>
                  <a:schemeClr val="accent1"/>
                </a:solidFill>
              </a:rPr>
              <a:t>пути обучения</a:t>
            </a:r>
            <a:r>
              <a:rPr lang="ru-RU" b="1" dirty="0" smtClean="0">
                <a:solidFill>
                  <a:schemeClr val="accent1"/>
                </a:solidFill>
              </a:rPr>
              <a:t>:</a:t>
            </a:r>
          </a:p>
          <a:p>
            <a:pPr algn="just"/>
            <a:r>
              <a:rPr lang="ru-RU" dirty="0" smtClean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/>
              <a:t>организация </a:t>
            </a:r>
            <a:r>
              <a:rPr lang="ru-RU" dirty="0"/>
              <a:t>ориентировочно-исследовательской </a:t>
            </a:r>
            <a:r>
              <a:rPr lang="ru-RU" dirty="0" smtClean="0"/>
              <a:t>деятельности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обучение навыкам на основе подражания (организация показа двигательного </a:t>
            </a:r>
            <a:r>
              <a:rPr lang="ru-RU" dirty="0" smtClean="0"/>
              <a:t>образца)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/>
              <a:t>проведение </a:t>
            </a:r>
            <a:r>
              <a:rPr lang="ru-RU" dirty="0"/>
              <a:t>упражнении с целью отработки движений руки, их </a:t>
            </a:r>
            <a:r>
              <a:rPr lang="ru-RU" dirty="0" smtClean="0"/>
              <a:t>качеств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повторение детьми словесной </a:t>
            </a:r>
            <a:r>
              <a:rPr lang="ru-RU" dirty="0" smtClean="0"/>
              <a:t>инструкции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запоминание правил и регуляция с их помощью движений. </a:t>
            </a:r>
            <a:endParaRPr lang="ru-RU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эти способы должны использоваться в единстве.</a:t>
            </a:r>
          </a:p>
        </p:txBody>
      </p:sp>
    </p:spTree>
    <p:extLst>
      <p:ext uri="{BB962C8B-B14F-4D97-AF65-F5344CB8AC3E}">
        <p14:creationId xmlns:p14="http://schemas.microsoft.com/office/powerpoint/2010/main" val="13367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215" y="2120488"/>
            <a:ext cx="3881549" cy="2590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922499" y="2125452"/>
            <a:ext cx="58802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Детское </a:t>
            </a:r>
            <a:r>
              <a:rPr lang="ru-RU" dirty="0"/>
              <a:t>изобразительное творчество направлено на отражение окружающей действительности, которое обусловлено всем ходом психического </a:t>
            </a:r>
            <a:r>
              <a:rPr lang="ru-RU" dirty="0" smtClean="0"/>
              <a:t>развития.</a:t>
            </a:r>
          </a:p>
          <a:p>
            <a:pPr algn="just"/>
            <a:r>
              <a:rPr lang="ru-RU" b="1" dirty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chemeClr val="accent1"/>
                </a:solidFill>
              </a:rPr>
              <a:t>	Чем </a:t>
            </a:r>
            <a:r>
              <a:rPr lang="ru-RU" b="1" dirty="0">
                <a:solidFill>
                  <a:schemeClr val="accent1"/>
                </a:solidFill>
              </a:rPr>
              <a:t>более развито у детей восприятие, наблюдательность, чем шире запас его представлений, тем полнее и точнее отражают они действительность в своем творчестве.</a:t>
            </a:r>
          </a:p>
        </p:txBody>
      </p:sp>
    </p:spTree>
    <p:extLst>
      <p:ext uri="{BB962C8B-B14F-4D97-AF65-F5344CB8AC3E}">
        <p14:creationId xmlns:p14="http://schemas.microsoft.com/office/powerpoint/2010/main" val="303476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615" y="632098"/>
            <a:ext cx="9415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Этапы формирования изобразительной деятельности</a:t>
            </a:r>
            <a:r>
              <a:rPr lang="ru-RU" sz="2000" dirty="0"/>
              <a:t> </a:t>
            </a:r>
            <a:endParaRPr lang="ru-RU" sz="2000" dirty="0" smtClean="0"/>
          </a:p>
          <a:p>
            <a:endParaRPr lang="ru-RU" sz="2000" dirty="0" smtClean="0"/>
          </a:p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Первый этап. Вызывание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интереса к изобразительной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64787" y="2108204"/>
            <a:ext cx="97958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Начиная </a:t>
            </a:r>
            <a:r>
              <a:rPr lang="ru-RU" dirty="0"/>
              <a:t>с раннего дошкольного </a:t>
            </a:r>
            <a:r>
              <a:rPr lang="ru-RU" dirty="0" smtClean="0"/>
              <a:t>возраста у </a:t>
            </a:r>
            <a:r>
              <a:rPr lang="ru-RU" dirty="0"/>
              <a:t>нормально </a:t>
            </a:r>
            <a:r>
              <a:rPr lang="ru-RU" dirty="0" smtClean="0"/>
              <a:t>развивающихся детей возникает </a:t>
            </a:r>
            <a:r>
              <a:rPr lang="ru-RU" dirty="0"/>
              <a:t>интерес к изобразительной деятельности. У ребенка же с нарушением слуха такого интереса нет.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89870" y="3285535"/>
            <a:ext cx="957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dirty="0"/>
              <a:t>вызывания у детей интереса к самой изобразительной деятельности, для формирования у них представлений о том, что все то, что их окружает, может быть изображено, целесообразно </a:t>
            </a:r>
            <a:r>
              <a:rPr lang="ru-RU" b="1" dirty="0">
                <a:solidFill>
                  <a:srgbClr val="002060"/>
                </a:solidFill>
              </a:rPr>
              <a:t>на глазах у детей </a:t>
            </a:r>
            <a:r>
              <a:rPr lang="ru-RU" dirty="0"/>
              <a:t>средствами изображения </a:t>
            </a:r>
            <a:r>
              <a:rPr lang="ru-RU" b="1" dirty="0">
                <a:solidFill>
                  <a:srgbClr val="002060"/>
                </a:solidFill>
              </a:rPr>
              <a:t>создавать те или иные конкретные объекты.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89870" y="4723847"/>
            <a:ext cx="9570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Эту </a:t>
            </a:r>
            <a:r>
              <a:rPr lang="ru-RU" dirty="0"/>
              <a:t>работу можно одновременно сочетать с упражнениями на развитие концентрации внимания, его переключения, слежения, увеличения его объема. </a:t>
            </a:r>
            <a:r>
              <a:rPr lang="ru-RU" dirty="0" smtClean="0"/>
              <a:t>	Например</a:t>
            </a:r>
            <a:r>
              <a:rPr lang="ru-RU" dirty="0"/>
              <a:t>, несколько раз из-за ширмы в одном и том же месте появляется игрушка «Мяч». Взрослый вместе с детьми обыгрывает мяч, потом его обследуют через ощупывающие движения, и, наконец, взрослый на глазах у детей лепит его.</a:t>
            </a:r>
          </a:p>
        </p:txBody>
      </p:sp>
    </p:spTree>
    <p:extLst>
      <p:ext uri="{BB962C8B-B14F-4D97-AF65-F5344CB8AC3E}">
        <p14:creationId xmlns:p14="http://schemas.microsoft.com/office/powerpoint/2010/main" val="4245996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6141" y="554225"/>
            <a:ext cx="9064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После </a:t>
            </a:r>
            <a:r>
              <a:rPr lang="ru-RU" dirty="0"/>
              <a:t>вызывания интереса к изобразительной деятельности с целью выявления у детей желания включиться в процесс создания изображения, </a:t>
            </a:r>
            <a:r>
              <a:rPr lang="ru-RU" dirty="0" smtClean="0"/>
              <a:t> рекомендуется </a:t>
            </a:r>
            <a:r>
              <a:rPr lang="ru-RU" b="1" dirty="0">
                <a:solidFill>
                  <a:srgbClr val="002060"/>
                </a:solidFill>
              </a:rPr>
              <a:t>выкладывать орудия изображения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/>
              <a:t>(карандаши, бумагу, краски, кисти, аппликационные элементы) на столиках у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62066" y="2191434"/>
            <a:ext cx="75936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1"/>
                </a:solidFill>
              </a:rPr>
              <a:t>Второй </a:t>
            </a:r>
            <a:r>
              <a:rPr lang="ru-RU" sz="2000" b="1" dirty="0" smtClean="0">
                <a:solidFill>
                  <a:schemeClr val="accent1"/>
                </a:solidFill>
              </a:rPr>
              <a:t>этап. </a:t>
            </a:r>
            <a:r>
              <a:rPr lang="ru-RU" sz="2000" b="1" dirty="0">
                <a:solidFill>
                  <a:schemeClr val="accent1"/>
                </a:solidFill>
              </a:rPr>
              <a:t>Формирование первичных элементарных изобразительных умений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58854" y="3035950"/>
            <a:ext cx="524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С </a:t>
            </a:r>
            <a:r>
              <a:rPr lang="ru-RU" dirty="0"/>
              <a:t>целью овладения детьми собственно изобразительными умениями целесообразно включать в работу </a:t>
            </a:r>
            <a:r>
              <a:rPr lang="ru-RU" b="1" dirty="0">
                <a:solidFill>
                  <a:srgbClr val="002060"/>
                </a:solidFill>
              </a:rPr>
              <a:t>игровые упражнения,</a:t>
            </a:r>
            <a:r>
              <a:rPr lang="ru-RU" dirty="0"/>
              <a:t> которые одновременно способствуют развитию мелкой моторики, координации движений, развитию осязательных ощущений и т. 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92" y="3568212"/>
            <a:ext cx="3727335" cy="24913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6326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6221" y="545616"/>
            <a:ext cx="9512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dirty="0"/>
              <a:t>обучения детей проведению линий в разных направлениях, используются задания со следующим алгоритмом выполнения: зарисовка взрослым линий на листе бумаги, проведение детьми по этим линиям указательным пальцем, самостоятельное изображение линий детьми.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83475" y="2005926"/>
            <a:ext cx="97672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b="1" dirty="0">
                <a:solidFill>
                  <a:srgbClr val="002060"/>
                </a:solidFill>
              </a:rPr>
              <a:t>овладения детьми умением проводить вертикальные линии сверху вниз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/>
              <a:t>можно использовать такие игры, как «Воздушный шарик», «Привяжем ленточки к шарикам» (рисование карандашами, красками и кистью ниточек к шарам сверху вниз),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6221" y="3329759"/>
            <a:ext cx="9767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b="1" dirty="0">
                <a:solidFill>
                  <a:srgbClr val="002060"/>
                </a:solidFill>
              </a:rPr>
              <a:t>овладения детьми умением проводить горизонтальные линии слева направо</a:t>
            </a:r>
            <a:r>
              <a:rPr lang="ru-RU" dirty="0"/>
              <a:t>, можно использовать следующие игры: «Где машинка? Вот машинка», «Дорожки» (рисование линий слева направо карандашами, красками и кистью).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06220" y="4478193"/>
            <a:ext cx="9767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dirty="0"/>
              <a:t>формирования способности </a:t>
            </a:r>
            <a:r>
              <a:rPr lang="ru-RU" b="1" dirty="0">
                <a:solidFill>
                  <a:srgbClr val="002060"/>
                </a:solidFill>
              </a:rPr>
              <a:t>проводить наклонные </a:t>
            </a:r>
            <a:r>
              <a:rPr lang="ru-RU" b="1" dirty="0" smtClean="0">
                <a:solidFill>
                  <a:srgbClr val="002060"/>
                </a:solidFill>
              </a:rPr>
              <a:t>линии целесообразно</a:t>
            </a:r>
            <a:r>
              <a:rPr lang="ru-RU" dirty="0" smtClean="0"/>
              <a:t> </a:t>
            </a:r>
            <a:r>
              <a:rPr lang="ru-RU" dirty="0"/>
              <a:t>использовать следующие игры: «Вот какая высокая горка» (рисование карандашами, красками и кистью наклонных линий сверху вниз),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802" y="5626627"/>
            <a:ext cx="95056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dirty="0"/>
              <a:t>обучения </a:t>
            </a:r>
            <a:r>
              <a:rPr lang="ru-RU" b="1" dirty="0">
                <a:solidFill>
                  <a:srgbClr val="002060"/>
                </a:solidFill>
              </a:rPr>
              <a:t>изображать замкнутые </a:t>
            </a:r>
            <a:r>
              <a:rPr lang="ru-RU" b="1" dirty="0" smtClean="0">
                <a:solidFill>
                  <a:srgbClr val="002060"/>
                </a:solidFill>
              </a:rPr>
              <a:t>линии </a:t>
            </a:r>
            <a:r>
              <a:rPr lang="ru-RU" dirty="0" smtClean="0"/>
              <a:t>можно </a:t>
            </a:r>
            <a:r>
              <a:rPr lang="ru-RU" dirty="0"/>
              <a:t>использовать такие игры, как «Гуляем по извилистой дорожке», «Клубочек» (изображение кругообразных линий карандашами, красками и кистью).</a:t>
            </a:r>
          </a:p>
        </p:txBody>
      </p:sp>
    </p:spTree>
    <p:extLst>
      <p:ext uri="{BB962C8B-B14F-4D97-AF65-F5344CB8AC3E}">
        <p14:creationId xmlns:p14="http://schemas.microsoft.com/office/powerpoint/2010/main" val="26007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615877"/>
            <a:ext cx="98400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b="1" dirty="0">
                <a:solidFill>
                  <a:srgbClr val="002060"/>
                </a:solidFill>
              </a:rPr>
              <a:t>формирования умения производить элементарные действия с пластилином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/>
              <a:t>с детьми можно проводить следующие игры: «Покормим птичек» (</a:t>
            </a:r>
            <a:r>
              <a:rPr lang="ru-RU" dirty="0" err="1"/>
              <a:t>отщипывание</a:t>
            </a:r>
            <a:r>
              <a:rPr lang="ru-RU" dirty="0"/>
              <a:t> маленьких кусочков от большого куска пластилина);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78674" y="1662711"/>
            <a:ext cx="101402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Для </a:t>
            </a:r>
            <a:r>
              <a:rPr lang="ru-RU" b="1" dirty="0">
                <a:solidFill>
                  <a:srgbClr val="002060"/>
                </a:solidFill>
              </a:rPr>
              <a:t>овладения способностью изготавливать простые </a:t>
            </a:r>
            <a:r>
              <a:rPr lang="ru-RU" b="1" dirty="0" smtClean="0">
                <a:solidFill>
                  <a:srgbClr val="002060"/>
                </a:solidFill>
              </a:rPr>
              <a:t>аппликации </a:t>
            </a:r>
            <a:r>
              <a:rPr lang="ru-RU" dirty="0" smtClean="0"/>
              <a:t>взрослый </a:t>
            </a:r>
            <a:r>
              <a:rPr lang="ru-RU" dirty="0"/>
              <a:t>показывает способ создания аппликационных работ, а дети </a:t>
            </a:r>
            <a:r>
              <a:rPr lang="ru-RU" b="1" dirty="0">
                <a:solidFill>
                  <a:srgbClr val="002060"/>
                </a:solidFill>
              </a:rPr>
              <a:t>на основе подражания </a:t>
            </a:r>
            <a:r>
              <a:rPr lang="ru-RU" dirty="0"/>
              <a:t>его действиям создают свои работы. Можно использовать следующие игры: «Воздушный шарик» (прикладывание готовых кругов к нарисованным ниточкам);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5526" y="3460276"/>
            <a:ext cx="5308594" cy="2612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508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737" y="662886"/>
            <a:ext cx="85253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/>
                </a:solidFill>
              </a:rPr>
              <a:t>Третий </a:t>
            </a:r>
            <a:r>
              <a:rPr lang="ru-RU" sz="2000" b="1" dirty="0" smtClean="0">
                <a:solidFill>
                  <a:schemeClr val="accent1"/>
                </a:solidFill>
              </a:rPr>
              <a:t>этап. Содержание </a:t>
            </a:r>
            <a:r>
              <a:rPr lang="ru-RU" sz="2000" b="1" dirty="0">
                <a:solidFill>
                  <a:schemeClr val="accent1"/>
                </a:solidFill>
              </a:rPr>
              <a:t>и методика обучения собственно изобразительной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19952" y="1590429"/>
            <a:ext cx="95488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Каждый </a:t>
            </a:r>
            <a:r>
              <a:rPr lang="ru-RU" b="1" dirty="0">
                <a:solidFill>
                  <a:srgbClr val="0070C0"/>
                </a:solidFill>
              </a:rPr>
              <a:t>вид продуктивной деятельности </a:t>
            </a:r>
            <a:r>
              <a:rPr lang="ru-RU" dirty="0"/>
              <a:t>- рисование, лепка, аппликация - направлен на создание, прежде всего, </a:t>
            </a:r>
            <a:r>
              <a:rPr lang="ru-RU" b="1" dirty="0">
                <a:solidFill>
                  <a:srgbClr val="0070C0"/>
                </a:solidFill>
              </a:rPr>
              <a:t>целостных изображений предметов окружающего мира</a:t>
            </a:r>
            <a:r>
              <a:rPr lang="ru-RU" dirty="0"/>
              <a:t>. Во всех этих видах деятельности существует своеобразное отношение между представлением и действием, в них ребенок идет от представления о предмете или явлении к его материальному воплощению - изображению.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19953" y="3464215"/>
            <a:ext cx="975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Как </a:t>
            </a:r>
            <a:r>
              <a:rPr lang="ru-RU" dirty="0"/>
              <a:t>показано в работах </a:t>
            </a:r>
            <a:r>
              <a:rPr lang="ru-RU" dirty="0" err="1"/>
              <a:t>А.А.Венгер</a:t>
            </a:r>
            <a:r>
              <a:rPr lang="ru-RU" dirty="0"/>
              <a:t>, у детей со слуховой депривацией предметный рисунок без специального обучения не появляется ни в младшем, ни в среднем дошкольном возрасте, тогда как у нормально развивающихся детей период становления предметного рисунка приходится на младший дошкольный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3614641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0936" y="814023"/>
            <a:ext cx="92258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Вопрос </a:t>
            </a:r>
            <a:r>
              <a:rPr lang="ru-RU" dirty="0"/>
              <a:t>о целостном восприятии предмета, с одной стороны, связан с вопросом становления зрительного образа, с другой стороны - с вопросом об отражении образа предмета через его изображение. </a:t>
            </a:r>
            <a:endParaRPr lang="ru-RU" dirty="0" smtClean="0"/>
          </a:p>
          <a:p>
            <a:pPr algn="just"/>
            <a:r>
              <a:rPr lang="ru-RU" dirty="0"/>
              <a:t>	</a:t>
            </a:r>
            <a:r>
              <a:rPr lang="ru-RU" b="1" dirty="0" smtClean="0">
                <a:solidFill>
                  <a:schemeClr val="accent2"/>
                </a:solidFill>
              </a:rPr>
              <a:t>Для </a:t>
            </a:r>
            <a:r>
              <a:rPr lang="ru-RU" b="1" dirty="0">
                <a:solidFill>
                  <a:schemeClr val="accent2"/>
                </a:solidFill>
              </a:rPr>
              <a:t>формирования у детей образов с целью их дальнейшего воплощения в предмет изображения целесообразно проводить игры, направленные на обучение детей выделять отдельные предметы из фона, прослеживать их передвижение в пространстве, сличать их в процессе выбора по подражанию и образцу, выделять предметы и их свойства при их практическом применении, запоминать и узнавать предметы и их свойства через некоторый промежуток времени и т.д.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468" y="3867413"/>
            <a:ext cx="3840565" cy="2472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3260069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93</TotalTime>
  <Words>234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User Windows</cp:lastModifiedBy>
  <cp:revision>8</cp:revision>
  <dcterms:created xsi:type="dcterms:W3CDTF">2022-11-25T17:26:33Z</dcterms:created>
  <dcterms:modified xsi:type="dcterms:W3CDTF">2022-11-25T19:16:55Z</dcterms:modified>
</cp:coreProperties>
</file>