
<file path=[Content_Types].xml><?xml version="1.0" encoding="utf-8"?>
<Types xmlns="http://schemas.openxmlformats.org/package/2006/content-types">
  <Default ContentType="audio/unknown" Extension="mp3"/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vnd.ms-photo" Extension="wdp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8" r:id="rId3"/>
    <p:sldId id="260" r:id="rId4"/>
    <p:sldId id="261" r:id="rId5"/>
    <p:sldId id="263" r:id="rId6"/>
    <p:sldId id="262" r:id="rId7"/>
    <p:sldId id="268" r:id="rId8"/>
    <p:sldId id="264" r:id="rId9"/>
    <p:sldId id="267" r:id="rId10"/>
    <p:sldId id="265" r:id="rId11"/>
    <p:sldId id="266" r:id="rId12"/>
    <p:sldId id="259" r:id="rId13"/>
    <p:sldId id="25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13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4" autoAdjust="0"/>
    <p:restoredTop sz="94671" autoAdjust="0"/>
  </p:normalViewPr>
  <p:slideViewPr>
    <p:cSldViewPr>
      <p:cViewPr>
        <p:scale>
          <a:sx n="66" d="100"/>
          <a:sy n="66" d="100"/>
        </p:scale>
        <p:origin x="-948" y="-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C081CD-0EB4-4D6F-8443-ABEC39AA8745}" type="datetimeFigureOut">
              <a:rPr lang="ru-RU" smtClean="0"/>
              <a:t>24.10.2018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9B543B-80EF-44D3-937F-B3279F177B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48350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9B543B-80EF-44D3-937F-B3279F177B43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2634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9B543B-80EF-44D3-937F-B3279F177B43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92025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5000">
        <p14:ripple/>
      </p:transition>
    </mc:Choice>
    <mc:Fallback xmlns="">
      <p:transition spd="slow" advTm="5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5000">
        <p14:ripple/>
      </p:transition>
    </mc:Choice>
    <mc:Fallback xmlns="">
      <p:transition spd="slow" advTm="5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5000">
        <p14:ripple/>
      </p:transition>
    </mc:Choice>
    <mc:Fallback xmlns="">
      <p:transition spd="slow" advTm="5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5000">
        <p14:ripple/>
      </p:transition>
    </mc:Choice>
    <mc:Fallback xmlns="">
      <p:transition spd="slow" advTm="5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5000">
        <p14:ripple/>
      </p:transition>
    </mc:Choice>
    <mc:Fallback xmlns="">
      <p:transition spd="slow" advTm="5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5000">
        <p14:ripple/>
      </p:transition>
    </mc:Choice>
    <mc:Fallback xmlns="">
      <p:transition spd="slow" advTm="5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5000">
        <p14:ripple/>
      </p:transition>
    </mc:Choice>
    <mc:Fallback xmlns="">
      <p:transition spd="slow" advTm="5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5000">
        <p14:ripple/>
      </p:transition>
    </mc:Choice>
    <mc:Fallback xmlns="">
      <p:transition spd="slow" advTm="5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5000">
        <p14:ripple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5000">
        <p14:ripple/>
      </p:transition>
    </mc:Choice>
    <mc:Fallback xmlns="">
      <p:transition spd="slow" advTm="5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5000">
        <p14:ripple/>
      </p:transition>
    </mc:Choice>
    <mc:Fallback xmlns="">
      <p:transition spd="slow" advTm="5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24.10.2018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400" advTm="5000">
        <p14:ripple/>
      </p:transition>
    </mc:Choice>
    <mc:Fallback xmlns="">
      <p:transition spd="slow" advTm="500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3" Target="../slideLayouts/slideLayout7.xml" Type="http://schemas.openxmlformats.org/officeDocument/2006/relationships/slideLayout"/><Relationship Id="rId2" Target="../media/media1.mp3" Type="http://schemas.openxmlformats.org/officeDocument/2006/relationships/audio"/><Relationship Id="rId1" Target="../media/media1.mp3" Type="http://schemas.microsoft.com/office/2007/relationships/media"/><Relationship Id="rId6" Target="../media/image4.png" Type="http://schemas.openxmlformats.org/officeDocument/2006/relationships/image"/><Relationship Id="rId5" Target="../media/image3.jpeg" Type="http://schemas.openxmlformats.org/officeDocument/2006/relationships/image"/><Relationship Id="rId4" Target="../media/image2.jpeg" Type="http://schemas.openxmlformats.org/officeDocument/2006/relationships/image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elenarako.ucoz.ru/" TargetMode="External"/><Relationship Id="rId2" Type="http://schemas.openxmlformats.org/officeDocument/2006/relationships/hyperlink" Target="http://900igr.net/datai/geografija/London-vVelikobritanii/0011021-London-v-Velikobritanii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backingtrackx.com/minusovka/70151/deutsch_kinderlieder_detskie_nemeckie/bruederchen_komm_tanz_mit_mir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67715">
            <a:off x="6439047" y="1391921"/>
            <a:ext cx="2304517" cy="28962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00921">
            <a:off x="417109" y="1408432"/>
            <a:ext cx="2306597" cy="28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251519" y="1196752"/>
            <a:ext cx="8748466" cy="3600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6000" b="1" i="0" u="none" strike="noStrike" kern="1200" normalizeH="0" baseline="0" noProof="0" dirty="0" smtClean="0">
                <a:ln w="1905"/>
                <a:gradFill>
                  <a:gsLst>
                    <a:gs pos="0">
                      <a:srgbClr val="A20000"/>
                    </a:gs>
                    <a:gs pos="78000">
                      <a:srgbClr val="BC0000"/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ea typeface="+mj-ea"/>
                <a:cs typeface="+mj-cs"/>
              </a:rPr>
              <a:t>Ich lerne </a:t>
            </a:r>
            <a:endParaRPr lang="de-DE" sz="6000" b="1" dirty="0">
              <a:ln w="1905"/>
              <a:gradFill>
                <a:gsLst>
                  <a:gs pos="0">
                    <a:srgbClr val="A20000"/>
                  </a:gs>
                  <a:gs pos="78000">
                    <a:srgbClr val="BC0000"/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6000" b="1" i="0" u="none" strike="noStrike" kern="1200" normalizeH="0" baseline="0" noProof="0" dirty="0" smtClean="0">
                <a:ln w="1905"/>
                <a:gradFill>
                  <a:gsLst>
                    <a:gs pos="0">
                      <a:srgbClr val="A20000"/>
                    </a:gs>
                    <a:gs pos="78000">
                      <a:srgbClr val="BC0000"/>
                    </a:gs>
                  </a:gsLst>
                  <a:lin ang="5400000"/>
                </a:gradFill>
                <a:uLnTx/>
                <a:uFillTx/>
                <a:ea typeface="+mj-ea"/>
                <a:cs typeface="+mj-cs"/>
              </a:rPr>
              <a:t>Deutsch!</a:t>
            </a:r>
            <a:endParaRPr lang="ru-RU" sz="6000" b="1" dirty="0">
              <a:ln w="1905"/>
              <a:gradFill>
                <a:gsLst>
                  <a:gs pos="0">
                    <a:srgbClr val="A20000"/>
                  </a:gs>
                  <a:gs pos="78000">
                    <a:srgbClr val="BC0000"/>
                  </a:gs>
                </a:gsLst>
                <a:lin ang="5400000"/>
              </a:gradFill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normalizeH="0" baseline="0" noProof="0" dirty="0" smtClean="0">
                <a:ln w="1905"/>
                <a:gradFill>
                  <a:gsLst>
                    <a:gs pos="0">
                      <a:srgbClr val="A20000"/>
                    </a:gs>
                    <a:gs pos="78000">
                      <a:srgbClr val="BC0000"/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ea typeface="+mj-ea"/>
                <a:cs typeface="+mj-cs"/>
              </a:rPr>
              <a:t>Я учу </a:t>
            </a:r>
            <a:endParaRPr kumimoji="0" lang="de-DE" sz="6000" b="1" i="0" u="none" strike="noStrike" kern="1200" normalizeH="0" baseline="0" noProof="0" dirty="0" smtClean="0">
              <a:ln w="1905"/>
              <a:gradFill>
                <a:gsLst>
                  <a:gs pos="0">
                    <a:srgbClr val="A20000"/>
                  </a:gs>
                  <a:gs pos="78000">
                    <a:srgbClr val="BC0000"/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normalizeH="0" baseline="0" noProof="0" dirty="0" smtClean="0">
                <a:ln w="1905"/>
                <a:gradFill>
                  <a:gsLst>
                    <a:gs pos="0">
                      <a:srgbClr val="A20000"/>
                    </a:gs>
                    <a:gs pos="78000">
                      <a:srgbClr val="BC0000"/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ea typeface="+mj-ea"/>
                <a:cs typeface="+mj-cs"/>
              </a:rPr>
              <a:t>немецкий язык!</a:t>
            </a:r>
            <a:endParaRPr kumimoji="0" lang="ru-RU" sz="6000" b="1" i="0" u="none" strike="noStrike" kern="1200" normalizeH="0" baseline="0" noProof="0" dirty="0">
              <a:ln w="1905"/>
              <a:gradFill>
                <a:gsLst>
                  <a:gs pos="0">
                    <a:srgbClr val="A20000"/>
                  </a:gs>
                  <a:gs pos="78000">
                    <a:srgbClr val="BC0000"/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ea typeface="+mj-ea"/>
              <a:cs typeface="+mj-cs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2706445" y="4653136"/>
            <a:ext cx="6299200" cy="2089150"/>
          </a:xfrm>
          <a:prstGeom prst="roundRect">
            <a:avLst>
              <a:gd name="adj" fmla="val 1782"/>
            </a:avLst>
          </a:prstGeom>
          <a:noFill/>
        </p:spPr>
        <p:txBody>
          <a:bodyPr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Автор: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Байкова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 Анастасия, ученица 6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класса МКОУ 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Николо-Погореловская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 СОШ»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  <a:buNone/>
            </a:pP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Руководитель: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читель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немецкого языка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Григорьева Светлана Александровна</a:t>
            </a:r>
          </a:p>
          <a:p>
            <a:pPr>
              <a:spcBef>
                <a:spcPts val="0"/>
              </a:spcBef>
            </a:pPr>
            <a:endParaRPr lang="ru-RU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Bruederchen komm tanz mit mir - Deutsch Kinderlieder _ Детские Немецкие from backingtrackmp3x.com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682128" y="818658"/>
            <a:ext cx="304800" cy="304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5000">
        <p:circle/>
      </p:transition>
    </mc:Choice>
    <mc:Fallback xmlns="">
      <p:transition spd="slow" advTm="5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5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0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8000"/>
                            </p:stCondLst>
                            <p:childTnLst>
                              <p:par>
                                <p:cTn id="34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9000"/>
                            </p:stCondLst>
                            <p:childTnLst>
                              <p:par>
                                <p:cTn id="39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0"/>
                            </p:stCondLst>
                            <p:childTnLst>
                              <p:par>
                                <p:cTn id="44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1000"/>
                            </p:stCondLst>
                            <p:childTnLst>
                              <p:par>
                                <p:cTn id="49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2000"/>
                            </p:stCondLst>
                            <p:childTnLst>
                              <p:par>
                                <p:cTn id="54" presetID="10" presetClass="exit" presetSubtype="0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1000"/>
                            </p:stCondLst>
                            <p:childTnLst>
                              <p:par>
                                <p:cTn id="58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3000"/>
                            </p:stCondLst>
                            <p:childTnLst>
                              <p:par>
                                <p:cTn id="62" presetID="42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4000"/>
                            </p:stCondLst>
                            <p:childTnLst>
                              <p:par>
                                <p:cTn id="68" presetID="42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0"/>
                            </p:stCondLst>
                            <p:childTnLst>
                              <p:par>
                                <p:cTn id="74" presetID="42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6000"/>
                            </p:stCondLst>
                            <p:childTnLst>
                              <p:par>
                                <p:cTn id="80" presetID="42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7000"/>
                            </p:stCondLst>
                            <p:childTnLst>
                              <p:par>
                                <p:cTn id="86" presetID="2" presetClass="exit" presetSubtype="4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28000"/>
                            </p:stCondLst>
                            <p:childTnLst>
                              <p:par>
                                <p:cTn id="91" presetID="2" presetClass="exit" presetSubtype="4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2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9000"/>
                            </p:stCondLst>
                            <p:childTnLst>
                              <p:par>
                                <p:cTn id="96" presetID="2" presetClass="exit" presetSubtype="4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7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30000"/>
                            </p:stCondLst>
                            <p:childTnLst>
                              <p:par>
                                <p:cTn id="101" presetID="2" presetClass="exit" presetSubtype="4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2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numSld="13">
                <p:cTn id="105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4" grpId="0" uiExpand="1" build="p"/>
      <p:bldP spid="4" grpId="1" uiExpand="1" build="p" advAuto="0"/>
      <p:bldP spid="5" grpId="1" uiExpand="1" build="p"/>
      <p:bldP spid="5" grpId="2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brigh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 rot="5400000">
            <a:off x="1549153" y="2473327"/>
            <a:ext cx="5589245" cy="3143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extBox 1"/>
          <p:cNvSpPr txBox="1"/>
          <p:nvPr/>
        </p:nvSpPr>
        <p:spPr>
          <a:xfrm>
            <a:off x="107504" y="2733020"/>
            <a:ext cx="90343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de-DE" sz="2400" dirty="0" smtClean="0"/>
              <a:t>Ich nehme an </a:t>
            </a:r>
            <a:r>
              <a:rPr lang="de-DE" sz="2400" dirty="0"/>
              <a:t>den                                      </a:t>
            </a:r>
            <a:r>
              <a:rPr lang="de-DE" sz="2400" dirty="0" smtClean="0"/>
              <a:t>   deutschen Wettbewerben, Quiz  teil und habe                                             gute </a:t>
            </a:r>
            <a:r>
              <a:rPr lang="de-DE" sz="2400" dirty="0"/>
              <a:t>Leistungen. </a:t>
            </a:r>
            <a:r>
              <a:rPr lang="de-DE" sz="2400" dirty="0" smtClean="0"/>
              <a:t>Damit </a:t>
            </a:r>
          </a:p>
          <a:p>
            <a:pPr algn="just"/>
            <a:r>
              <a:rPr lang="de-DE" sz="2400" dirty="0" smtClean="0"/>
              <a:t>will ich mein Deutsch                                        besser machen.               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566623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5000">
        <p14:ripple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9" presetClass="exit" presetSubtype="0" fill="hold" grpId="2" nodeType="after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000"/>
                            </p:stCondLst>
                            <p:childTnLst>
                              <p:par>
                                <p:cTn id="22" presetID="2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23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2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 l="19325" r="17274"/>
          <a:stretch>
            <a:fillRect/>
          </a:stretch>
        </p:blipFill>
        <p:spPr bwMode="auto">
          <a:xfrm rot="5400000">
            <a:off x="-230367" y="1682829"/>
            <a:ext cx="5589240" cy="4769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extBox 1"/>
          <p:cNvSpPr txBox="1"/>
          <p:nvPr/>
        </p:nvSpPr>
        <p:spPr>
          <a:xfrm>
            <a:off x="4948997" y="1834704"/>
            <a:ext cx="408749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de-DE" sz="2400" dirty="0" smtClean="0"/>
          </a:p>
          <a:p>
            <a:pPr algn="just"/>
            <a:r>
              <a:rPr lang="de-DE" sz="2400" dirty="0" smtClean="0"/>
              <a:t>Heute ist es  wichtig, eine Fremdsprache zu  </a:t>
            </a:r>
            <a:r>
              <a:rPr lang="de-DE" sz="2400" dirty="0"/>
              <a:t>kennen. </a:t>
            </a:r>
            <a:r>
              <a:rPr lang="de-DE" sz="2400" dirty="0" smtClean="0"/>
              <a:t>                                                         Ich </a:t>
            </a:r>
            <a:r>
              <a:rPr lang="de-DE" sz="2400" dirty="0"/>
              <a:t>will </a:t>
            </a:r>
            <a:r>
              <a:rPr lang="de-DE" sz="2400" dirty="0" smtClean="0"/>
              <a:t>weiter Deutsch                                                                lernen. Dabei hilft mir meine Deutschlehrerin.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899865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5000">
        <p14:ripple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4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8" presetClass="exit" presetSubtype="12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1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000"/>
                            </p:stCondLst>
                            <p:childTnLst>
                              <p:par>
                                <p:cTn id="20" presetID="5" presetClass="exit" presetSubtype="5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down)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26903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2636912"/>
            <a:ext cx="784887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8800" b="1" i="0" u="none" strike="noStrike" kern="0" cap="none" spc="0" normalizeH="0" baseline="0" noProof="0" dirty="0">
                <a:ln>
                  <a:noFill/>
                </a:ln>
                <a:solidFill>
                  <a:srgbClr val="F79646">
                    <a:lumMod val="50000"/>
                  </a:srgbClr>
                </a:solidFill>
                <a:effectLst/>
                <a:uLnTx/>
                <a:uFillTx/>
                <a:latin typeface="Arial"/>
                <a:cs typeface="Arial"/>
              </a:rPr>
              <a:t>Vielen Dank!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rgbClr val="F79646">
                  <a:lumMod val="50000"/>
                </a:srgb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98272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5000">
        <p14:ripple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53" presetClass="exit" presetSubtype="32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340768"/>
            <a:ext cx="8784976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F79646">
                    <a:lumMod val="50000"/>
                  </a:srgbClr>
                </a:solidFill>
                <a:ea typeface="+mj-ea"/>
                <a:cs typeface="+mj-cs"/>
              </a:rPr>
              <a:t>Источники</a:t>
            </a:r>
            <a:endParaRPr lang="de-DE" sz="3600" i="1" dirty="0" smtClean="0">
              <a:cs typeface="Arial" pitchFamily="34" charset="0"/>
            </a:endParaRPr>
          </a:p>
          <a:p>
            <a:pPr marL="342900" lvl="0" indent="-342900" algn="just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v"/>
            </a:pPr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Arial" pitchFamily="34" charset="0"/>
                <a:hlinkClick r:id="rId2"/>
              </a:rPr>
              <a:t>http://900igr.net/datai/geografija/London-vVelikobritanii/0011021-London-v-Velikobritanii.jpg</a:t>
            </a:r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Arial" pitchFamily="34" charset="0"/>
                <a:hlinkClick r:id="rId3"/>
              </a:rPr>
              <a:t> </a:t>
            </a:r>
            <a:r>
              <a:rPr lang="en-US" sz="2400" i="1" dirty="0" smtClean="0">
                <a:solidFill>
                  <a:srgbClr val="C00000"/>
                </a:solidFill>
                <a:latin typeface="Times New Roman" pitchFamily="18" charset="0"/>
                <a:cs typeface="Arial" pitchFamily="34" charset="0"/>
                <a:hlinkClick r:id="rId3"/>
              </a:rPr>
              <a:t> </a:t>
            </a:r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Arial" pitchFamily="34" charset="0"/>
                <a:hlinkClick r:id="rId3"/>
              </a:rPr>
              <a:t>английский алфавит</a:t>
            </a:r>
            <a:r>
              <a:rPr lang="en-US" sz="2400" i="1" dirty="0" smtClean="0">
                <a:solidFill>
                  <a:srgbClr val="C00000"/>
                </a:solidFill>
                <a:latin typeface="Times New Roman" pitchFamily="18" charset="0"/>
                <a:cs typeface="Arial" pitchFamily="34" charset="0"/>
                <a:hlinkClick r:id="rId3"/>
              </a:rPr>
              <a:t> 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en-US" sz="2400" i="1" dirty="0" smtClean="0">
                <a:solidFill>
                  <a:srgbClr val="C00000"/>
                </a:solidFill>
                <a:latin typeface="Times New Roman" pitchFamily="18" charset="0"/>
                <a:cs typeface="Arial" pitchFamily="34" charset="0"/>
                <a:hlinkClick r:id="rId3"/>
              </a:rPr>
              <a:t>http://elenarako.ucoz.ru/</a:t>
            </a:r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Arial" pitchFamily="34" charset="0"/>
              </a:rPr>
              <a:t> </a:t>
            </a:r>
            <a:endParaRPr lang="en-US" sz="2400" i="1" dirty="0">
              <a:solidFill>
                <a:srgbClr val="C00000"/>
              </a:solidFill>
              <a:latin typeface="Times New Roman" pitchFamily="18" charset="0"/>
              <a:cs typeface="Arial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Arial" pitchFamily="34" charset="0"/>
              </a:rPr>
              <a:t>Фотографии из личного архива</a:t>
            </a:r>
            <a:endParaRPr lang="de-DE" sz="2400" i="1" dirty="0">
              <a:solidFill>
                <a:srgbClr val="C00000"/>
              </a:solidFill>
              <a:latin typeface="Times New Roman" pitchFamily="18" charset="0"/>
              <a:cs typeface="Arial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de-DE" sz="2400" i="1" dirty="0" smtClean="0">
                <a:solidFill>
                  <a:srgbClr val="C00000"/>
                </a:solidFill>
                <a:latin typeface="Times New Roman" pitchFamily="18" charset="0"/>
                <a:cs typeface="Arial" pitchFamily="34" charset="0"/>
                <a:hlinkClick r:id="rId4"/>
              </a:rPr>
              <a:t>https</a:t>
            </a:r>
            <a:r>
              <a:rPr lang="de-DE" sz="2400" i="1" dirty="0">
                <a:solidFill>
                  <a:srgbClr val="C00000"/>
                </a:solidFill>
                <a:latin typeface="Times New Roman" pitchFamily="18" charset="0"/>
                <a:cs typeface="Arial" pitchFamily="34" charset="0"/>
                <a:hlinkClick r:id="rId4"/>
              </a:rPr>
              <a:t>://</a:t>
            </a:r>
            <a:r>
              <a:rPr lang="de-DE" sz="2400" i="1" dirty="0" smtClean="0">
                <a:solidFill>
                  <a:srgbClr val="C00000"/>
                </a:solidFill>
                <a:latin typeface="Times New Roman" pitchFamily="18" charset="0"/>
                <a:cs typeface="Arial" pitchFamily="34" charset="0"/>
                <a:hlinkClick r:id="rId4"/>
              </a:rPr>
              <a:t>backingtrackx.com/minusovka/70151/deutsch_kinderlieder_detskie_nemeckie/bruederchen_komm_tanz_mit_mir.html</a:t>
            </a:r>
            <a:endParaRPr lang="de-DE" sz="2400" i="1" dirty="0">
              <a:solidFill>
                <a:srgbClr val="C00000"/>
              </a:solidFill>
              <a:latin typeface="Times New Roman" pitchFamily="18" charset="0"/>
              <a:cs typeface="Arial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de-DE" sz="2400" i="1" dirty="0" smtClean="0">
                <a:solidFill>
                  <a:srgbClr val="C00000"/>
                </a:solidFill>
                <a:latin typeface="Times New Roman" pitchFamily="18" charset="0"/>
                <a:cs typeface="Arial" pitchFamily="34" charset="0"/>
              </a:rPr>
              <a:t>https</a:t>
            </a:r>
            <a:r>
              <a:rPr lang="de-DE" sz="2400" i="1" dirty="0">
                <a:solidFill>
                  <a:srgbClr val="C00000"/>
                </a:solidFill>
                <a:latin typeface="Times New Roman" pitchFamily="18" charset="0"/>
                <a:cs typeface="Arial" pitchFamily="34" charset="0"/>
              </a:rPr>
              <a:t>://yandex.ru/images/search?p=11&amp;text=%D1%81%D0%B8%D0%BC%D0%B2%D0%BE%D0%BB%D1%8B%20%D0%B3%D0%B5%D1%80%D0%BC%D0%B0%D0%BD%D0%B8%D0%B8%20%D0%B2%20%D0%BA%D0%B0%D1%80%D1%82%D0%B8%D0%BD%D0%BA%D0%B0%D1%85%20%D0%B4%D0%BB%D1%8F%20%D0%B4%D0%B5%D1%82%D0%B5%D0%B9&amp;lr=12</a:t>
            </a:r>
            <a:endParaRPr lang="ru-RU" sz="2400" i="1" dirty="0">
              <a:solidFill>
                <a:srgbClr val="C00000"/>
              </a:solidFill>
              <a:latin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5000">
        <p14:ripple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000"/>
                            </p:stCondLst>
                            <p:childTnLst>
                              <p:par>
                                <p:cTn id="35" presetID="2" presetClass="exit" presetSubtype="3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4000"/>
                            </p:stCondLst>
                            <p:childTnLst>
                              <p:par>
                                <p:cTn id="40" presetID="2" presetClass="exit" presetSubtype="3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6000"/>
                            </p:stCondLst>
                            <p:childTnLst>
                              <p:par>
                                <p:cTn id="45" presetID="2" presetClass="exit" presetSubtype="3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8000"/>
                            </p:stCondLst>
                            <p:childTnLst>
                              <p:par>
                                <p:cTn id="50" presetID="2" presetClass="exit" presetSubtype="3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1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0"/>
                            </p:stCondLst>
                            <p:childTnLst>
                              <p:par>
                                <p:cTn id="55" presetID="2" presetClass="exit" presetSubtype="3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6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2000"/>
                            </p:stCondLst>
                            <p:childTnLst>
                              <p:par>
                                <p:cTn id="60" presetID="2" presetClass="exit" presetSubtype="3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1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4" grpId="1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139952" y="2276872"/>
            <a:ext cx="47525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de-DE" sz="2400" dirty="0" smtClean="0"/>
              <a:t>Ich heiße Anastasija. Ich bin 12 Jahre alt. Ich lebe im Dorf  Nikolo - </a:t>
            </a:r>
            <a:r>
              <a:rPr lang="de-DE" sz="2400" dirty="0" err="1" smtClean="0"/>
              <a:t>Pogoreloje</a:t>
            </a:r>
            <a:r>
              <a:rPr lang="de-DE" sz="2400" dirty="0" smtClean="0"/>
              <a:t>.</a:t>
            </a:r>
            <a:r>
              <a:rPr lang="en-US" sz="2400" dirty="0" smtClean="0"/>
              <a:t> Das </a:t>
            </a:r>
            <a:r>
              <a:rPr lang="en-US" sz="2400" dirty="0" err="1" smtClean="0"/>
              <a:t>ist</a:t>
            </a:r>
            <a:r>
              <a:rPr lang="en-US" sz="2400" dirty="0" smtClean="0"/>
              <a:t> </a:t>
            </a:r>
            <a:r>
              <a:rPr lang="en-US" sz="2400" dirty="0" err="1" smtClean="0"/>
              <a:t>meine</a:t>
            </a:r>
            <a:r>
              <a:rPr lang="en-US" sz="2400" dirty="0" smtClean="0"/>
              <a:t> </a:t>
            </a:r>
            <a:r>
              <a:rPr lang="en-US" sz="2400" dirty="0" err="1" smtClean="0"/>
              <a:t>Schule</a:t>
            </a:r>
            <a:r>
              <a:rPr lang="en-US" sz="2400" dirty="0" smtClean="0"/>
              <a:t>. </a:t>
            </a:r>
            <a:r>
              <a:rPr lang="en-US" sz="2400" dirty="0" err="1" smtClean="0"/>
              <a:t>Ich</a:t>
            </a:r>
            <a:r>
              <a:rPr lang="ru-RU" sz="2400" dirty="0"/>
              <a:t> </a:t>
            </a:r>
            <a:r>
              <a:rPr lang="de-DE" sz="2400" dirty="0" smtClean="0"/>
              <a:t>gehe in</a:t>
            </a:r>
            <a:r>
              <a:rPr lang="en-US" sz="2400" dirty="0" smtClean="0"/>
              <a:t> die </a:t>
            </a:r>
            <a:r>
              <a:rPr lang="en-US" sz="2400" dirty="0" err="1" smtClean="0"/>
              <a:t>Schule</a:t>
            </a:r>
            <a:r>
              <a:rPr lang="en-US" sz="2400" dirty="0" smtClean="0"/>
              <a:t> </a:t>
            </a:r>
            <a:r>
              <a:rPr lang="en-US" sz="2400" dirty="0" err="1" smtClean="0"/>
              <a:t>gern</a:t>
            </a:r>
            <a:r>
              <a:rPr lang="en-US" sz="2400" dirty="0" smtClean="0"/>
              <a:t>.</a:t>
            </a:r>
            <a:endParaRPr lang="ru-RU" sz="24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 r="5904"/>
          <a:stretch>
            <a:fillRect/>
          </a:stretch>
        </p:blipFill>
        <p:spPr bwMode="auto">
          <a:xfrm rot="5400000">
            <a:off x="-724464" y="2127712"/>
            <a:ext cx="5634264" cy="382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526053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5000">
        <p14:ripple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6" presetClass="exit" presetSubtype="16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000"/>
                            </p:stCondLst>
                            <p:childTnLst>
                              <p:par>
                                <p:cTn id="20" presetID="3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AppData\Local\Temp\WPDNSE\{0000000E-0001-0001-0000-000000000000}\20181016_13304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04"/>
          <a:stretch>
            <a:fillRect/>
          </a:stretch>
        </p:blipFill>
        <p:spPr bwMode="auto">
          <a:xfrm rot="5400000">
            <a:off x="-821816" y="2184264"/>
            <a:ext cx="5661248" cy="368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851920" y="2492896"/>
            <a:ext cx="51125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de-DE" sz="2400" dirty="0"/>
              <a:t>Ich besuche die Klasse 6. In unserem Stundenplan stehen viele Fächer.  Es gibt auch eine Fremdsprache. Das ist Deutsch</a:t>
            </a:r>
            <a:r>
              <a:rPr lang="de-DE" sz="2400" dirty="0" smtClean="0"/>
              <a:t>. Deutsch ist mein Lieblingsfach.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929026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5000">
        <p14:ripple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16" presetClass="exit" presetSubtype="26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16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000"/>
                            </p:stCondLst>
                            <p:childTnLst>
                              <p:par>
                                <p:cTn id="19" presetID="42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AppData\Local\Temp\WPDNSE\{0000000E-0001-0001-0000-000000000000}\20181016_13403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102941" y="2479204"/>
            <a:ext cx="5589240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Admin\AppData\Local\Temp\WPDNSE\{0000000E-0001-0001-0000-000000000000}\20181016_1351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621696" y="2443200"/>
            <a:ext cx="5589240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03849" y="1772816"/>
            <a:ext cx="266429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de-DE" sz="2400" dirty="0" smtClean="0"/>
              <a:t>Ich lerne Deutsch 6 Jahre. In den Stunden lese und übersetze ich viele interessante Bücher, mache verschiedene Übungen. Es macht mir besonders Spaß, mit dem Arbeits- buch zu arbeiten.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261561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5000">
        <p14:ripple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8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800"/>
                            </p:stCondLst>
                            <p:childTnLst>
                              <p:par>
                                <p:cTn id="18" presetID="55" presetClass="exit" presetSubtype="0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1800"/>
                            </p:stCondLst>
                            <p:childTnLst>
                              <p:par>
                                <p:cTn id="24" presetID="14" presetClass="exit" presetSubtype="5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vertical)">
                                      <p:cBhvr>
                                        <p:cTn id="2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2800"/>
                            </p:stCondLst>
                            <p:childTnLst>
                              <p:par>
                                <p:cTn id="28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dmin\AppData\Local\Temp\WPDNSE\{0000000E-0001-0001-0000-000000000000}\20181016_13462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437058" y="2265475"/>
            <a:ext cx="5589240" cy="3595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3528" y="2708920"/>
            <a:ext cx="489421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de-DE" sz="2400" dirty="0" smtClean="0"/>
              <a:t>Wir schreiben Teste,</a:t>
            </a:r>
            <a:r>
              <a:rPr lang="ru-RU" sz="2400" dirty="0" smtClean="0"/>
              <a:t> </a:t>
            </a:r>
            <a:r>
              <a:rPr lang="de-DE" sz="2400" dirty="0" smtClean="0"/>
              <a:t>Kontrollarbeiten, Wörterdiktate. Wir lernen auch viele grammatische Regeln, um richtig zu sprechen und zu schreiben. Ich bekomme nur </a:t>
            </a:r>
            <a:r>
              <a:rPr lang="ru-RU" sz="2400" dirty="0" smtClean="0"/>
              <a:t>«</a:t>
            </a:r>
            <a:r>
              <a:rPr lang="de-DE" sz="2400" dirty="0" smtClean="0"/>
              <a:t>Eins</a:t>
            </a:r>
            <a:r>
              <a:rPr lang="ru-RU" sz="2400" dirty="0" smtClean="0"/>
              <a:t>»</a:t>
            </a:r>
            <a:r>
              <a:rPr lang="de-DE" sz="2400" dirty="0" smtClean="0"/>
              <a:t> und </a:t>
            </a:r>
            <a:r>
              <a:rPr lang="ru-RU" sz="2400" dirty="0" smtClean="0"/>
              <a:t>«</a:t>
            </a:r>
            <a:r>
              <a:rPr lang="de-DE" sz="2400" dirty="0" smtClean="0"/>
              <a:t>Zwei</a:t>
            </a:r>
            <a:r>
              <a:rPr lang="ru-RU" sz="2400" dirty="0" smtClean="0"/>
              <a:t>»</a:t>
            </a:r>
            <a:r>
              <a:rPr lang="de-DE" sz="2400" dirty="0" smtClean="0"/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636154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5000">
        <p14:ripple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30" presetClass="exit" presetSubtype="0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decel="100000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decel="100000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000"/>
                            </p:stCondLst>
                            <p:childTnLst>
                              <p:par>
                                <p:cTn id="22" presetID="16" presetClass="exit" presetSubtype="37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2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Admin\AppData\Local\Temp\WPDNSE\{0000000E-0001-0001-0000-000000000000}\20181016_133515.jpg" id="3074" name="Picture 2"/>
          <p:cNvPicPr>
            <a:picLocks noChangeArrowheads="1" noChangeAspect="1"/>
          </p:cNvPicPr>
          <p:nvPr/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268760"/>
            <a:ext cx="4896544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Admin\AppData\Local\Temp\WPDNSE\{0000000E-0001-0001-0000-000000000000}\20181016_133343.jpg" id="3075" name="Picture 3"/>
          <p:cNvPicPr>
            <a:picLocks noChangeArrowheads="1"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"/>
          <a:stretch/>
        </p:blipFill>
        <p:spPr bwMode="auto">
          <a:xfrm rot="5400000">
            <a:off x="-672309" y="3162374"/>
            <a:ext cx="4477656" cy="2913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Admin\AppData\Local\Temp\WPDNSE\{0000000E-0001-0001-0000-000000000000}\20181016_133551.jpg" id="3076" name="Picture 4"/>
          <p:cNvPicPr>
            <a:picLocks noChangeArrowheads="1" noChangeAspect="1"/>
          </p:cNvPicPr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17"/>
          <a:stretch/>
        </p:blipFill>
        <p:spPr bwMode="auto">
          <a:xfrm rot="5400000">
            <a:off x="5296090" y="3096410"/>
            <a:ext cx="4469671" cy="3037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915816" y="4077072"/>
            <a:ext cx="3168351" cy="2308324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just"/>
            <a:r>
              <a:rPr dirty="0" lang="en-US" smtClean="0" sz="2400"/>
              <a:t>Das </a:t>
            </a:r>
            <a:r>
              <a:rPr dirty="0" err="1" lang="en-US" smtClean="0" sz="2400"/>
              <a:t>sind</a:t>
            </a:r>
            <a:r>
              <a:rPr dirty="0" lang="en-US" smtClean="0" sz="2400"/>
              <a:t> </a:t>
            </a:r>
            <a:r>
              <a:rPr dirty="0" err="1" lang="en-US" smtClean="0" sz="2400"/>
              <a:t>meine</a:t>
            </a:r>
            <a:r>
              <a:rPr dirty="0" lang="en-US" smtClean="0" sz="2400"/>
              <a:t> </a:t>
            </a:r>
            <a:r>
              <a:rPr dirty="0" err="1" lang="en-US" smtClean="0" sz="2400"/>
              <a:t>Mitsch</a:t>
            </a:r>
            <a:r>
              <a:rPr dirty="0" err="1" lang="de-DE" smtClean="0" sz="2400"/>
              <a:t>üler</a:t>
            </a:r>
            <a:r>
              <a:rPr dirty="0" lang="de-DE" smtClean="0" sz="2400"/>
              <a:t>. Wir machen in den Deutschstunden Turngymnastik am liebsten. Das ist sehr lustig und fröhlich.</a:t>
            </a:r>
            <a:endParaRPr dirty="0" lang="ru-RU" smtClean="0" sz="2400"/>
          </a:p>
        </p:txBody>
      </p:sp>
    </p:spTree>
    <p:extLst>
      <p:ext uri="{BB962C8B-B14F-4D97-AF65-F5344CB8AC3E}">
        <p14:creationId xmlns:p14="http://schemas.microsoft.com/office/powerpoint/2010/main" val="3410523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5000" p14:dur="1400" spd="slow">
        <p14:ripple/>
      </p:transition>
    </mc:Choice>
    <mc:Fallback xmlns="">
      <p:transition advTm="5000" spd="slow">
        <p:fade/>
      </p:transition>
    </mc:Fallback>
  </mc:AlternateContent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delay="0" evt="onBegin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after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2000" fill="hold" id="7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2000" fill="hold" id="8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9">
                            <p:stCondLst>
                              <p:cond delay="2000"/>
                            </p:stCondLst>
                            <p:childTnLst>
                              <p:par>
                                <p:cTn fill="hold" id="10" nodeType="after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2000" fill="hold" id="12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2000" fill="hold" id="13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4">
                            <p:stCondLst>
                              <p:cond delay="4000"/>
                            </p:stCondLst>
                            <p:childTnLst>
                              <p:par>
                                <p:cTn fill="hold" id="15" nodeType="afterEffect" presetClass="entr" presetID="47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 id="17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2000" fill="hold" id="18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19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0">
                            <p:stCondLst>
                              <p:cond delay="6000"/>
                            </p:stCondLst>
                            <p:childTnLst>
                              <p:par>
                                <p:cTn fill="hold" grpId="0" id="21" nodeType="afterEffect" presetClass="entr" presetID="45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 id="23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2000" fill="hold" id="24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#ppt_w*sin(2.5*pi*$)"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25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6">
                            <p:stCondLst>
                              <p:cond delay="8000"/>
                            </p:stCondLst>
                            <p:childTnLst>
                              <p:par>
                                <p:cTn fill="hold" id="27" nodeType="afterEffect" presetClass="exit" presetID="42" presetSubtype="0">
                                  <p:stCondLst>
                                    <p:cond delay="800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000" id="28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1000" id="29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id="3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1" fill="hold" id="31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32">
                            <p:stCondLst>
                              <p:cond delay="17000"/>
                            </p:stCondLst>
                            <p:childTnLst>
                              <p:par>
                                <p:cTn fill="hold" id="33" nodeType="afterEffect" presetClass="exit" presetID="2" presetSubtype="4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dur="1000" id="34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 id="35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1" fill="hold" id="36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37">
                            <p:stCondLst>
                              <p:cond delay="18000"/>
                            </p:stCondLst>
                            <p:childTnLst>
                              <p:par>
                                <p:cTn fill="hold" grpId="1" id="38" nodeType="afterEffect" presetClass="exit" presetID="45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000" id="39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1000" id="4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id="41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1" fill="hold" id="42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43">
                            <p:stCondLst>
                              <p:cond delay="19000"/>
                            </p:stCondLst>
                            <p:childTnLst>
                              <p:par>
                                <p:cTn fill="hold" id="44" nodeType="afterEffect" presetClass="exit" presetID="2" presetSubtype="8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dur="1000" id="45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 id="46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1" fill="hold" id="47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grpId="0" spid="5"/>
      <p:bldP grpId="1" spid="5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5" y="3429000"/>
            <a:ext cx="5436096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 rot="5400000">
            <a:off x="-859917" y="2290192"/>
            <a:ext cx="5589247" cy="3546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extBox 1"/>
          <p:cNvSpPr txBox="1"/>
          <p:nvPr/>
        </p:nvSpPr>
        <p:spPr>
          <a:xfrm>
            <a:off x="3698889" y="1628800"/>
            <a:ext cx="52565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de-DE" sz="2400" dirty="0" smtClean="0"/>
              <a:t>Ich mache verschiedene Kreuzwörter,</a:t>
            </a:r>
            <a:r>
              <a:rPr lang="de-DE" dirty="0" smtClean="0"/>
              <a:t> </a:t>
            </a:r>
            <a:endParaRPr lang="ru-RU" dirty="0" smtClean="0"/>
          </a:p>
          <a:p>
            <a:pPr algn="just"/>
            <a:r>
              <a:rPr lang="de-DE" sz="2400" dirty="0" smtClean="0"/>
              <a:t>Bilderrätsel, Quiz, Tangrams, Bingos.   Besonders gern lese ich Witze, humorvolle Geschichte.</a:t>
            </a:r>
            <a:endParaRPr lang="ru-RU" sz="24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5000">
        <p14:ripple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0"/>
                            </p:stCondLst>
                            <p:childTnLst>
                              <p:par>
                                <p:cTn id="18" presetID="16" presetClass="exit" presetSubtype="26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0"/>
                            </p:stCondLst>
                            <p:childTnLst>
                              <p:par>
                                <p:cTn id="22" presetID="18" presetClass="exit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Right)">
                                      <p:cBhvr>
                                        <p:cTn id="23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6000"/>
                            </p:stCondLst>
                            <p:childTnLst>
                              <p:par>
                                <p:cTn id="26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4603440" y="2461456"/>
            <a:ext cx="5589240" cy="3203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t="6585"/>
          <a:stretch>
            <a:fillRect/>
          </a:stretch>
        </p:blipFill>
        <p:spPr bwMode="auto">
          <a:xfrm rot="5400000">
            <a:off x="-1122937" y="2531215"/>
            <a:ext cx="5589240" cy="3064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extBox 1"/>
          <p:cNvSpPr txBox="1"/>
          <p:nvPr/>
        </p:nvSpPr>
        <p:spPr>
          <a:xfrm>
            <a:off x="3203849" y="1985888"/>
            <a:ext cx="252027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de-DE" sz="2400" dirty="0" smtClean="0"/>
              <a:t>Es ist mir interessant, sich deutsche Filme, Videos anzusehen. Ich mache auch Präsentationen zu verschiedenen Themen. Ab und zu spielen wir in der Stunde.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662533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5000">
        <p14:ripple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6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00"/>
                            </p:stCondLst>
                            <p:childTnLst>
                              <p:par>
                                <p:cTn id="32" presetID="2" presetClass="exit" presetSubtype="3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3" dur="1000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0"/>
                            </p:stCondLst>
                            <p:childTnLst>
                              <p:par>
                                <p:cTn id="37" presetID="26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8" dur="90" accel="50000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911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9">
                                          <p:stCondLst>
                                            <p:cond delay="911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" accel="50000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6" dur="13">
                                          <p:stCondLst>
                                            <p:cond delay="31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7" dur="83" decel="50000">
                                          <p:stCondLst>
                                            <p:cond delay="32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9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1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3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6000"/>
                            </p:stCondLst>
                            <p:childTnLst>
                              <p:par>
                                <p:cTn id="56" presetID="2" presetClass="exit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7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2" grpId="2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650432"/>
            <a:ext cx="7438972" cy="4184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extBox 1"/>
          <p:cNvSpPr txBox="1"/>
          <p:nvPr/>
        </p:nvSpPr>
        <p:spPr>
          <a:xfrm>
            <a:off x="179512" y="1450103"/>
            <a:ext cx="87849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de-DE" sz="2400" dirty="0" smtClean="0"/>
              <a:t>In der Stunde erfahre ich viel Neues und Interessantes über große Menschen Deutschlands, über Traditionen der Deutschen, über Kunst und  Wissenschaft.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40796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5000">
        <p14:ripple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2" presetClass="exit" presetSubtype="4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000"/>
                            </p:stCondLst>
                            <p:childTnLst>
                              <p:par>
                                <p:cTn id="24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2" grpId="1" build="allAtOnce"/>
    </p:bldLst>
  </p:timing>
</p:sld>
</file>

<file path=ppt/theme/theme1.xml><?xml version="1.0" encoding="utf-8"?>
<a:theme xmlns:a="http://schemas.openxmlformats.org/drawingml/2006/main" name="Тема Office">
  <a:themeElements>
    <a:clrScheme name="Другая 1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1030</TotalTime>
  <Words>324</Words>
  <Application>Microsoft Office PowerPoint</Application>
  <PresentationFormat>Экран (4:3)</PresentationFormat>
  <Paragraphs>30</Paragraphs>
  <Slides>13</Slides>
  <Notes>2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Admin</cp:lastModifiedBy>
  <cp:revision>138</cp:revision>
  <dcterms:created xsi:type="dcterms:W3CDTF">2013-08-25T12:51:36Z</dcterms:created>
  <dcterms:modified xsi:type="dcterms:W3CDTF">2018-10-24T17:57:13Z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3045739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