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256" r:id="rId2"/>
    <p:sldId id="264" r:id="rId3"/>
    <p:sldId id="290" r:id="rId4"/>
    <p:sldId id="258" r:id="rId5"/>
    <p:sldId id="265" r:id="rId6"/>
    <p:sldId id="266" r:id="rId7"/>
    <p:sldId id="269" r:id="rId8"/>
    <p:sldId id="270" r:id="rId9"/>
    <p:sldId id="271" r:id="rId10"/>
    <p:sldId id="272" r:id="rId11"/>
    <p:sldId id="275" r:id="rId12"/>
    <p:sldId id="276" r:id="rId13"/>
    <p:sldId id="279" r:id="rId14"/>
    <p:sldId id="278" r:id="rId15"/>
    <p:sldId id="277" r:id="rId16"/>
    <p:sldId id="280" r:id="rId17"/>
    <p:sldId id="281" r:id="rId18"/>
    <p:sldId id="283" r:id="rId19"/>
    <p:sldId id="285" r:id="rId20"/>
    <p:sldId id="284" r:id="rId21"/>
    <p:sldId id="288" r:id="rId22"/>
    <p:sldId id="274" r:id="rId23"/>
    <p:sldId id="287" r:id="rId24"/>
    <p:sldId id="289" r:id="rId25"/>
    <p:sldId id="286" r:id="rId26"/>
    <p:sldId id="261" r:id="rId27"/>
    <p:sldId id="282" r:id="rId28"/>
    <p:sldId id="291" r:id="rId29"/>
    <p:sldId id="292" r:id="rId30"/>
    <p:sldId id="293" r:id="rId31"/>
    <p:sldId id="294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053" autoAdjust="0"/>
    <p:restoredTop sz="94624" autoAdjust="0"/>
  </p:normalViewPr>
  <p:slideViewPr>
    <p:cSldViewPr>
      <p:cViewPr varScale="1">
        <p:scale>
          <a:sx n="82" d="100"/>
          <a:sy n="82" d="100"/>
        </p:scale>
        <p:origin x="-854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210957389695844E-2"/>
          <c:y val="0.17315981220474402"/>
          <c:w val="0.84371130196944633"/>
          <c:h val="0.7414869518327320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Пассажиры</c:v>
                </c:pt>
              </c:strCache>
            </c:strRef>
          </c:tx>
          <c:dLbls>
            <c:dLbl>
              <c:idx val="2"/>
              <c:layout>
                <c:manualLayout>
                  <c:x val="0.18684341431610718"/>
                  <c:y val="-7.918042651157450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2174471803028943"/>
                  <c:y val="2.880428012832919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6381989890386237"/>
                  <c:y val="2.613812632399834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 algn="ctr">
                    <a:defRPr lang="ru-RU" sz="1800" b="0" i="0" u="none" strike="noStrike" kern="1200" baseline="0">
                      <a:solidFill>
                        <a:prstClr val="black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32008558388965924"/>
                  <c:y val="-1.026860759093061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Book Antiqua" panose="0204060205030503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Автобусы</c:v>
                </c:pt>
                <c:pt idx="1">
                  <c:v>Метрополитен</c:v>
                </c:pt>
                <c:pt idx="2">
                  <c:v>Трамвай и троллейбус</c:v>
                </c:pt>
                <c:pt idx="3">
                  <c:v>Ж/д транспорт</c:v>
                </c:pt>
                <c:pt idx="4">
                  <c:v>Воздушный</c:v>
                </c:pt>
                <c:pt idx="5">
                  <c:v>Водный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13000000000</c:v>
                </c:pt>
                <c:pt idx="1">
                  <c:v>3200000000</c:v>
                </c:pt>
                <c:pt idx="2">
                  <c:v>2000000000</c:v>
                </c:pt>
                <c:pt idx="3">
                  <c:v>1000000000</c:v>
                </c:pt>
                <c:pt idx="4">
                  <c:v>74000000</c:v>
                </c:pt>
                <c:pt idx="5">
                  <c:v>13000000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76F448-673F-49F4-9A7E-C96A8EBA386D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CCE362-854E-4A52-80AE-9865FB9B2BBD}">
      <dgm:prSet phldrT="[Текст]" custT="1"/>
      <dgm:spPr/>
      <dgm:t>
        <a:bodyPr/>
        <a:lstStyle/>
        <a:p>
          <a:pPr marL="342900" indent="-228600" algn="just" defTabSz="914400" rtl="0" eaLnBrk="1" latinLnBrk="0" hangingPunct="1">
            <a:lnSpc>
              <a:spcPct val="120000"/>
            </a:lnSpc>
            <a:spcBef>
              <a:spcPct val="20000"/>
            </a:spcBef>
            <a:buClr>
              <a:schemeClr val="accent1"/>
            </a:buClr>
            <a:buFont typeface="Arial" pitchFamily="34" charset="0"/>
            <a:buNone/>
          </a:pP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1814 г. Изобретение </a:t>
          </a:r>
          <a:r>
            <a:rPr lang="ru-RU" sz="1800" kern="1200" dirty="0" err="1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Брюнелем</a:t>
          </a: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туннелепроходческого</a:t>
          </a: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 щита и проектирование шоссейной переправы через Неву в Петербурге.</a:t>
          </a:r>
          <a:endParaRPr lang="ru-RU" sz="1800" kern="1200" dirty="0">
            <a:solidFill>
              <a:schemeClr val="tx1"/>
            </a:solidFill>
            <a:latin typeface="Book Antiqua" panose="02040602050305030304" pitchFamily="18" charset="0"/>
            <a:ea typeface="+mn-ea"/>
            <a:cs typeface="+mn-cs"/>
          </a:endParaRPr>
        </a:p>
      </dgm:t>
    </dgm:pt>
    <dgm:pt modelId="{66C0CE4C-75E4-41A4-9628-B7C540F90FA4}" type="parTrans" cxnId="{E8894432-6768-4032-BE56-E1B3FEB4C0B9}">
      <dgm:prSet/>
      <dgm:spPr/>
      <dgm:t>
        <a:bodyPr/>
        <a:lstStyle/>
        <a:p>
          <a:endParaRPr lang="ru-RU"/>
        </a:p>
      </dgm:t>
    </dgm:pt>
    <dgm:pt modelId="{C6F873A5-9B62-42E0-9685-DC0C0A3D66BE}" type="sibTrans" cxnId="{E8894432-6768-4032-BE56-E1B3FEB4C0B9}">
      <dgm:prSet/>
      <dgm:spPr/>
      <dgm:t>
        <a:bodyPr/>
        <a:lstStyle/>
        <a:p>
          <a:endParaRPr lang="ru-RU"/>
        </a:p>
      </dgm:t>
    </dgm:pt>
    <dgm:pt modelId="{6B5CB39F-BCCA-450D-A037-E88DD3AADEDD}">
      <dgm:prSet phldrT="[Текст]" custT="1"/>
      <dgm:spPr/>
      <dgm:t>
        <a:bodyPr/>
        <a:lstStyle/>
        <a:p>
          <a:pPr marL="342900" indent="-228600" algn="just" defTabSz="914400" rtl="0" eaLnBrk="1" latinLnBrk="0" hangingPunct="1">
            <a:lnSpc>
              <a:spcPct val="120000"/>
            </a:lnSpc>
            <a:spcBef>
              <a:spcPct val="20000"/>
            </a:spcBef>
            <a:buClr>
              <a:schemeClr val="accent1"/>
            </a:buClr>
            <a:buFont typeface="Arial" pitchFamily="34" charset="0"/>
            <a:buNone/>
          </a:pPr>
          <a:r>
            <a:rPr lang="en-US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18</a:t>
          </a: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25 г.  Начало строительства тоннеля под Темзой.</a:t>
          </a:r>
          <a:endParaRPr lang="ru-RU" sz="1800" kern="1200" dirty="0">
            <a:solidFill>
              <a:schemeClr val="tx1"/>
            </a:solidFill>
            <a:latin typeface="Book Antiqua" panose="02040602050305030304" pitchFamily="18" charset="0"/>
            <a:ea typeface="+mn-ea"/>
            <a:cs typeface="+mn-cs"/>
          </a:endParaRPr>
        </a:p>
      </dgm:t>
    </dgm:pt>
    <dgm:pt modelId="{EF0D42F3-7BCF-49F8-B390-17A9DBA5CA4E}" type="parTrans" cxnId="{9B9B02BE-6FF3-44BA-9007-9DAB248584E9}">
      <dgm:prSet/>
      <dgm:spPr/>
      <dgm:t>
        <a:bodyPr/>
        <a:lstStyle/>
        <a:p>
          <a:endParaRPr lang="ru-RU"/>
        </a:p>
      </dgm:t>
    </dgm:pt>
    <dgm:pt modelId="{2938DF43-8E3D-4F17-9692-4EBA2832C5EA}" type="sibTrans" cxnId="{9B9B02BE-6FF3-44BA-9007-9DAB248584E9}">
      <dgm:prSet/>
      <dgm:spPr/>
      <dgm:t>
        <a:bodyPr/>
        <a:lstStyle/>
        <a:p>
          <a:endParaRPr lang="ru-RU"/>
        </a:p>
      </dgm:t>
    </dgm:pt>
    <dgm:pt modelId="{7471108B-6227-418A-B80C-618AFB0B3F6E}">
      <dgm:prSet phldrT="[Текст]"/>
      <dgm:spPr/>
      <dgm:t>
        <a:bodyPr/>
        <a:lstStyle/>
        <a:p>
          <a:r>
            <a:rPr lang="en-US" dirty="0" smtClean="0"/>
            <a:t>II</a:t>
          </a:r>
          <a:endParaRPr lang="ru-RU" dirty="0"/>
        </a:p>
      </dgm:t>
    </dgm:pt>
    <dgm:pt modelId="{C791D79C-F5A7-4693-88D6-49194507A38A}" type="parTrans" cxnId="{C6D03610-977B-4BE6-82E7-81B5A6226971}">
      <dgm:prSet/>
      <dgm:spPr/>
      <dgm:t>
        <a:bodyPr/>
        <a:lstStyle/>
        <a:p>
          <a:endParaRPr lang="ru-RU"/>
        </a:p>
      </dgm:t>
    </dgm:pt>
    <dgm:pt modelId="{1709DD46-8917-48BB-AE08-B26790A131EF}" type="sibTrans" cxnId="{C6D03610-977B-4BE6-82E7-81B5A6226971}">
      <dgm:prSet/>
      <dgm:spPr/>
      <dgm:t>
        <a:bodyPr/>
        <a:lstStyle/>
        <a:p>
          <a:endParaRPr lang="ru-RU"/>
        </a:p>
      </dgm:t>
    </dgm:pt>
    <dgm:pt modelId="{B56A6147-9AB5-477D-8F43-F2274E7D1A3C}">
      <dgm:prSet phldrT="[Текст]" custT="1"/>
      <dgm:spPr/>
      <dgm:t>
        <a:bodyPr/>
        <a:lstStyle/>
        <a:p>
          <a:pPr marL="342900" indent="-228600" algn="just" defTabSz="914400" rtl="0" eaLnBrk="1" latinLnBrk="0" hangingPunct="1">
            <a:lnSpc>
              <a:spcPct val="120000"/>
            </a:lnSpc>
            <a:spcBef>
              <a:spcPct val="20000"/>
            </a:spcBef>
            <a:buClr>
              <a:schemeClr val="accent1"/>
            </a:buClr>
            <a:buFont typeface="Arial" pitchFamily="34" charset="0"/>
            <a:buNone/>
          </a:pP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1843 г. Открытие тоннеля под Темзой, в 1846 Чарльзом Пирсом представлен первый проект метрополитена. </a:t>
          </a:r>
          <a:endParaRPr lang="ru-RU" sz="1800" kern="1200" dirty="0">
            <a:solidFill>
              <a:schemeClr val="tx1"/>
            </a:solidFill>
            <a:latin typeface="Book Antiqua" panose="02040602050305030304" pitchFamily="18" charset="0"/>
            <a:ea typeface="+mn-ea"/>
            <a:cs typeface="+mn-cs"/>
          </a:endParaRPr>
        </a:p>
      </dgm:t>
    </dgm:pt>
    <dgm:pt modelId="{3C1A3735-9138-42F6-87F6-8F042BBA8256}" type="parTrans" cxnId="{9295150E-4B24-4D26-8338-5780A68069D7}">
      <dgm:prSet/>
      <dgm:spPr/>
      <dgm:t>
        <a:bodyPr/>
        <a:lstStyle/>
        <a:p>
          <a:endParaRPr lang="ru-RU"/>
        </a:p>
      </dgm:t>
    </dgm:pt>
    <dgm:pt modelId="{9BF0EFB6-263D-40CA-A653-E7FEAF389F5F}" type="sibTrans" cxnId="{9295150E-4B24-4D26-8338-5780A68069D7}">
      <dgm:prSet/>
      <dgm:spPr/>
      <dgm:t>
        <a:bodyPr/>
        <a:lstStyle/>
        <a:p>
          <a:endParaRPr lang="ru-RU"/>
        </a:p>
      </dgm:t>
    </dgm:pt>
    <dgm:pt modelId="{36C809F9-6E3C-49E1-B7A2-DE37508BCF48}">
      <dgm:prSet phldrT="[Текст]" custT="1"/>
      <dgm:spPr/>
      <dgm:t>
        <a:bodyPr/>
        <a:lstStyle/>
        <a:p>
          <a:pPr marL="342900" indent="-228600" algn="just" defTabSz="914400" rtl="0" eaLnBrk="1" latinLnBrk="0" hangingPunct="1">
            <a:lnSpc>
              <a:spcPct val="120000"/>
            </a:lnSpc>
            <a:spcBef>
              <a:spcPct val="20000"/>
            </a:spcBef>
            <a:buClr>
              <a:schemeClr val="accent1"/>
            </a:buClr>
            <a:buFont typeface="Arial" pitchFamily="34" charset="0"/>
            <a:buNone/>
          </a:pP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1869 г. Пущены первые поезда, 1890 паровая тяга заменена на электрическую.</a:t>
          </a:r>
          <a:endParaRPr lang="ru-RU" sz="1800" kern="1200" dirty="0">
            <a:solidFill>
              <a:schemeClr val="tx1"/>
            </a:solidFill>
            <a:latin typeface="Book Antiqua" panose="02040602050305030304" pitchFamily="18" charset="0"/>
            <a:ea typeface="+mn-ea"/>
            <a:cs typeface="+mn-cs"/>
          </a:endParaRPr>
        </a:p>
      </dgm:t>
    </dgm:pt>
    <dgm:pt modelId="{B2BE2EF8-D84E-4231-ADDC-013699924C4F}" type="parTrans" cxnId="{16AF982B-157F-46E8-9987-4B0B074291F5}">
      <dgm:prSet/>
      <dgm:spPr/>
      <dgm:t>
        <a:bodyPr/>
        <a:lstStyle/>
        <a:p>
          <a:endParaRPr lang="ru-RU"/>
        </a:p>
      </dgm:t>
    </dgm:pt>
    <dgm:pt modelId="{797ED2E5-B258-4462-825D-45A2D064DE15}" type="sibTrans" cxnId="{16AF982B-157F-46E8-9987-4B0B074291F5}">
      <dgm:prSet/>
      <dgm:spPr/>
      <dgm:t>
        <a:bodyPr/>
        <a:lstStyle/>
        <a:p>
          <a:endParaRPr lang="ru-RU"/>
        </a:p>
      </dgm:t>
    </dgm:pt>
    <dgm:pt modelId="{78EBD71F-6A12-4FD6-9F71-8B70E48FC396}">
      <dgm:prSet phldrT="[Текст]"/>
      <dgm:spPr/>
      <dgm:t>
        <a:bodyPr/>
        <a:lstStyle/>
        <a:p>
          <a:r>
            <a:rPr lang="en-US" dirty="0" smtClean="0"/>
            <a:t>III</a:t>
          </a:r>
          <a:endParaRPr lang="ru-RU" dirty="0"/>
        </a:p>
      </dgm:t>
    </dgm:pt>
    <dgm:pt modelId="{CF7687B5-55C6-4129-B944-CC688C170E40}" type="parTrans" cxnId="{80828522-22EE-40B5-AE04-6B38EBD35E8B}">
      <dgm:prSet/>
      <dgm:spPr/>
      <dgm:t>
        <a:bodyPr/>
        <a:lstStyle/>
        <a:p>
          <a:endParaRPr lang="ru-RU"/>
        </a:p>
      </dgm:t>
    </dgm:pt>
    <dgm:pt modelId="{444C70F2-2D01-4084-9339-D5CC44F97377}" type="sibTrans" cxnId="{80828522-22EE-40B5-AE04-6B38EBD35E8B}">
      <dgm:prSet/>
      <dgm:spPr/>
      <dgm:t>
        <a:bodyPr/>
        <a:lstStyle/>
        <a:p>
          <a:endParaRPr lang="ru-RU"/>
        </a:p>
      </dgm:t>
    </dgm:pt>
    <dgm:pt modelId="{5CE02681-04F6-423B-98CC-337DCEA04160}">
      <dgm:prSet phldrT="[Текст]" custT="1"/>
      <dgm:spPr/>
      <dgm:t>
        <a:bodyPr/>
        <a:lstStyle/>
        <a:p>
          <a:pPr marL="342900" indent="-228600" algn="just" defTabSz="914400" rtl="0" eaLnBrk="1" latinLnBrk="0" hangingPunct="1">
            <a:lnSpc>
              <a:spcPct val="120000"/>
            </a:lnSpc>
            <a:spcBef>
              <a:spcPct val="20000"/>
            </a:spcBef>
            <a:buClr>
              <a:schemeClr val="accent1"/>
            </a:buClr>
            <a:buFont typeface="Arial" pitchFamily="34" charset="0"/>
            <a:buNone/>
          </a:pP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В 1908 г. Альбертом </a:t>
          </a:r>
          <a:r>
            <a:rPr lang="ru-RU" sz="1800" kern="1200" dirty="0" err="1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Стенлеем</a:t>
          </a: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 создана схема 8 линий лондонского метро.</a:t>
          </a:r>
          <a:endParaRPr lang="ru-RU" sz="1800" kern="1200" dirty="0">
            <a:solidFill>
              <a:schemeClr val="tx1"/>
            </a:solidFill>
            <a:latin typeface="Book Antiqua" panose="02040602050305030304" pitchFamily="18" charset="0"/>
            <a:ea typeface="+mn-ea"/>
            <a:cs typeface="+mn-cs"/>
          </a:endParaRPr>
        </a:p>
      </dgm:t>
    </dgm:pt>
    <dgm:pt modelId="{F2043A6C-2716-4E4A-9183-58B2BE4633E4}" type="parTrans" cxnId="{5ED7A682-7A86-4FA8-BF1E-C299DC91CBC4}">
      <dgm:prSet/>
      <dgm:spPr/>
      <dgm:t>
        <a:bodyPr/>
        <a:lstStyle/>
        <a:p>
          <a:endParaRPr lang="ru-RU"/>
        </a:p>
      </dgm:t>
    </dgm:pt>
    <dgm:pt modelId="{F95955FB-19A4-46D6-9A4E-8B92CC05A474}" type="sibTrans" cxnId="{5ED7A682-7A86-4FA8-BF1E-C299DC91CBC4}">
      <dgm:prSet/>
      <dgm:spPr/>
      <dgm:t>
        <a:bodyPr/>
        <a:lstStyle/>
        <a:p>
          <a:endParaRPr lang="ru-RU"/>
        </a:p>
      </dgm:t>
    </dgm:pt>
    <dgm:pt modelId="{9C406D77-C626-49B7-93D6-79B09008CD59}">
      <dgm:prSet phldrT="[Текст]" custT="1"/>
      <dgm:spPr/>
      <dgm:t>
        <a:bodyPr/>
        <a:lstStyle/>
        <a:p>
          <a:pPr marL="342900" indent="-228600" algn="just" defTabSz="914400" rtl="0" eaLnBrk="1" latinLnBrk="0" hangingPunct="1">
            <a:lnSpc>
              <a:spcPct val="120000"/>
            </a:lnSpc>
            <a:spcBef>
              <a:spcPct val="20000"/>
            </a:spcBef>
            <a:buClr>
              <a:schemeClr val="accent1"/>
            </a:buClr>
            <a:buFont typeface="Arial" pitchFamily="34" charset="0"/>
            <a:buNone/>
          </a:pP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В 1868 г. Открыт второй метрополитен в Европе. </a:t>
          </a:r>
          <a:endParaRPr lang="ru-RU" sz="1800" kern="1200" dirty="0">
            <a:solidFill>
              <a:schemeClr val="tx1"/>
            </a:solidFill>
            <a:latin typeface="Book Antiqua" panose="02040602050305030304" pitchFamily="18" charset="0"/>
            <a:ea typeface="+mn-ea"/>
            <a:cs typeface="+mn-cs"/>
          </a:endParaRPr>
        </a:p>
      </dgm:t>
    </dgm:pt>
    <dgm:pt modelId="{27C0BF7B-8E97-46F4-8166-297E2CB247D5}" type="parTrans" cxnId="{3109B4E5-6A52-42A6-8798-510352B39336}">
      <dgm:prSet/>
      <dgm:spPr/>
      <dgm:t>
        <a:bodyPr/>
        <a:lstStyle/>
        <a:p>
          <a:endParaRPr lang="ru-RU"/>
        </a:p>
      </dgm:t>
    </dgm:pt>
    <dgm:pt modelId="{FA852EE6-23DE-4C90-ABD0-516EF640E7F6}" type="sibTrans" cxnId="{3109B4E5-6A52-42A6-8798-510352B39336}">
      <dgm:prSet/>
      <dgm:spPr/>
      <dgm:t>
        <a:bodyPr/>
        <a:lstStyle/>
        <a:p>
          <a:endParaRPr lang="ru-RU"/>
        </a:p>
      </dgm:t>
    </dgm:pt>
    <dgm:pt modelId="{97045276-5ADB-419D-8C90-526B2EEEBED7}">
      <dgm:prSet phldrT="[Текст]"/>
      <dgm:spPr/>
      <dgm:t>
        <a:bodyPr/>
        <a:lstStyle/>
        <a:p>
          <a:r>
            <a:rPr lang="en-US" dirty="0" smtClean="0"/>
            <a:t>I</a:t>
          </a:r>
          <a:endParaRPr lang="ru-RU" dirty="0"/>
        </a:p>
      </dgm:t>
    </dgm:pt>
    <dgm:pt modelId="{062D19C1-15D1-4CCD-AC77-EE1B0EDC8EC9}" type="sibTrans" cxnId="{C30587E7-376E-4B4D-B232-A5981329F95C}">
      <dgm:prSet/>
      <dgm:spPr/>
      <dgm:t>
        <a:bodyPr/>
        <a:lstStyle/>
        <a:p>
          <a:endParaRPr lang="ru-RU"/>
        </a:p>
      </dgm:t>
    </dgm:pt>
    <dgm:pt modelId="{97F3CB09-9537-43DB-9DF6-7B4C2A29E5BA}" type="parTrans" cxnId="{C30587E7-376E-4B4D-B232-A5981329F95C}">
      <dgm:prSet/>
      <dgm:spPr/>
      <dgm:t>
        <a:bodyPr/>
        <a:lstStyle/>
        <a:p>
          <a:endParaRPr lang="ru-RU"/>
        </a:p>
      </dgm:t>
    </dgm:pt>
    <dgm:pt modelId="{F6E973FC-703C-4B27-8505-FA9F4EFFD907}" type="pres">
      <dgm:prSet presAssocID="{1D76F448-673F-49F4-9A7E-C96A8EBA386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1C8DDF-06CD-4DDA-8237-3786B4B5D901}" type="pres">
      <dgm:prSet presAssocID="{97045276-5ADB-419D-8C90-526B2EEEBED7}" presName="composite" presStyleCnt="0"/>
      <dgm:spPr/>
    </dgm:pt>
    <dgm:pt modelId="{30F00FB7-ACA6-439F-B7CB-C49F97EB8A5D}" type="pres">
      <dgm:prSet presAssocID="{97045276-5ADB-419D-8C90-526B2EEEBED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5CFB44-5BD9-4CA9-8F76-AC586C4760CB}" type="pres">
      <dgm:prSet presAssocID="{97045276-5ADB-419D-8C90-526B2EEEBED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76E35C-A51F-4984-AC27-5EEC4F3E0AA9}" type="pres">
      <dgm:prSet presAssocID="{062D19C1-15D1-4CCD-AC77-EE1B0EDC8EC9}" presName="sp" presStyleCnt="0"/>
      <dgm:spPr/>
    </dgm:pt>
    <dgm:pt modelId="{B1CD62D0-0B3E-4425-8C84-3D2BDBD1075A}" type="pres">
      <dgm:prSet presAssocID="{7471108B-6227-418A-B80C-618AFB0B3F6E}" presName="composite" presStyleCnt="0"/>
      <dgm:spPr/>
    </dgm:pt>
    <dgm:pt modelId="{28FA18DE-AE39-48EA-B462-0E5DE26D3975}" type="pres">
      <dgm:prSet presAssocID="{7471108B-6227-418A-B80C-618AFB0B3F6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EA9D74-E3DE-4956-91D4-E3F0C4057B3E}" type="pres">
      <dgm:prSet presAssocID="{7471108B-6227-418A-B80C-618AFB0B3F6E}" presName="descendantText" presStyleLbl="alignAcc1" presStyleIdx="1" presStyleCnt="3" custScaleY="129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033AE5-21B2-4F4E-8F73-463D69D82025}" type="pres">
      <dgm:prSet presAssocID="{1709DD46-8917-48BB-AE08-B26790A131EF}" presName="sp" presStyleCnt="0"/>
      <dgm:spPr/>
    </dgm:pt>
    <dgm:pt modelId="{B065FDF0-2616-4C08-B809-953F95E2515A}" type="pres">
      <dgm:prSet presAssocID="{78EBD71F-6A12-4FD6-9F71-8B70E48FC396}" presName="composite" presStyleCnt="0"/>
      <dgm:spPr/>
    </dgm:pt>
    <dgm:pt modelId="{A292F598-5E14-4A34-839E-F534F406E42D}" type="pres">
      <dgm:prSet presAssocID="{78EBD71F-6A12-4FD6-9F71-8B70E48FC39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77EACB-50B9-4755-904A-2F0B48225059}" type="pres">
      <dgm:prSet presAssocID="{78EBD71F-6A12-4FD6-9F71-8B70E48FC39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95150E-4B24-4D26-8338-5780A68069D7}" srcId="{7471108B-6227-418A-B80C-618AFB0B3F6E}" destId="{B56A6147-9AB5-477D-8F43-F2274E7D1A3C}" srcOrd="0" destOrd="0" parTransId="{3C1A3735-9138-42F6-87F6-8F042BBA8256}" sibTransId="{9BF0EFB6-263D-40CA-A653-E7FEAF389F5F}"/>
    <dgm:cxn modelId="{FE2CA526-8B3B-44C2-85C0-30152DF48D3A}" type="presOf" srcId="{9C406D77-C626-49B7-93D6-79B09008CD59}" destId="{2577EACB-50B9-4755-904A-2F0B48225059}" srcOrd="0" destOrd="1" presId="urn:microsoft.com/office/officeart/2005/8/layout/chevron2"/>
    <dgm:cxn modelId="{16AF982B-157F-46E8-9987-4B0B074291F5}" srcId="{7471108B-6227-418A-B80C-618AFB0B3F6E}" destId="{36C809F9-6E3C-49E1-B7A2-DE37508BCF48}" srcOrd="1" destOrd="0" parTransId="{B2BE2EF8-D84E-4231-ADDC-013699924C4F}" sibTransId="{797ED2E5-B258-4462-825D-45A2D064DE15}"/>
    <dgm:cxn modelId="{5436949C-A602-463D-ACD9-DA650500E076}" type="presOf" srcId="{6B5CB39F-BCCA-450D-A037-E88DD3AADEDD}" destId="{5D5CFB44-5BD9-4CA9-8F76-AC586C4760CB}" srcOrd="0" destOrd="1" presId="urn:microsoft.com/office/officeart/2005/8/layout/chevron2"/>
    <dgm:cxn modelId="{565D352B-457D-4CE4-B9DE-A59BBCDF961C}" type="presOf" srcId="{97045276-5ADB-419D-8C90-526B2EEEBED7}" destId="{30F00FB7-ACA6-439F-B7CB-C49F97EB8A5D}" srcOrd="0" destOrd="0" presId="urn:microsoft.com/office/officeart/2005/8/layout/chevron2"/>
    <dgm:cxn modelId="{EF205243-10C4-4490-A1B4-297521036332}" type="presOf" srcId="{7DCCE362-854E-4A52-80AE-9865FB9B2BBD}" destId="{5D5CFB44-5BD9-4CA9-8F76-AC586C4760CB}" srcOrd="0" destOrd="0" presId="urn:microsoft.com/office/officeart/2005/8/layout/chevron2"/>
    <dgm:cxn modelId="{C30587E7-376E-4B4D-B232-A5981329F95C}" srcId="{1D76F448-673F-49F4-9A7E-C96A8EBA386D}" destId="{97045276-5ADB-419D-8C90-526B2EEEBED7}" srcOrd="0" destOrd="0" parTransId="{97F3CB09-9537-43DB-9DF6-7B4C2A29E5BA}" sibTransId="{062D19C1-15D1-4CCD-AC77-EE1B0EDC8EC9}"/>
    <dgm:cxn modelId="{27731B04-D3BC-4021-B36D-B761239F3F68}" type="presOf" srcId="{1D76F448-673F-49F4-9A7E-C96A8EBA386D}" destId="{F6E973FC-703C-4B27-8505-FA9F4EFFD907}" srcOrd="0" destOrd="0" presId="urn:microsoft.com/office/officeart/2005/8/layout/chevron2"/>
    <dgm:cxn modelId="{C6D03610-977B-4BE6-82E7-81B5A6226971}" srcId="{1D76F448-673F-49F4-9A7E-C96A8EBA386D}" destId="{7471108B-6227-418A-B80C-618AFB0B3F6E}" srcOrd="1" destOrd="0" parTransId="{C791D79C-F5A7-4693-88D6-49194507A38A}" sibTransId="{1709DD46-8917-48BB-AE08-B26790A131EF}"/>
    <dgm:cxn modelId="{EA121C1A-00A5-43E4-8930-99DC45A9A1E4}" type="presOf" srcId="{36C809F9-6E3C-49E1-B7A2-DE37508BCF48}" destId="{4AEA9D74-E3DE-4956-91D4-E3F0C4057B3E}" srcOrd="0" destOrd="1" presId="urn:microsoft.com/office/officeart/2005/8/layout/chevron2"/>
    <dgm:cxn modelId="{7A636D57-30B0-4266-A6D7-C1BE0C7982F2}" type="presOf" srcId="{7471108B-6227-418A-B80C-618AFB0B3F6E}" destId="{28FA18DE-AE39-48EA-B462-0E5DE26D3975}" srcOrd="0" destOrd="0" presId="urn:microsoft.com/office/officeart/2005/8/layout/chevron2"/>
    <dgm:cxn modelId="{E8894432-6768-4032-BE56-E1B3FEB4C0B9}" srcId="{97045276-5ADB-419D-8C90-526B2EEEBED7}" destId="{7DCCE362-854E-4A52-80AE-9865FB9B2BBD}" srcOrd="0" destOrd="0" parTransId="{66C0CE4C-75E4-41A4-9628-B7C540F90FA4}" sibTransId="{C6F873A5-9B62-42E0-9685-DC0C0A3D66BE}"/>
    <dgm:cxn modelId="{1F94F95F-5462-4842-AF98-4D03A0C57370}" type="presOf" srcId="{78EBD71F-6A12-4FD6-9F71-8B70E48FC396}" destId="{A292F598-5E14-4A34-839E-F534F406E42D}" srcOrd="0" destOrd="0" presId="urn:microsoft.com/office/officeart/2005/8/layout/chevron2"/>
    <dgm:cxn modelId="{3109B4E5-6A52-42A6-8798-510352B39336}" srcId="{78EBD71F-6A12-4FD6-9F71-8B70E48FC396}" destId="{9C406D77-C626-49B7-93D6-79B09008CD59}" srcOrd="1" destOrd="0" parTransId="{27C0BF7B-8E97-46F4-8166-297E2CB247D5}" sibTransId="{FA852EE6-23DE-4C90-ABD0-516EF640E7F6}"/>
    <dgm:cxn modelId="{F5F4D493-CAAB-4E33-85DE-C2CCAB79F963}" type="presOf" srcId="{B56A6147-9AB5-477D-8F43-F2274E7D1A3C}" destId="{4AEA9D74-E3DE-4956-91D4-E3F0C4057B3E}" srcOrd="0" destOrd="0" presId="urn:microsoft.com/office/officeart/2005/8/layout/chevron2"/>
    <dgm:cxn modelId="{49238DF5-9C06-4830-A9AF-06113C61A679}" type="presOf" srcId="{5CE02681-04F6-423B-98CC-337DCEA04160}" destId="{2577EACB-50B9-4755-904A-2F0B48225059}" srcOrd="0" destOrd="0" presId="urn:microsoft.com/office/officeart/2005/8/layout/chevron2"/>
    <dgm:cxn modelId="{5ED7A682-7A86-4FA8-BF1E-C299DC91CBC4}" srcId="{78EBD71F-6A12-4FD6-9F71-8B70E48FC396}" destId="{5CE02681-04F6-423B-98CC-337DCEA04160}" srcOrd="0" destOrd="0" parTransId="{F2043A6C-2716-4E4A-9183-58B2BE4633E4}" sibTransId="{F95955FB-19A4-46D6-9A4E-8B92CC05A474}"/>
    <dgm:cxn modelId="{80828522-22EE-40B5-AE04-6B38EBD35E8B}" srcId="{1D76F448-673F-49F4-9A7E-C96A8EBA386D}" destId="{78EBD71F-6A12-4FD6-9F71-8B70E48FC396}" srcOrd="2" destOrd="0" parTransId="{CF7687B5-55C6-4129-B944-CC688C170E40}" sibTransId="{444C70F2-2D01-4084-9339-D5CC44F97377}"/>
    <dgm:cxn modelId="{9B9B02BE-6FF3-44BA-9007-9DAB248584E9}" srcId="{97045276-5ADB-419D-8C90-526B2EEEBED7}" destId="{6B5CB39F-BCCA-450D-A037-E88DD3AADEDD}" srcOrd="1" destOrd="0" parTransId="{EF0D42F3-7BCF-49F8-B390-17A9DBA5CA4E}" sibTransId="{2938DF43-8E3D-4F17-9692-4EBA2832C5EA}"/>
    <dgm:cxn modelId="{F20179D3-513A-4DAA-A0CF-A69BE408232E}" type="presParOf" srcId="{F6E973FC-703C-4B27-8505-FA9F4EFFD907}" destId="{F51C8DDF-06CD-4DDA-8237-3786B4B5D901}" srcOrd="0" destOrd="0" presId="urn:microsoft.com/office/officeart/2005/8/layout/chevron2"/>
    <dgm:cxn modelId="{D9FEE92B-4DB8-40C0-AC1D-EFEE6CAA28C9}" type="presParOf" srcId="{F51C8DDF-06CD-4DDA-8237-3786B4B5D901}" destId="{30F00FB7-ACA6-439F-B7CB-C49F97EB8A5D}" srcOrd="0" destOrd="0" presId="urn:microsoft.com/office/officeart/2005/8/layout/chevron2"/>
    <dgm:cxn modelId="{FCEA1199-FEC8-4DA0-8BED-E3B01150985A}" type="presParOf" srcId="{F51C8DDF-06CD-4DDA-8237-3786B4B5D901}" destId="{5D5CFB44-5BD9-4CA9-8F76-AC586C4760CB}" srcOrd="1" destOrd="0" presId="urn:microsoft.com/office/officeart/2005/8/layout/chevron2"/>
    <dgm:cxn modelId="{55AE2664-3789-47F8-B727-F2D6AC98E4BE}" type="presParOf" srcId="{F6E973FC-703C-4B27-8505-FA9F4EFFD907}" destId="{3176E35C-A51F-4984-AC27-5EEC4F3E0AA9}" srcOrd="1" destOrd="0" presId="urn:microsoft.com/office/officeart/2005/8/layout/chevron2"/>
    <dgm:cxn modelId="{A64301DF-4376-4A91-A2EA-793EC264953F}" type="presParOf" srcId="{F6E973FC-703C-4B27-8505-FA9F4EFFD907}" destId="{B1CD62D0-0B3E-4425-8C84-3D2BDBD1075A}" srcOrd="2" destOrd="0" presId="urn:microsoft.com/office/officeart/2005/8/layout/chevron2"/>
    <dgm:cxn modelId="{BE52009D-554A-41B2-9283-9E8978BA0450}" type="presParOf" srcId="{B1CD62D0-0B3E-4425-8C84-3D2BDBD1075A}" destId="{28FA18DE-AE39-48EA-B462-0E5DE26D3975}" srcOrd="0" destOrd="0" presId="urn:microsoft.com/office/officeart/2005/8/layout/chevron2"/>
    <dgm:cxn modelId="{0BC59BEE-491D-4D66-A536-C83118D558B6}" type="presParOf" srcId="{B1CD62D0-0B3E-4425-8C84-3D2BDBD1075A}" destId="{4AEA9D74-E3DE-4956-91D4-E3F0C4057B3E}" srcOrd="1" destOrd="0" presId="urn:microsoft.com/office/officeart/2005/8/layout/chevron2"/>
    <dgm:cxn modelId="{74ED9D3E-8797-4003-90D2-72AC0149C35B}" type="presParOf" srcId="{F6E973FC-703C-4B27-8505-FA9F4EFFD907}" destId="{E6033AE5-21B2-4F4E-8F73-463D69D82025}" srcOrd="3" destOrd="0" presId="urn:microsoft.com/office/officeart/2005/8/layout/chevron2"/>
    <dgm:cxn modelId="{1D99EB4F-BC36-472B-A731-8F657EFECF12}" type="presParOf" srcId="{F6E973FC-703C-4B27-8505-FA9F4EFFD907}" destId="{B065FDF0-2616-4C08-B809-953F95E2515A}" srcOrd="4" destOrd="0" presId="urn:microsoft.com/office/officeart/2005/8/layout/chevron2"/>
    <dgm:cxn modelId="{2E79C05E-E960-4AEC-9CE2-53E56D1281F3}" type="presParOf" srcId="{B065FDF0-2616-4C08-B809-953F95E2515A}" destId="{A292F598-5E14-4A34-839E-F534F406E42D}" srcOrd="0" destOrd="0" presId="urn:microsoft.com/office/officeart/2005/8/layout/chevron2"/>
    <dgm:cxn modelId="{24ADB0B6-FA5B-4070-A914-26DFA9ABFEBB}" type="presParOf" srcId="{B065FDF0-2616-4C08-B809-953F95E2515A}" destId="{2577EACB-50B9-4755-904A-2F0B4822505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F00FB7-ACA6-439F-B7CB-C49F97EB8A5D}">
      <dsp:nvSpPr>
        <dsp:cNvPr id="0" name=""/>
        <dsp:cNvSpPr/>
      </dsp:nvSpPr>
      <dsp:spPr>
        <a:xfrm rot="5400000">
          <a:off x="-273473" y="279150"/>
          <a:ext cx="1823157" cy="12762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I</a:t>
          </a:r>
          <a:endParaRPr lang="ru-RU" sz="3500" kern="1200" dirty="0"/>
        </a:p>
      </dsp:txBody>
      <dsp:txXfrm rot="-5400000">
        <a:off x="1" y="643781"/>
        <a:ext cx="1276210" cy="546947"/>
      </dsp:txXfrm>
    </dsp:sp>
    <dsp:sp modelId="{5D5CFB44-5BD9-4CA9-8F76-AC586C4760CB}">
      <dsp:nvSpPr>
        <dsp:cNvPr id="0" name=""/>
        <dsp:cNvSpPr/>
      </dsp:nvSpPr>
      <dsp:spPr>
        <a:xfrm rot="5400000">
          <a:off x="4617578" y="-3335691"/>
          <a:ext cx="1185052" cy="78677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342900" lvl="1" indent="-228600" algn="just" defTabSz="914400" rtl="0" eaLnBrk="1" latinLnBrk="0" hangingPunct="1">
            <a:lnSpc>
              <a:spcPct val="120000"/>
            </a:lnSpc>
            <a:spcBef>
              <a:spcPct val="0"/>
            </a:spcBef>
            <a:spcAft>
              <a:spcPct val="15000"/>
            </a:spcAft>
            <a:buClr>
              <a:schemeClr val="accent1"/>
            </a:buClr>
            <a:buFont typeface="Arial" pitchFamily="34" charset="0"/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1814 г. Изобретение </a:t>
          </a:r>
          <a:r>
            <a:rPr lang="ru-RU" sz="1800" kern="1200" dirty="0" err="1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Брюнелем</a:t>
          </a: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туннелепроходческого</a:t>
          </a: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 щита и проектирование шоссейной переправы через Неву в Петербурге.</a:t>
          </a:r>
          <a:endParaRPr lang="ru-RU" sz="1800" kern="1200" dirty="0">
            <a:solidFill>
              <a:schemeClr val="tx1"/>
            </a:solidFill>
            <a:latin typeface="Book Antiqua" panose="02040602050305030304" pitchFamily="18" charset="0"/>
            <a:ea typeface="+mn-ea"/>
            <a:cs typeface="+mn-cs"/>
          </a:endParaRPr>
        </a:p>
        <a:p>
          <a:pPr marL="342900" lvl="1" indent="-228600" algn="just" defTabSz="914400" rtl="0" eaLnBrk="1" latinLnBrk="0" hangingPunct="1">
            <a:lnSpc>
              <a:spcPct val="120000"/>
            </a:lnSpc>
            <a:spcBef>
              <a:spcPct val="0"/>
            </a:spcBef>
            <a:spcAft>
              <a:spcPct val="15000"/>
            </a:spcAft>
            <a:buClr>
              <a:schemeClr val="accent1"/>
            </a:buClr>
            <a:buFont typeface="Arial" pitchFamily="34" charset="0"/>
            <a:buChar char="••"/>
          </a:pPr>
          <a:r>
            <a:rPr lang="en-US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18</a:t>
          </a: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25 г.  Начало строительства тоннеля под Темзой.</a:t>
          </a:r>
          <a:endParaRPr lang="ru-RU" sz="1800" kern="1200" dirty="0">
            <a:solidFill>
              <a:schemeClr val="tx1"/>
            </a:solidFill>
            <a:latin typeface="Book Antiqua" panose="02040602050305030304" pitchFamily="18" charset="0"/>
            <a:ea typeface="+mn-ea"/>
            <a:cs typeface="+mn-cs"/>
          </a:endParaRPr>
        </a:p>
      </dsp:txBody>
      <dsp:txXfrm rot="-5400000">
        <a:off x="1276210" y="63526"/>
        <a:ext cx="7809940" cy="1069354"/>
      </dsp:txXfrm>
    </dsp:sp>
    <dsp:sp modelId="{28FA18DE-AE39-48EA-B462-0E5DE26D3975}">
      <dsp:nvSpPr>
        <dsp:cNvPr id="0" name=""/>
        <dsp:cNvSpPr/>
      </dsp:nvSpPr>
      <dsp:spPr>
        <a:xfrm rot="5400000">
          <a:off x="-273473" y="2092613"/>
          <a:ext cx="1823157" cy="12762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II</a:t>
          </a:r>
          <a:endParaRPr lang="ru-RU" sz="3500" kern="1200" dirty="0"/>
        </a:p>
      </dsp:txBody>
      <dsp:txXfrm rot="-5400000">
        <a:off x="1" y="2457244"/>
        <a:ext cx="1276210" cy="546947"/>
      </dsp:txXfrm>
    </dsp:sp>
    <dsp:sp modelId="{4AEA9D74-E3DE-4956-91D4-E3F0C4057B3E}">
      <dsp:nvSpPr>
        <dsp:cNvPr id="0" name=""/>
        <dsp:cNvSpPr/>
      </dsp:nvSpPr>
      <dsp:spPr>
        <a:xfrm rot="5400000">
          <a:off x="4442528" y="-1522228"/>
          <a:ext cx="1535152" cy="78677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342900" lvl="1" indent="-228600" algn="just" defTabSz="914400" rtl="0" eaLnBrk="1" latinLnBrk="0" hangingPunct="1">
            <a:lnSpc>
              <a:spcPct val="120000"/>
            </a:lnSpc>
            <a:spcBef>
              <a:spcPct val="0"/>
            </a:spcBef>
            <a:spcAft>
              <a:spcPct val="15000"/>
            </a:spcAft>
            <a:buClr>
              <a:schemeClr val="accent1"/>
            </a:buClr>
            <a:buFont typeface="Arial" pitchFamily="34" charset="0"/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1843 г. Открытие тоннеля под Темзой, в 1846 Чарльзом Пирсом представлен первый проект метрополитена. </a:t>
          </a:r>
          <a:endParaRPr lang="ru-RU" sz="1800" kern="1200" dirty="0">
            <a:solidFill>
              <a:schemeClr val="tx1"/>
            </a:solidFill>
            <a:latin typeface="Book Antiqua" panose="02040602050305030304" pitchFamily="18" charset="0"/>
            <a:ea typeface="+mn-ea"/>
            <a:cs typeface="+mn-cs"/>
          </a:endParaRPr>
        </a:p>
        <a:p>
          <a:pPr marL="342900" lvl="1" indent="-228600" algn="just" defTabSz="914400" rtl="0" eaLnBrk="1" latinLnBrk="0" hangingPunct="1">
            <a:lnSpc>
              <a:spcPct val="120000"/>
            </a:lnSpc>
            <a:spcBef>
              <a:spcPct val="0"/>
            </a:spcBef>
            <a:spcAft>
              <a:spcPct val="15000"/>
            </a:spcAft>
            <a:buClr>
              <a:schemeClr val="accent1"/>
            </a:buClr>
            <a:buFont typeface="Arial" pitchFamily="34" charset="0"/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1869 г. Пущены первые поезда, 1890 паровая тяга заменена на электрическую.</a:t>
          </a:r>
          <a:endParaRPr lang="ru-RU" sz="1800" kern="1200" dirty="0">
            <a:solidFill>
              <a:schemeClr val="tx1"/>
            </a:solidFill>
            <a:latin typeface="Book Antiqua" panose="02040602050305030304" pitchFamily="18" charset="0"/>
            <a:ea typeface="+mn-ea"/>
            <a:cs typeface="+mn-cs"/>
          </a:endParaRPr>
        </a:p>
      </dsp:txBody>
      <dsp:txXfrm rot="-5400000">
        <a:off x="1276210" y="1719030"/>
        <a:ext cx="7792849" cy="1385272"/>
      </dsp:txXfrm>
    </dsp:sp>
    <dsp:sp modelId="{A292F598-5E14-4A34-839E-F534F406E42D}">
      <dsp:nvSpPr>
        <dsp:cNvPr id="0" name=""/>
        <dsp:cNvSpPr/>
      </dsp:nvSpPr>
      <dsp:spPr>
        <a:xfrm rot="5400000">
          <a:off x="-273473" y="3731027"/>
          <a:ext cx="1823157" cy="12762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III</a:t>
          </a:r>
          <a:endParaRPr lang="ru-RU" sz="3500" kern="1200" dirty="0"/>
        </a:p>
      </dsp:txBody>
      <dsp:txXfrm rot="-5400000">
        <a:off x="1" y="4095658"/>
        <a:ext cx="1276210" cy="546947"/>
      </dsp:txXfrm>
    </dsp:sp>
    <dsp:sp modelId="{2577EACB-50B9-4755-904A-2F0B48225059}">
      <dsp:nvSpPr>
        <dsp:cNvPr id="0" name=""/>
        <dsp:cNvSpPr/>
      </dsp:nvSpPr>
      <dsp:spPr>
        <a:xfrm rot="5400000">
          <a:off x="4617578" y="116184"/>
          <a:ext cx="1185052" cy="78677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342900" lvl="1" indent="-228600" algn="just" defTabSz="914400" rtl="0" eaLnBrk="1" latinLnBrk="0" hangingPunct="1">
            <a:lnSpc>
              <a:spcPct val="120000"/>
            </a:lnSpc>
            <a:spcBef>
              <a:spcPct val="0"/>
            </a:spcBef>
            <a:spcAft>
              <a:spcPct val="15000"/>
            </a:spcAft>
            <a:buClr>
              <a:schemeClr val="accent1"/>
            </a:buClr>
            <a:buFont typeface="Arial" pitchFamily="34" charset="0"/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В 1908 г. Альбертом </a:t>
          </a:r>
          <a:r>
            <a:rPr lang="ru-RU" sz="1800" kern="1200" dirty="0" err="1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Стенлеем</a:t>
          </a: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 создана схема 8 линий лондонского метро.</a:t>
          </a:r>
          <a:endParaRPr lang="ru-RU" sz="1800" kern="1200" dirty="0">
            <a:solidFill>
              <a:schemeClr val="tx1"/>
            </a:solidFill>
            <a:latin typeface="Book Antiqua" panose="02040602050305030304" pitchFamily="18" charset="0"/>
            <a:ea typeface="+mn-ea"/>
            <a:cs typeface="+mn-cs"/>
          </a:endParaRPr>
        </a:p>
        <a:p>
          <a:pPr marL="342900" lvl="1" indent="-228600" algn="just" defTabSz="914400" rtl="0" eaLnBrk="1" latinLnBrk="0" hangingPunct="1">
            <a:lnSpc>
              <a:spcPct val="120000"/>
            </a:lnSpc>
            <a:spcBef>
              <a:spcPct val="0"/>
            </a:spcBef>
            <a:spcAft>
              <a:spcPct val="15000"/>
            </a:spcAft>
            <a:buClr>
              <a:schemeClr val="accent1"/>
            </a:buClr>
            <a:buFont typeface="Arial" pitchFamily="34" charset="0"/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Book Antiqua" panose="02040602050305030304" pitchFamily="18" charset="0"/>
              <a:ea typeface="+mn-ea"/>
              <a:cs typeface="+mn-cs"/>
            </a:rPr>
            <a:t>В 1868 г. Открыт второй метрополитен в Европе. </a:t>
          </a:r>
          <a:endParaRPr lang="ru-RU" sz="1800" kern="1200" dirty="0">
            <a:solidFill>
              <a:schemeClr val="tx1"/>
            </a:solidFill>
            <a:latin typeface="Book Antiqua" panose="02040602050305030304" pitchFamily="18" charset="0"/>
            <a:ea typeface="+mn-ea"/>
            <a:cs typeface="+mn-cs"/>
          </a:endParaRPr>
        </a:p>
      </dsp:txBody>
      <dsp:txXfrm rot="-5400000">
        <a:off x="1276210" y="3515402"/>
        <a:ext cx="7809940" cy="1069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6FD87-A0FF-4074-B480-96BB4236190B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2F44A-59D2-4B99-90F5-FAA4A20345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673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3C42-0A29-433A-8184-E24277120BE6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6DD1F9C-B873-4B99-A40A-386C47695B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3C42-0A29-433A-8184-E24277120BE6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1F9C-B873-4B99-A40A-386C47695B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3C42-0A29-433A-8184-E24277120BE6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1F9C-B873-4B99-A40A-386C47695B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3C42-0A29-433A-8184-E24277120BE6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1F9C-B873-4B99-A40A-386C47695B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3C42-0A29-433A-8184-E24277120BE6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1F9C-B873-4B99-A40A-386C47695B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3C42-0A29-433A-8184-E24277120BE6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1F9C-B873-4B99-A40A-386C47695B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3C42-0A29-433A-8184-E24277120BE6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1F9C-B873-4B99-A40A-386C47695B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3C42-0A29-433A-8184-E24277120BE6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1F9C-B873-4B99-A40A-386C47695B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3C42-0A29-433A-8184-E24277120BE6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1F9C-B873-4B99-A40A-386C47695B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3C42-0A29-433A-8184-E24277120BE6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1F9C-B873-4B99-A40A-386C47695B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3C42-0A29-433A-8184-E24277120BE6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D1F9C-B873-4B99-A40A-386C47695B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A8A3C42-0A29-433A-8184-E24277120BE6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6DD1F9C-B873-4B99-A40A-386C47695B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7" y="2924944"/>
            <a:ext cx="720079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ИСТОРИЯ РАЗВИТИЯ </a:t>
            </a: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МЕТРОПОЛИТЕНА</a:t>
            </a:r>
          </a:p>
        </p:txBody>
      </p:sp>
    </p:spTree>
    <p:extLst>
      <p:ext uri="{BB962C8B-B14F-4D97-AF65-F5344CB8AC3E}">
        <p14:creationId xmlns:p14="http://schemas.microsoft.com/office/powerpoint/2010/main" val="203394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640960" cy="1686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Тоннель </a:t>
            </a:r>
            <a:r>
              <a:rPr lang="ru-RU" sz="4600" b="1" dirty="0" err="1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Брюнеля</a:t>
            </a:r>
            <a:endParaRPr lang="ru-RU" sz="46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indent="-228600" algn="just">
              <a:spcBef>
                <a:spcPct val="20000"/>
              </a:spcBef>
              <a:buClr>
                <a:schemeClr val="accent1"/>
              </a:buClr>
            </a:pPr>
            <a:r>
              <a:rPr lang="ru-RU" dirty="0" smtClean="0">
                <a:latin typeface="Book Antiqua" panose="02040602050305030304" pitchFamily="18" charset="0"/>
              </a:rPr>
              <a:t>Тоннель </a:t>
            </a:r>
            <a:r>
              <a:rPr lang="ru-RU" dirty="0" err="1">
                <a:latin typeface="Book Antiqua" panose="02040602050305030304" pitchFamily="18" charset="0"/>
              </a:rPr>
              <a:t>Брюнеля</a:t>
            </a:r>
            <a:r>
              <a:rPr lang="ru-RU" dirty="0">
                <a:latin typeface="Book Antiqua" panose="02040602050305030304" pitchFamily="18" charset="0"/>
              </a:rPr>
              <a:t>, находящийся на глубине 23 метра от поверхности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воды, имел поперечное сечение 6 на 11 метров и длину 396 метров.</a:t>
            </a:r>
            <a:br>
              <a:rPr lang="ru-RU" dirty="0">
                <a:latin typeface="Book Antiqua" panose="02040602050305030304" pitchFamily="18" charset="0"/>
              </a:rPr>
            </a:br>
            <a:endParaRPr lang="ru-RU" dirty="0">
              <a:latin typeface="Book Antiqua" panose="0204060205030503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7300" y="1844824"/>
            <a:ext cx="6629400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runel-thames-tunne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1524" y="1628800"/>
            <a:ext cx="7512960" cy="4650880"/>
          </a:xfrm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568952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28600" algn="just">
              <a:spcBef>
                <a:spcPct val="20000"/>
              </a:spcBef>
              <a:buClr>
                <a:schemeClr val="accent1"/>
              </a:buClr>
            </a:pPr>
            <a:r>
              <a:rPr lang="ru-RU" dirty="0">
                <a:latin typeface="Book Antiqua" panose="02040602050305030304" pitchFamily="18" charset="0"/>
              </a:rPr>
              <a:t>До 1869 года тоннель использовался как пешеходный, но в 1869 при продлении первого участка метро, там были пущены поезда. </a:t>
            </a:r>
          </a:p>
          <a:p>
            <a:pPr indent="-228600">
              <a:spcBef>
                <a:spcPct val="20000"/>
              </a:spcBef>
              <a:buClr>
                <a:schemeClr val="accent1"/>
              </a:buClr>
            </a:pPr>
            <a:r>
              <a:rPr lang="ru-RU" dirty="0">
                <a:latin typeface="Book Antiqua" panose="02040602050305030304" pitchFamily="18" charset="0"/>
              </a:rPr>
              <a:t>Так в лондонском метрополитене появился старый участок, который был построен до его пуска.</a:t>
            </a:r>
            <a:br>
              <a:rPr lang="ru-RU" dirty="0">
                <a:latin typeface="Book Antiqua" panose="02040602050305030304" pitchFamily="18" charset="0"/>
              </a:rPr>
            </a:br>
            <a:endParaRPr lang="ru-RU" dirty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0192" y="3284984"/>
            <a:ext cx="2843808" cy="107271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ru-RU" sz="2400" b="0" dirty="0" smtClean="0"/>
              <a:t>.</a:t>
            </a:r>
            <a:endParaRPr lang="ru-RU" sz="2400" dirty="0"/>
          </a:p>
        </p:txBody>
      </p:sp>
      <p:pic>
        <p:nvPicPr>
          <p:cNvPr id="4" name="Содержимое 3" descr="pirson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47868"/>
            <a:ext cx="4000496" cy="4643446"/>
          </a:xfrm>
        </p:spPr>
      </p:pic>
      <p:sp>
        <p:nvSpPr>
          <p:cNvPr id="3" name="Прямоугольник 2"/>
          <p:cNvSpPr/>
          <p:nvPr/>
        </p:nvSpPr>
        <p:spPr>
          <a:xfrm>
            <a:off x="4355976" y="1412777"/>
            <a:ext cx="4464496" cy="457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28600" algn="just">
              <a:spcBef>
                <a:spcPct val="20000"/>
              </a:spcBef>
              <a:buClr>
                <a:schemeClr val="accent1"/>
              </a:buClr>
            </a:pPr>
            <a:r>
              <a:rPr lang="ru-RU" dirty="0">
                <a:latin typeface="Book Antiqua" panose="02040602050305030304" pitchFamily="18" charset="0"/>
              </a:rPr>
              <a:t>Метро в нашем современном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представлении было придумано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лондонцем Чарльзом Пирсоном,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который в 1846 году представил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свой проект Королевской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комиссии по делам столичных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железных дорог. </a:t>
            </a:r>
          </a:p>
          <a:p>
            <a:endParaRPr lang="ru-RU" dirty="0" smtClean="0">
              <a:latin typeface="Book Antiqua" panose="02040602050305030304" pitchFamily="18" charset="0"/>
            </a:endParaRPr>
          </a:p>
          <a:p>
            <a:pPr indent="-228600" algn="just">
              <a:spcBef>
                <a:spcPct val="20000"/>
              </a:spcBef>
              <a:buClr>
                <a:schemeClr val="accent1"/>
              </a:buClr>
            </a:pPr>
            <a:r>
              <a:rPr lang="ru-RU" dirty="0">
                <a:latin typeface="Book Antiqua" panose="02040602050305030304" pitchFamily="18" charset="0"/>
              </a:rPr>
              <a:t>Через несколько лет, в 1853 году, была создана компания </a:t>
            </a:r>
            <a:r>
              <a:rPr lang="ru-RU" dirty="0" err="1">
                <a:latin typeface="Book Antiqua" panose="02040602050305030304" pitchFamily="18" charset="0"/>
              </a:rPr>
              <a:t>North</a:t>
            </a:r>
            <a:r>
              <a:rPr lang="ru-RU" dirty="0">
                <a:latin typeface="Book Antiqua" panose="02040602050305030304" pitchFamily="18" charset="0"/>
              </a:rPr>
              <a:t> </a:t>
            </a:r>
            <a:r>
              <a:rPr lang="ru-RU" dirty="0" err="1">
                <a:latin typeface="Book Antiqua" panose="02040602050305030304" pitchFamily="18" charset="0"/>
              </a:rPr>
              <a:t>Metropolitan</a:t>
            </a:r>
            <a:r>
              <a:rPr lang="ru-RU" dirty="0">
                <a:latin typeface="Book Antiqua" panose="02040602050305030304" pitchFamily="18" charset="0"/>
              </a:rPr>
              <a:t/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 err="1">
                <a:latin typeface="Book Antiqua" panose="02040602050305030304" pitchFamily="18" charset="0"/>
              </a:rPr>
              <a:t>Railway</a:t>
            </a:r>
            <a:r>
              <a:rPr lang="ru-RU" dirty="0">
                <a:latin typeface="Book Antiqua" panose="02040602050305030304" pitchFamily="18" charset="0"/>
              </a:rPr>
              <a:t> </a:t>
            </a:r>
            <a:r>
              <a:rPr lang="ru-RU" dirty="0" err="1">
                <a:latin typeface="Book Antiqua" panose="02040602050305030304" pitchFamily="18" charset="0"/>
              </a:rPr>
              <a:t>Co</a:t>
            </a:r>
            <a:r>
              <a:rPr lang="ru-RU" dirty="0">
                <a:latin typeface="Book Antiqua" panose="02040602050305030304" pitchFamily="18" charset="0"/>
              </a:rPr>
              <a:t>, которая со значительным опозданием, вызванным денежными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 err="1" smtClean="0">
                <a:latin typeface="Book Antiqua" panose="02040602050305030304" pitchFamily="18" charset="0"/>
              </a:rPr>
              <a:t>затруднениями,прорыла</a:t>
            </a:r>
            <a:r>
              <a:rPr lang="ru-RU" dirty="0" smtClean="0">
                <a:latin typeface="Book Antiqua" panose="02040602050305030304" pitchFamily="18" charset="0"/>
              </a:rPr>
              <a:t> </a:t>
            </a:r>
            <a:r>
              <a:rPr lang="ru-RU" dirty="0">
                <a:latin typeface="Book Antiqua" panose="02040602050305030304" pitchFamily="18" charset="0"/>
              </a:rPr>
              <a:t>первый тоннель на </a:t>
            </a:r>
            <a:r>
              <a:rPr lang="ru-RU" dirty="0" err="1">
                <a:latin typeface="Book Antiqua" panose="02040602050305030304" pitchFamily="18" charset="0"/>
              </a:rPr>
              <a:t>Истон</a:t>
            </a:r>
            <a:r>
              <a:rPr lang="ru-RU" dirty="0">
                <a:latin typeface="Book Antiqua" panose="02040602050305030304" pitchFamily="18" charset="0"/>
              </a:rPr>
              <a:t> Сквер в январе 1860 года.</a:t>
            </a:r>
            <a:br>
              <a:rPr lang="ru-RU" dirty="0">
                <a:latin typeface="Book Antiqua" panose="02040602050305030304" pitchFamily="18" charset="0"/>
              </a:rPr>
            </a:b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9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000" b="1" dirty="0" err="1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North</a:t>
            </a:r>
            <a:r>
              <a:rPr lang="ru-RU" sz="40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000" b="1" dirty="0" err="1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Metropolitan</a:t>
            </a:r>
            <a:r>
              <a:rPr lang="ru-RU" sz="40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000" b="1" dirty="0" err="1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Railway</a:t>
            </a:r>
            <a:r>
              <a:rPr lang="ru-RU" sz="40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000" b="1" dirty="0" err="1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Co</a:t>
            </a:r>
            <a:endParaRPr lang="ru-RU" sz="40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6240186"/>
          </a:xfrm>
        </p:spPr>
        <p:txBody>
          <a:bodyPr>
            <a:norm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None/>
            </a:pPr>
            <a:r>
              <a:rPr lang="ru-RU" sz="40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Строительство метрополитена в Лондоне</a:t>
            </a:r>
          </a:p>
        </p:txBody>
      </p:sp>
      <p:pic>
        <p:nvPicPr>
          <p:cNvPr id="5" name="Рисунок 4" descr="london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32856"/>
            <a:ext cx="6761420" cy="407194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6927" y="2712988"/>
            <a:ext cx="5562153" cy="4051101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404664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28600" algn="just">
              <a:spcBef>
                <a:spcPct val="20000"/>
              </a:spcBef>
              <a:buClr>
                <a:schemeClr val="accent1"/>
              </a:buClr>
            </a:pPr>
            <a:r>
              <a:rPr lang="ru-RU" dirty="0">
                <a:latin typeface="Book Antiqua" panose="02040602050305030304" pitchFamily="18" charset="0"/>
              </a:rPr>
              <a:t>Первая в мире линия метро, соединявшая </a:t>
            </a:r>
            <a:r>
              <a:rPr lang="ru-RU" dirty="0" err="1">
                <a:latin typeface="Book Antiqua" panose="02040602050305030304" pitchFamily="18" charset="0"/>
              </a:rPr>
              <a:t>Фаррингдон</a:t>
            </a:r>
            <a:r>
              <a:rPr lang="ru-RU" dirty="0">
                <a:latin typeface="Book Antiqua" panose="02040602050305030304" pitchFamily="18" charset="0"/>
              </a:rPr>
              <a:t>-стрит </a:t>
            </a:r>
            <a:r>
              <a:rPr lang="ru-RU" dirty="0" smtClean="0">
                <a:latin typeface="Book Antiqua" panose="02040602050305030304" pitchFamily="18" charset="0"/>
              </a:rPr>
              <a:t>и </a:t>
            </a:r>
            <a:r>
              <a:rPr lang="ru-RU" dirty="0" err="1" smtClean="0">
                <a:latin typeface="Book Antiqua" panose="02040602050305030304" pitchFamily="18" charset="0"/>
              </a:rPr>
              <a:t>Паддингтон</a:t>
            </a:r>
            <a:r>
              <a:rPr lang="ru-RU" dirty="0">
                <a:latin typeface="Book Antiqua" panose="02040602050305030304" pitchFamily="18" charset="0"/>
              </a:rPr>
              <a:t>, была введена в эксплуатацию 10 января </a:t>
            </a:r>
            <a:r>
              <a:rPr lang="ru-RU" dirty="0" smtClean="0">
                <a:latin typeface="Book Antiqua" panose="02040602050305030304" pitchFamily="18" charset="0"/>
              </a:rPr>
              <a:t>1863 года</a:t>
            </a:r>
            <a:r>
              <a:rPr lang="ru-RU" dirty="0">
                <a:latin typeface="Book Antiqua" panose="02040602050305030304" pitchFamily="18" charset="0"/>
              </a:rPr>
              <a:t>. На ее открытие собрался чуть ли не весь город. В </a:t>
            </a:r>
            <a:r>
              <a:rPr lang="ru-RU" dirty="0" smtClean="0">
                <a:latin typeface="Book Antiqua" panose="02040602050305030304" pitchFamily="18" charset="0"/>
              </a:rPr>
              <a:t>то далекое </a:t>
            </a:r>
            <a:r>
              <a:rPr lang="ru-RU" dirty="0">
                <a:latin typeface="Book Antiqua" panose="02040602050305030304" pitchFamily="18" charset="0"/>
              </a:rPr>
              <a:t>время в составе поезда было всего четыре вагона </a:t>
            </a:r>
            <a:r>
              <a:rPr lang="ru-RU" dirty="0" smtClean="0">
                <a:latin typeface="Book Antiqua" panose="02040602050305030304" pitchFamily="18" charset="0"/>
              </a:rPr>
              <a:t>с газовым </a:t>
            </a:r>
            <a:r>
              <a:rPr lang="ru-RU" dirty="0">
                <a:latin typeface="Book Antiqua" panose="02040602050305030304" pitchFamily="18" charset="0"/>
              </a:rPr>
              <a:t>освещением, которое, однако, если верить «</a:t>
            </a:r>
            <a:r>
              <a:rPr lang="ru-RU" dirty="0" err="1" smtClean="0">
                <a:latin typeface="Book Antiqua" panose="02040602050305030304" pitchFamily="18" charset="0"/>
              </a:rPr>
              <a:t>Дейли</a:t>
            </a:r>
            <a:r>
              <a:rPr lang="ru-RU" dirty="0" smtClean="0">
                <a:latin typeface="Book Antiqua" panose="02040602050305030304" pitchFamily="18" charset="0"/>
              </a:rPr>
              <a:t> Телеграф</a:t>
            </a:r>
            <a:r>
              <a:rPr lang="ru-RU" dirty="0">
                <a:latin typeface="Book Antiqua" panose="02040602050305030304" pitchFamily="18" charset="0"/>
              </a:rPr>
              <a:t>», было настолько ярким, что без труда можно </a:t>
            </a:r>
            <a:r>
              <a:rPr lang="ru-RU" dirty="0" smtClean="0">
                <a:latin typeface="Book Antiqua" panose="02040602050305030304" pitchFamily="18" charset="0"/>
              </a:rPr>
              <a:t>было читать </a:t>
            </a:r>
            <a:r>
              <a:rPr lang="ru-RU" dirty="0">
                <a:latin typeface="Book Antiqua" panose="02040602050305030304" pitchFamily="18" charset="0"/>
              </a:rPr>
              <a:t>газету. Вагоны тянул локомотив, работающий на </a:t>
            </a:r>
            <a:r>
              <a:rPr lang="ru-RU" dirty="0" smtClean="0">
                <a:latin typeface="Book Antiqua" panose="02040602050305030304" pitchFamily="18" charset="0"/>
              </a:rPr>
              <a:t>коксе (</a:t>
            </a:r>
            <a:r>
              <a:rPr lang="ru-RU" dirty="0">
                <a:latin typeface="Book Antiqua" panose="02040602050305030304" pitchFamily="18" charset="0"/>
              </a:rPr>
              <a:t>угле), наполняя туннель дымом и паром (на </a:t>
            </a:r>
            <a:r>
              <a:rPr lang="ru-RU" dirty="0" smtClean="0">
                <a:latin typeface="Book Antiqua" panose="02040602050305030304" pitchFamily="18" charset="0"/>
              </a:rPr>
              <a:t>электрическую паровая </a:t>
            </a:r>
            <a:r>
              <a:rPr lang="ru-RU" dirty="0">
                <a:latin typeface="Book Antiqua" panose="02040602050305030304" pitchFamily="18" charset="0"/>
              </a:rPr>
              <a:t>тяга была заменена почти через 30 лет - в </a:t>
            </a:r>
            <a:r>
              <a:rPr lang="ru-RU" dirty="0" smtClean="0">
                <a:latin typeface="Book Antiqua" panose="02040602050305030304" pitchFamily="18" charset="0"/>
              </a:rPr>
              <a:t>1890 году</a:t>
            </a:r>
            <a:r>
              <a:rPr lang="ru-RU" dirty="0">
                <a:latin typeface="Book Antiqua" panose="02040602050305030304" pitchFamily="18" charset="0"/>
              </a:rPr>
              <a:t>).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ndon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2996952"/>
            <a:ext cx="5746831" cy="3475037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640960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28600">
              <a:spcBef>
                <a:spcPct val="20000"/>
              </a:spcBef>
              <a:buClr>
                <a:schemeClr val="accent1"/>
              </a:buClr>
            </a:pPr>
            <a:r>
              <a:rPr lang="ru-RU" dirty="0">
                <a:latin typeface="Book Antiqua" panose="02040602050305030304" pitchFamily="18" charset="0"/>
              </a:rPr>
              <a:t>Лондонское метро было единственной в мире паровой подземкой и стало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первой электрифицированной подземной железной дорогой</a:t>
            </a:r>
            <a:r>
              <a:rPr lang="ru-RU" dirty="0" smtClean="0">
                <a:latin typeface="Book Antiqua" panose="02040602050305030304" pitchFamily="18" charset="0"/>
              </a:rPr>
              <a:t>. Первая </a:t>
            </a:r>
            <a:r>
              <a:rPr lang="ru-RU" dirty="0">
                <a:latin typeface="Book Antiqua" panose="02040602050305030304" pitchFamily="18" charset="0"/>
              </a:rPr>
              <a:t>линия, длиною около 3,5 км, состояла из семи станций, но </a:t>
            </a:r>
            <a:r>
              <a:rPr lang="ru-RU" dirty="0" smtClean="0">
                <a:latin typeface="Book Antiqua" panose="02040602050305030304" pitchFamily="18" charset="0"/>
              </a:rPr>
              <a:t>это незначительное </a:t>
            </a:r>
            <a:r>
              <a:rPr lang="ru-RU" dirty="0">
                <a:latin typeface="Book Antiqua" panose="02040602050305030304" pitchFamily="18" charset="0"/>
              </a:rPr>
              <a:t>по современным меркам расстояние </a:t>
            </a:r>
            <a:r>
              <a:rPr lang="ru-RU" dirty="0" smtClean="0">
                <a:latin typeface="Book Antiqua" panose="02040602050305030304" pitchFamily="18" charset="0"/>
              </a:rPr>
              <a:t>поезд преодолевал за </a:t>
            </a:r>
            <a:r>
              <a:rPr lang="ru-RU" dirty="0">
                <a:latin typeface="Book Antiqua" panose="02040602050305030304" pitchFamily="18" charset="0"/>
              </a:rPr>
              <a:t>33 минуты.</a:t>
            </a:r>
            <a:br>
              <a:rPr lang="ru-RU" dirty="0">
                <a:latin typeface="Book Antiqua" panose="02040602050305030304" pitchFamily="18" charset="0"/>
              </a:rPr>
            </a:br>
            <a:endParaRPr lang="ru-RU" dirty="0" smtClean="0">
              <a:latin typeface="Book Antiqua" panose="02040602050305030304" pitchFamily="18" charset="0"/>
            </a:endParaRPr>
          </a:p>
          <a:p>
            <a:pPr indent="-228600" algn="just">
              <a:spcBef>
                <a:spcPct val="20000"/>
              </a:spcBef>
              <a:buClr>
                <a:schemeClr val="accent1"/>
              </a:buClr>
            </a:pPr>
            <a:r>
              <a:rPr lang="ru-RU" dirty="0" smtClean="0">
                <a:latin typeface="Book Antiqua" panose="02040602050305030304" pitchFamily="18" charset="0"/>
              </a:rPr>
              <a:t>Удобство </a:t>
            </a:r>
            <a:r>
              <a:rPr lang="ru-RU" dirty="0">
                <a:latin typeface="Book Antiqua" panose="02040602050305030304" pitchFamily="18" charset="0"/>
              </a:rPr>
              <a:t>подземного железнодорожного транспорта превзошло все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ожидания: в первый день работы 6 составов по 4 вагона, отправляясь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через каждые четверть часа, совершили в общем итоге 120 поездок в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обе стороны, перевезя 30 тысяч пассажиров.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ndon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3212976"/>
            <a:ext cx="5372038" cy="3475037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260649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Book Antiqua" panose="02040602050305030304" pitchFamily="18" charset="0"/>
              </a:rPr>
              <a:t>Наибольшую выгоду от подземки получили низко оплачиваемые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неквалифицированные работники, которые имели право на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использование специальных дешевых поездов до 6 часов утра.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Журналист Генри </a:t>
            </a:r>
            <a:r>
              <a:rPr lang="ru-RU" dirty="0" err="1">
                <a:latin typeface="Book Antiqua" panose="02040602050305030304" pitchFamily="18" charset="0"/>
              </a:rPr>
              <a:t>Мэйхью</a:t>
            </a:r>
            <a:r>
              <a:rPr lang="ru-RU" dirty="0">
                <a:latin typeface="Book Antiqua" panose="02040602050305030304" pitchFamily="18" charset="0"/>
              </a:rPr>
              <a:t> брал интервью у некоторых таких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пассажиров в 1865 году и первым объяснил, что «этот подземный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способ передвижения всегда поражал нас как место, полное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кокни». Все бедняки, с кем он говорил, выражали энтузиазм по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поводу того, что метро позволило им жить дальше - в более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дешевых домах, избавив от необходимости ежедневно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преодолевать пешком многие мили до </a:t>
            </a:r>
            <a:r>
              <a:rPr lang="ru-RU" dirty="0" smtClean="0">
                <a:latin typeface="Book Antiqua" panose="02040602050305030304" pitchFamily="18" charset="0"/>
              </a:rPr>
              <a:t>работы.</a:t>
            </a:r>
            <a:endParaRPr lang="ru-RU" dirty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ndon1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126" y="2060848"/>
            <a:ext cx="5993748" cy="4373563"/>
          </a:xfrm>
        </p:spPr>
      </p:pic>
      <p:sp>
        <p:nvSpPr>
          <p:cNvPr id="3" name="Прямоугольник 2"/>
          <p:cNvSpPr/>
          <p:nvPr/>
        </p:nvSpPr>
        <p:spPr>
          <a:xfrm>
            <a:off x="107504" y="332656"/>
            <a:ext cx="903649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1й паровоз Лондонского метро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62880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just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dirty="0">
                <a:latin typeface="Book Antiqua" panose="02040602050305030304" pitchFamily="18" charset="0"/>
              </a:rPr>
              <a:t>Один из первых паровозов лондонского метро, тип А-4-4-0, работал </a:t>
            </a:r>
            <a:r>
              <a:rPr lang="ru-RU" dirty="0" smtClean="0">
                <a:latin typeface="Book Antiqua" panose="02040602050305030304" pitchFamily="18" charset="0"/>
              </a:rPr>
              <a:t>с </a:t>
            </a:r>
            <a:r>
              <a:rPr lang="ru-RU" dirty="0">
                <a:latin typeface="Book Antiqua" panose="02040602050305030304" pitchFamily="18" charset="0"/>
              </a:rPr>
              <a:t>1866 </a:t>
            </a:r>
            <a:r>
              <a:rPr lang="ru-RU" dirty="0" smtClean="0">
                <a:latin typeface="Book Antiqua" panose="02040602050305030304" pitchFamily="18" charset="0"/>
              </a:rPr>
              <a:t>по</a:t>
            </a:r>
          </a:p>
          <a:p>
            <a:pPr marL="320040" indent="-320040" algn="just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dirty="0" smtClean="0">
                <a:latin typeface="Book Antiqua" panose="02040602050305030304" pitchFamily="18" charset="0"/>
              </a:rPr>
              <a:t>1902 </a:t>
            </a:r>
            <a:r>
              <a:rPr lang="ru-RU" dirty="0">
                <a:latin typeface="Book Antiqua" panose="02040602050305030304" pitchFamily="18" charset="0"/>
              </a:rPr>
              <a:t>гг.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ndon15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4447" y="2708920"/>
            <a:ext cx="6215106" cy="3998621"/>
          </a:xfrm>
        </p:spPr>
      </p:pic>
      <p:sp>
        <p:nvSpPr>
          <p:cNvPr id="5" name="Прямоугольник 4"/>
          <p:cNvSpPr/>
          <p:nvPr/>
        </p:nvSpPr>
        <p:spPr>
          <a:xfrm>
            <a:off x="179511" y="1248610"/>
            <a:ext cx="8712967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28600" algn="just">
              <a:spcBef>
                <a:spcPct val="20000"/>
              </a:spcBef>
              <a:buClr>
                <a:schemeClr val="accent1"/>
              </a:buClr>
            </a:pPr>
            <a:r>
              <a:rPr lang="ru-RU" dirty="0">
                <a:latin typeface="Book Antiqua" panose="02040602050305030304" pitchFamily="18" charset="0"/>
              </a:rPr>
              <a:t>В том же 1863 году было принято решение о </a:t>
            </a:r>
            <a:r>
              <a:rPr lang="ru-RU" dirty="0" smtClean="0">
                <a:latin typeface="Book Antiqua" panose="02040602050305030304" pitchFamily="18" charset="0"/>
              </a:rPr>
              <a:t>строительстве в Лондоне</a:t>
            </a:r>
          </a:p>
          <a:p>
            <a:pPr marL="342900" indent="-228600" algn="just">
              <a:spcBef>
                <a:spcPct val="20000"/>
              </a:spcBef>
              <a:buClr>
                <a:schemeClr val="accent1"/>
              </a:buClr>
            </a:pPr>
            <a:r>
              <a:rPr lang="ru-RU" dirty="0" smtClean="0">
                <a:latin typeface="Book Antiqua" panose="02040602050305030304" pitchFamily="18" charset="0"/>
              </a:rPr>
              <a:t>кольцевой </a:t>
            </a:r>
            <a:r>
              <a:rPr lang="ru-RU" dirty="0">
                <a:latin typeface="Book Antiqua" panose="02040602050305030304" pitchFamily="18" charset="0"/>
              </a:rPr>
              <a:t>линии протяжённостью 30 </a:t>
            </a:r>
            <a:r>
              <a:rPr lang="ru-RU" dirty="0" smtClean="0">
                <a:latin typeface="Book Antiqua" panose="02040602050305030304" pitchFamily="18" charset="0"/>
              </a:rPr>
              <a:t>км. Открытая </a:t>
            </a:r>
            <a:r>
              <a:rPr lang="ru-RU" dirty="0">
                <a:latin typeface="Book Antiqua" panose="02040602050305030304" pitchFamily="18" charset="0"/>
              </a:rPr>
              <a:t>1 октября 1868 года, </a:t>
            </a:r>
            <a:r>
              <a:rPr lang="ru-RU" dirty="0" smtClean="0">
                <a:latin typeface="Book Antiqua" panose="02040602050305030304" pitchFamily="18" charset="0"/>
              </a:rPr>
              <a:t>она</a:t>
            </a:r>
          </a:p>
          <a:p>
            <a:pPr marL="342900" indent="-228600" algn="just">
              <a:spcBef>
                <a:spcPct val="20000"/>
              </a:spcBef>
              <a:buClr>
                <a:schemeClr val="accent1"/>
              </a:buClr>
            </a:pPr>
            <a:r>
              <a:rPr lang="ru-RU" dirty="0" smtClean="0">
                <a:latin typeface="Book Antiqua" panose="02040602050305030304" pitchFamily="18" charset="0"/>
              </a:rPr>
              <a:t>пересекалась </a:t>
            </a:r>
            <a:r>
              <a:rPr lang="ru-RU" dirty="0">
                <a:latin typeface="Book Antiqua" panose="02040602050305030304" pitchFamily="18" charset="0"/>
              </a:rPr>
              <a:t>с </a:t>
            </a:r>
            <a:r>
              <a:rPr lang="ru-RU" dirty="0" smtClean="0">
                <a:latin typeface="Book Antiqua" panose="02040602050305030304" pitchFamily="18" charset="0"/>
              </a:rPr>
              <a:t>первой веткой </a:t>
            </a:r>
            <a:r>
              <a:rPr lang="ru-RU" dirty="0">
                <a:latin typeface="Book Antiqua" panose="02040602050305030304" pitchFamily="18" charset="0"/>
              </a:rPr>
              <a:t>на </a:t>
            </a:r>
            <a:r>
              <a:rPr lang="ru-RU" dirty="0" smtClean="0">
                <a:latin typeface="Book Antiqua" panose="02040602050305030304" pitchFamily="18" charset="0"/>
              </a:rPr>
              <a:t>станции «</a:t>
            </a:r>
            <a:r>
              <a:rPr lang="ru-RU" dirty="0" err="1" smtClean="0">
                <a:latin typeface="Book Antiqua" panose="02040602050305030304" pitchFamily="18" charset="0"/>
              </a:rPr>
              <a:t>Сауф</a:t>
            </a:r>
            <a:r>
              <a:rPr lang="ru-RU" dirty="0" smtClean="0">
                <a:latin typeface="Book Antiqua" panose="02040602050305030304" pitchFamily="18" charset="0"/>
              </a:rPr>
              <a:t> </a:t>
            </a:r>
            <a:r>
              <a:rPr lang="ru-RU" dirty="0" err="1">
                <a:latin typeface="Book Antiqua" panose="02040602050305030304" pitchFamily="18" charset="0"/>
              </a:rPr>
              <a:t>Кенсингтон</a:t>
            </a:r>
            <a:r>
              <a:rPr lang="ru-RU" dirty="0" smtClean="0">
                <a:latin typeface="Book Antiqua" panose="02040602050305030304" pitchFamily="18" charset="0"/>
              </a:rPr>
              <a:t>» - впервые появилась </a:t>
            </a:r>
            <a:r>
              <a:rPr lang="ru-RU" dirty="0">
                <a:latin typeface="Book Antiqua" panose="02040602050305030304" pitchFamily="18" charset="0"/>
              </a:rPr>
              <a:t>возможность пересесть </a:t>
            </a:r>
            <a:r>
              <a:rPr lang="ru-RU" dirty="0" smtClean="0">
                <a:latin typeface="Book Antiqua" panose="02040602050305030304" pitchFamily="18" charset="0"/>
              </a:rPr>
              <a:t>с одной подземной трассы на другую</a:t>
            </a:r>
            <a:r>
              <a:rPr lang="ru-RU" dirty="0">
                <a:latin typeface="Book Antiqua" panose="02040602050305030304" pitchFamily="18" charset="0"/>
              </a:rPr>
              <a:t>.</a:t>
            </a:r>
            <a:br>
              <a:rPr lang="ru-RU" dirty="0">
                <a:latin typeface="Book Antiqua" panose="02040602050305030304" pitchFamily="18" charset="0"/>
              </a:rPr>
            </a:b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332656"/>
            <a:ext cx="856895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Лондон, кольцевая линия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96745"/>
            <a:ext cx="4320480" cy="5161255"/>
          </a:xfrm>
        </p:spPr>
        <p:txBody>
          <a:bodyPr>
            <a:normAutofit/>
          </a:bodyPr>
          <a:lstStyle/>
          <a:p>
            <a:pPr marL="0" algn="just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Первой электрифицированной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веткой метро была лондонская линия Сити </a:t>
            </a:r>
            <a:r>
              <a:rPr lang="ru-RU" sz="1800" dirty="0" err="1">
                <a:solidFill>
                  <a:schemeClr val="tx1"/>
                </a:solidFill>
                <a:latin typeface="Book Antiqua" panose="02040602050305030304" pitchFamily="18" charset="0"/>
              </a:rPr>
              <a:t>Сауф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, открытая официально 4 ноября 1890 года, когда принц Уэльский впервые совершил подземное путешествие от станции «Кинг Уильям Стрит» до станции «Овал».</a:t>
            </a:r>
          </a:p>
          <a:p>
            <a:pPr marL="0" algn="just">
              <a:buNone/>
            </a:pP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   К слову, использование электричества было не единственным революционным шагом в развитии метрополитена. Еще одним новшеством стало появление в 1911 году эскалаторов, решивших проблему значительных очередей у входа в метро и заменивших собой менее удобные и просторные лифты.</a:t>
            </a:r>
          </a:p>
        </p:txBody>
      </p:sp>
      <p:pic>
        <p:nvPicPr>
          <p:cNvPr id="4" name="Рисунок 3" descr="london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5170" y="1696744"/>
            <a:ext cx="4371070" cy="504462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188640"/>
            <a:ext cx="9144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Первая электрифицированная </a:t>
            </a:r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линия </a:t>
            </a: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Сити </a:t>
            </a:r>
            <a:r>
              <a:rPr lang="ru-RU" sz="4600" b="1" dirty="0" err="1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Сауф</a:t>
            </a:r>
            <a:endParaRPr lang="ru-RU" sz="46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0528" y="1620520"/>
            <a:ext cx="9073008" cy="5840928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 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Вот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уже полтора века метро, перевозящее за день до нескольких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миллионов человек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в различные точки города, минуя пробки, воспринимается нами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как неотъемлемая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часть жизни в любом мегаполисе. На сегодняшний день это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не  самый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эффективный способ транспортной разгрузки улиц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городов-</a:t>
            </a:r>
            <a:r>
              <a:rPr lang="ru-RU" sz="18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миллиоников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. </a:t>
            </a:r>
            <a:endParaRPr lang="ru-RU" sz="18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12415"/>
            <a:ext cx="82089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Метрополитену – полтора века</a:t>
            </a:r>
          </a:p>
        </p:txBody>
      </p:sp>
      <p:pic>
        <p:nvPicPr>
          <p:cNvPr id="6" name="Picture 2" descr="https://news.store.rambler.ru/img/f3ed59e552fa1fdb16d9e8b0485f9f0c?img-format=auto&amp;img-2-filter=sharpe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61047"/>
            <a:ext cx="4320479" cy="2791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oc6tjkvmy4684lr2nul9m_800_480.jpg (800×596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861047"/>
            <a:ext cx="3837721" cy="279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16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8974" y="1556792"/>
            <a:ext cx="3665514" cy="3312368"/>
          </a:xfrm>
        </p:spPr>
        <p:txBody>
          <a:bodyPr>
            <a:noAutofit/>
          </a:bodyPr>
          <a:lstStyle/>
          <a:p>
            <a:pPr marL="0" algn="just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Не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сразу появилась привычная нам разноцветная схема метрополитена. И так же, как и само метро, своим появлением она обязана англичанам.</a:t>
            </a:r>
          </a:p>
          <a:p>
            <a:pPr marL="0" algn="just">
              <a:buNone/>
            </a:pP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	</a:t>
            </a:r>
          </a:p>
          <a:p>
            <a:pPr marL="0" algn="just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До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начала прошлого века линии лондонского метро строились различными компаниями, каждая из которых стремилась разрекламировать свои услуги.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036" y="1556792"/>
            <a:ext cx="5003036" cy="4042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5175776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dirty="0">
              <a:latin typeface="Book Antiqua" panose="02040602050305030304" pitchFamily="18" charset="0"/>
            </a:endParaRPr>
          </a:p>
          <a:p>
            <a:pPr algn="just">
              <a:buNone/>
            </a:pPr>
            <a:endParaRPr lang="ru-RU" dirty="0">
              <a:latin typeface="Book Antiqua" panose="02040602050305030304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Book Antiqua" panose="02040602050305030304" pitchFamily="18" charset="0"/>
              </a:rPr>
              <a:t>Разобраться </a:t>
            </a:r>
            <a:r>
              <a:rPr lang="ru-RU" dirty="0">
                <a:latin typeface="Book Antiqua" panose="02040602050305030304" pitchFamily="18" charset="0"/>
              </a:rPr>
              <a:t>в разрозненной информации о линиях, размещенной на различных текстовых листовках, пассажирам было подчас весьма затруднительно.</a:t>
            </a:r>
            <a:r>
              <a:rPr lang="ru-RU" dirty="0"/>
              <a:t> 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60648"/>
            <a:ext cx="864095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Первая схема метрополитена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ube_map_1908_20111107_bo_0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916832"/>
            <a:ext cx="5061302" cy="4104456"/>
          </a:xfrm>
        </p:spPr>
      </p:pic>
      <p:sp>
        <p:nvSpPr>
          <p:cNvPr id="3" name="Прямоугольник 2"/>
          <p:cNvSpPr/>
          <p:nvPr/>
        </p:nvSpPr>
        <p:spPr>
          <a:xfrm>
            <a:off x="107504" y="260648"/>
            <a:ext cx="878497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Схема Альберта </a:t>
            </a:r>
            <a:r>
              <a:rPr lang="ru-RU" sz="4600" b="1" dirty="0" err="1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Стенлея</a:t>
            </a: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, </a:t>
            </a:r>
            <a:endParaRPr lang="ru-RU" sz="4600" b="1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1908 г.</a:t>
            </a:r>
            <a:endParaRPr lang="ru-RU" sz="46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916832"/>
            <a:ext cx="37444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Book Antiqua" panose="02040602050305030304" pitchFamily="18" charset="0"/>
              </a:rPr>
              <a:t>Выходом из сложившегося положения стала </a:t>
            </a:r>
            <a:r>
              <a:rPr lang="ru-RU" dirty="0" smtClean="0">
                <a:latin typeface="Book Antiqua" panose="02040602050305030304" pitchFamily="18" charset="0"/>
              </a:rPr>
              <a:t>публикация </a:t>
            </a:r>
            <a:r>
              <a:rPr lang="ru-RU" dirty="0">
                <a:latin typeface="Book Antiqua" panose="02040602050305030304" pitchFamily="18" charset="0"/>
              </a:rPr>
              <a:t/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в 1908 году схемы, созданной Альбертом </a:t>
            </a:r>
            <a:r>
              <a:rPr lang="ru-RU" dirty="0" err="1">
                <a:latin typeface="Book Antiqua" panose="02040602050305030304" pitchFamily="18" charset="0"/>
              </a:rPr>
              <a:t>Стенлеем</a:t>
            </a:r>
            <a:r>
              <a:rPr lang="ru-RU" dirty="0" smtClean="0">
                <a:latin typeface="Book Antiqua" panose="02040602050305030304" pitchFamily="18" charset="0"/>
              </a:rPr>
              <a:t>, которая </a:t>
            </a:r>
            <a:r>
              <a:rPr lang="ru-RU" dirty="0">
                <a:latin typeface="Book Antiqua" panose="02040602050305030304" pitchFamily="18" charset="0"/>
              </a:rPr>
              <a:t>объединила все 8 линий лондонского метро в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единую сеть. Для удобства использования схемы каждая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линия была обозначена собственным цветом. </a:t>
            </a:r>
            <a:endParaRPr lang="ru-RU" dirty="0" smtClean="0">
              <a:latin typeface="Book Antiqua" panose="02040602050305030304" pitchFamily="18" charset="0"/>
            </a:endParaRPr>
          </a:p>
          <a:p>
            <a:pPr algn="just"/>
            <a:r>
              <a:rPr lang="ru-RU" dirty="0" smtClean="0">
                <a:latin typeface="Book Antiqua" panose="02040602050305030304" pitchFamily="18" charset="0"/>
              </a:rPr>
              <a:t>Первая </a:t>
            </a:r>
            <a:r>
              <a:rPr lang="ru-RU" dirty="0">
                <a:latin typeface="Book Antiqua" panose="02040602050305030304" pitchFamily="18" charset="0"/>
              </a:rPr>
              <a:t>схема метро </a:t>
            </a:r>
            <a:r>
              <a:rPr lang="ru-RU" dirty="0" smtClean="0">
                <a:latin typeface="Book Antiqua" panose="02040602050305030304" pitchFamily="18" charset="0"/>
              </a:rPr>
              <a:t>пользовалась колоссальным </a:t>
            </a:r>
            <a:r>
              <a:rPr lang="ru-RU" dirty="0">
                <a:latin typeface="Book Antiqua" panose="02040602050305030304" pitchFamily="18" charset="0"/>
              </a:rPr>
              <a:t>спросом: только за первый год </a:t>
            </a:r>
            <a:r>
              <a:rPr lang="ru-RU" dirty="0" smtClean="0">
                <a:latin typeface="Book Antiqua" panose="02040602050305030304" pitchFamily="18" charset="0"/>
              </a:rPr>
              <a:t>было продано </a:t>
            </a:r>
            <a:r>
              <a:rPr lang="ru-RU" dirty="0">
                <a:latin typeface="Book Antiqua" panose="02040602050305030304" pitchFamily="18" charset="0"/>
              </a:rPr>
              <a:t>6 миллионов ее экземпляров.</a:t>
            </a:r>
            <a:br>
              <a:rPr lang="ru-RU" dirty="0">
                <a:latin typeface="Book Antiqua" panose="02040602050305030304" pitchFamily="18" charset="0"/>
              </a:rPr>
            </a:br>
            <a:endParaRPr lang="ru-RU" dirty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6632"/>
            <a:ext cx="914399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Метрополитен в </a:t>
            </a:r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Нью-Йорке, </a:t>
            </a: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1868 </a:t>
            </a:r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г.</a:t>
            </a:r>
            <a:endParaRPr lang="ru-RU" sz="46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 descr="https://georgenedelcu.zenfolio.com/img/s/v-10/p484242635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5784" y="1556792"/>
            <a:ext cx="5229225" cy="328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88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,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5013176"/>
            <a:ext cx="8856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Book Antiqua" panose="02040602050305030304" pitchFamily="18" charset="0"/>
              </a:rPr>
              <a:t>Второй метрополитен был открыт в Нью-Йорке в 1868. Он был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надземным, однако первые надземные участки не сохранились и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впоследствии были заменены подземными. А в начале ХХ века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собственными подземками уже могли похвастаться Будапешт (открыта в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1896 г.), Париж (1900), Берлин (1902), Токио (1925).</a:t>
            </a:r>
            <a:br>
              <a:rPr lang="ru-RU" dirty="0">
                <a:latin typeface="Book Antiqua" panose="02040602050305030304" pitchFamily="18" charset="0"/>
              </a:rPr>
            </a:br>
            <a:endParaRPr lang="ru-RU" dirty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0-11-15-itsmetro-0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7694" y="1060867"/>
            <a:ext cx="5436604" cy="351126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504" y="260648"/>
            <a:ext cx="9001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Метрополитен в </a:t>
            </a:r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Москве</a:t>
            </a:r>
            <a:endParaRPr lang="ru-RU" sz="46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4653135"/>
            <a:ext cx="8856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Book Antiqua" panose="02040602050305030304" pitchFamily="18" charset="0"/>
              </a:rPr>
              <a:t>В начале XX века население Москвы достигло отметки 1200 000 человек. Тысячи</a:t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dirty="0">
                <a:latin typeface="Book Antiqua" panose="02040602050305030304" pitchFamily="18" charset="0"/>
              </a:rPr>
              <a:t>извозчиков, конка и даже трамвай не решали проблему транспорта. </a:t>
            </a:r>
            <a:endParaRPr lang="ru-RU" dirty="0" smtClean="0">
              <a:latin typeface="Book Antiqua" panose="02040602050305030304" pitchFamily="18" charset="0"/>
            </a:endParaRPr>
          </a:p>
          <a:p>
            <a:pPr algn="just"/>
            <a:r>
              <a:rPr lang="ru-RU" dirty="0" smtClean="0">
                <a:latin typeface="Book Antiqua" panose="02040602050305030304" pitchFamily="18" charset="0"/>
              </a:rPr>
              <a:t>История создания </a:t>
            </a:r>
            <a:r>
              <a:rPr lang="ru-RU" dirty="0">
                <a:latin typeface="Book Antiqua" panose="02040602050305030304" pitchFamily="18" charset="0"/>
              </a:rPr>
              <a:t>метро в России началась в 1901 году. Архитектор </a:t>
            </a:r>
            <a:r>
              <a:rPr lang="ru-RU" dirty="0" err="1">
                <a:latin typeface="Book Antiqua" panose="02040602050305030304" pitchFamily="18" charset="0"/>
              </a:rPr>
              <a:t>Балинский</a:t>
            </a:r>
            <a:r>
              <a:rPr lang="ru-RU" dirty="0">
                <a:latin typeface="Book Antiqua" panose="02040602050305030304" pitchFamily="18" charset="0"/>
              </a:rPr>
              <a:t> П.И</a:t>
            </a:r>
            <a:r>
              <a:rPr lang="ru-RU" dirty="0" smtClean="0">
                <a:latin typeface="Book Antiqua" panose="02040602050305030304" pitchFamily="18" charset="0"/>
              </a:rPr>
              <a:t>., инженер </a:t>
            </a:r>
            <a:r>
              <a:rPr lang="ru-RU" dirty="0" err="1">
                <a:latin typeface="Book Antiqua" panose="02040602050305030304" pitchFamily="18" charset="0"/>
              </a:rPr>
              <a:t>Кнорре</a:t>
            </a:r>
            <a:r>
              <a:rPr lang="ru-RU" dirty="0">
                <a:latin typeface="Book Antiqua" panose="02040602050305030304" pitchFamily="18" charset="0"/>
              </a:rPr>
              <a:t> Е.К. и художник </a:t>
            </a:r>
            <a:r>
              <a:rPr lang="ru-RU" dirty="0" err="1">
                <a:latin typeface="Book Antiqua" panose="02040602050305030304" pitchFamily="18" charset="0"/>
              </a:rPr>
              <a:t>Каразин</a:t>
            </a:r>
            <a:r>
              <a:rPr lang="ru-RU" dirty="0">
                <a:latin typeface="Book Antiqua" panose="02040602050305030304" pitchFamily="18" charset="0"/>
              </a:rPr>
              <a:t> Н.Н. выступили с проектом </a:t>
            </a:r>
            <a:r>
              <a:rPr lang="ru-RU" dirty="0" smtClean="0">
                <a:latin typeface="Book Antiqua" panose="02040602050305030304" pitchFamily="18" charset="0"/>
              </a:rPr>
              <a:t>создания в </a:t>
            </a:r>
            <a:r>
              <a:rPr lang="ru-RU" dirty="0">
                <a:latin typeface="Book Antiqua" panose="02040602050305030304" pitchFamily="18" charset="0"/>
              </a:rPr>
              <a:t>Москве электрических железных дорог</a:t>
            </a:r>
            <a:r>
              <a:rPr lang="ru-RU" dirty="0" smtClean="0">
                <a:latin typeface="Book Antiqua" panose="02040602050305030304" pitchFamily="18" charset="0"/>
              </a:rPr>
              <a:t>. Но утвержденный </a:t>
            </a:r>
            <a:r>
              <a:rPr lang="ru-RU" dirty="0">
                <a:latin typeface="Book Antiqua" panose="02040602050305030304" pitchFamily="18" charset="0"/>
              </a:rPr>
              <a:t>проект реализовать не удалось. </a:t>
            </a:r>
            <a:r>
              <a:rPr lang="ru-RU" dirty="0" smtClean="0">
                <a:latin typeface="Book Antiqua" panose="02040602050305030304" pitchFamily="18" charset="0"/>
              </a:rPr>
              <a:t>Первая </a:t>
            </a:r>
            <a:r>
              <a:rPr lang="ru-RU" dirty="0">
                <a:latin typeface="Book Antiqua" panose="02040602050305030304" pitchFamily="18" charset="0"/>
              </a:rPr>
              <a:t>мировая война </a:t>
            </a:r>
            <a:r>
              <a:rPr lang="ru-RU" dirty="0" smtClean="0">
                <a:latin typeface="Book Antiqua" panose="02040602050305030304" pitchFamily="18" charset="0"/>
              </a:rPr>
              <a:t>и революция </a:t>
            </a:r>
            <a:r>
              <a:rPr lang="ru-RU" dirty="0">
                <a:latin typeface="Book Antiqua" panose="02040602050305030304" pitchFamily="18" charset="0"/>
              </a:rPr>
              <a:t>отсрочили появление метрополитена в Москве на </a:t>
            </a:r>
            <a:r>
              <a:rPr lang="ru-RU" dirty="0" smtClean="0">
                <a:latin typeface="Book Antiqua" panose="02040602050305030304" pitchFamily="18" charset="0"/>
              </a:rPr>
              <a:t>несколько десятков </a:t>
            </a:r>
            <a:r>
              <a:rPr lang="ru-RU" dirty="0">
                <a:latin typeface="Book Antiqua" panose="02040602050305030304" pitchFamily="18" charset="0"/>
              </a:rPr>
              <a:t>лет.</a:t>
            </a:r>
            <a:br>
              <a:rPr lang="ru-RU" dirty="0">
                <a:latin typeface="Book Antiqua" panose="02040602050305030304" pitchFamily="18" charset="0"/>
              </a:rPr>
            </a:br>
            <a:endParaRPr lang="ru-RU" dirty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5148064" cy="5223522"/>
          </a:xfrm>
        </p:spPr>
        <p:txBody>
          <a:bodyPr>
            <a:normAutofit fontScale="25000" lnSpcReduction="20000"/>
          </a:bodyPr>
          <a:lstStyle/>
          <a:p>
            <a:pPr algn="just" fontAlgn="base">
              <a:lnSpc>
                <a:spcPct val="120000"/>
              </a:lnSpc>
              <a:buNone/>
            </a:pPr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После </a:t>
            </a:r>
            <a:r>
              <a:rPr lang="ru-RU" sz="7200" dirty="0">
                <a:solidFill>
                  <a:schemeClr val="tx1"/>
                </a:solidFill>
                <a:latin typeface="Book Antiqua" panose="02040602050305030304" pitchFamily="18" charset="0"/>
              </a:rPr>
              <a:t>1922 года, когда стала </a:t>
            </a: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Москва стала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столицей </a:t>
            </a:r>
            <a:r>
              <a:rPr lang="ru-RU" sz="7200" dirty="0">
                <a:solidFill>
                  <a:schemeClr val="tx1"/>
                </a:solidFill>
                <a:latin typeface="Book Antiqua" panose="02040602050305030304" pitchFamily="18" charset="0"/>
              </a:rPr>
              <a:t>СССР, население </a:t>
            </a: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города сильно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выросло</a:t>
            </a:r>
            <a:r>
              <a:rPr lang="ru-RU" sz="7200" dirty="0">
                <a:solidFill>
                  <a:schemeClr val="tx1"/>
                </a:solidFill>
                <a:latin typeface="Book Antiqua" panose="02040602050305030304" pitchFamily="18" charset="0"/>
              </a:rPr>
              <a:t>. </a:t>
            </a: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Автобусы, трамваи, троллейбусы и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другой наземный транспорт не могли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Удовлетворить потребности мегаполиса. В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1931 на Пленуме </a:t>
            </a:r>
            <a:r>
              <a:rPr lang="ru-RU" sz="7200" dirty="0">
                <a:solidFill>
                  <a:schemeClr val="tx1"/>
                </a:solidFill>
                <a:latin typeface="Book Antiqua" panose="02040602050305030304" pitchFamily="18" charset="0"/>
              </a:rPr>
              <a:t>ЦК ВКП(б) </a:t>
            </a: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постановили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немедленно </a:t>
            </a:r>
            <a:r>
              <a:rPr lang="ru-RU" sz="7200" dirty="0">
                <a:solidFill>
                  <a:schemeClr val="tx1"/>
                </a:solidFill>
                <a:latin typeface="Book Antiqua" panose="02040602050305030304" pitchFamily="18" charset="0"/>
              </a:rPr>
              <a:t>приступить к </a:t>
            </a: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сооружению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метро. В феврале </a:t>
            </a:r>
            <a:r>
              <a:rPr lang="ru-RU" sz="7200" dirty="0">
                <a:solidFill>
                  <a:schemeClr val="tx1"/>
                </a:solidFill>
                <a:latin typeface="Book Antiqua" panose="02040602050305030304" pitchFamily="18" charset="0"/>
              </a:rPr>
              <a:t>1935 восемь поездов </a:t>
            </a: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метро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Возили пассажиров</a:t>
            </a:r>
            <a:r>
              <a:rPr lang="ru-RU" sz="7200" dirty="0">
                <a:solidFill>
                  <a:schemeClr val="tx1"/>
                </a:solidFill>
                <a:latin typeface="Book Antiqua" panose="02040602050305030304" pitchFamily="18" charset="0"/>
              </a:rPr>
              <a:t>. </a:t>
            </a: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Первыми оценили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нововведение 25000 </a:t>
            </a:r>
            <a:r>
              <a:rPr lang="ru-RU" sz="7200" dirty="0">
                <a:solidFill>
                  <a:schemeClr val="tx1"/>
                </a:solidFill>
                <a:latin typeface="Book Antiqua" panose="02040602050305030304" pitchFamily="18" charset="0"/>
              </a:rPr>
              <a:t>делегатов </a:t>
            </a: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VII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Всесоюзного съезда Советов</a:t>
            </a:r>
            <a:r>
              <a:rPr lang="ru-RU" sz="7200" dirty="0">
                <a:solidFill>
                  <a:schemeClr val="tx1"/>
                </a:solidFill>
                <a:latin typeface="Book Antiqua" panose="02040602050305030304" pitchFamily="18" charset="0"/>
              </a:rPr>
              <a:t>. </a:t>
            </a: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Перед началом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движения поезда помощник машиниста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вместо привычной фразы</a:t>
            </a:r>
            <a:r>
              <a:rPr lang="ru-RU" sz="7200" dirty="0">
                <a:solidFill>
                  <a:schemeClr val="tx1"/>
                </a:solidFill>
                <a:latin typeface="Book Antiqua" panose="02040602050305030304" pitchFamily="18" charset="0"/>
              </a:rPr>
              <a:t>: «</a:t>
            </a: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Осторожно,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двери закрываются» громко объявлял</a:t>
            </a:r>
          </a:p>
          <a:p>
            <a:pPr algn="just" fontAlgn="base">
              <a:lnSpc>
                <a:spcPct val="120000"/>
              </a:lnSpc>
              <a:buNone/>
            </a:pPr>
            <a:r>
              <a:rPr lang="ru-RU" sz="7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«Готов</a:t>
            </a:r>
            <a:r>
              <a:rPr lang="ru-RU" sz="7200" dirty="0">
                <a:solidFill>
                  <a:schemeClr val="tx1"/>
                </a:solidFill>
                <a:latin typeface="Book Antiqua" panose="02040602050305030304" pitchFamily="18" charset="0"/>
              </a:rPr>
              <a:t>!».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  <p:pic>
        <p:nvPicPr>
          <p:cNvPr id="5" name="Рисунок 4" descr="30-11-15-itsmetro-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556792"/>
            <a:ext cx="3918858" cy="49354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56895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Москва, февраль 1935 года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700808"/>
            <a:ext cx="4968552" cy="5157192"/>
          </a:xfrm>
        </p:spPr>
        <p:txBody>
          <a:bodyPr>
            <a:normAutofit/>
          </a:bodyPr>
          <a:lstStyle/>
          <a:p>
            <a:pPr algn="just" fontAlgn="base">
              <a:buNone/>
            </a:pP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Также на территории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Советского Союза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метрополитены были открыты в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Ленинграде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(1955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), Киеве (1960), Тбилиси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(1966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),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Баку (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1967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), Харькове(1975),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Ташкенте (1977), Ереване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(1981),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Минске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(1984), Горьком (1985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),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Новосибирске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(1986), Куйбышеве (1987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)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и Свердловске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(1991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).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3" y="1"/>
            <a:ext cx="871296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Открытие метрополитена </a:t>
            </a:r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в                          СССР</a:t>
            </a:r>
            <a:endParaRPr lang="ru-RU" sz="46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https://tse2.mm.bing.net/th?id=OIP.ZXF6wyhBl4j4EqgUAUXxBQHaJ4&amp;pid=15.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3614750" cy="4819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4361942"/>
              </p:ext>
            </p:extLst>
          </p:nvPr>
        </p:nvGraphicFramePr>
        <p:xfrm>
          <a:off x="0" y="1928802"/>
          <a:ext cx="8929718" cy="492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0"/>
            <a:ext cx="9144000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Популярность транспорта в России 2022</a:t>
            </a:r>
          </a:p>
        </p:txBody>
      </p:sp>
    </p:spTree>
    <p:extLst>
      <p:ext uri="{BB962C8B-B14F-4D97-AF65-F5344CB8AC3E}">
        <p14:creationId xmlns:p14="http://schemas.microsoft.com/office/powerpoint/2010/main" val="684434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495166"/>
              </p:ext>
            </p:extLst>
          </p:nvPr>
        </p:nvGraphicFramePr>
        <p:xfrm>
          <a:off x="179513" y="1988840"/>
          <a:ext cx="8712967" cy="476598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0323"/>
                <a:gridCol w="2163591"/>
                <a:gridCol w="1166432"/>
                <a:gridCol w="971808"/>
                <a:gridCol w="1086603"/>
                <a:gridCol w="1509501"/>
                <a:gridCol w="1474709"/>
              </a:tblGrid>
              <a:tr h="157163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№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Метрополитен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Book Antiqua" panose="02040602050305030304" pitchFamily="18" charset="0"/>
                        </a:rPr>
                        <a:t>Протя-женость</a:t>
                      </a:r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, км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К-во</a:t>
                      </a:r>
                      <a:r>
                        <a:rPr lang="ru-RU" baseline="0" dirty="0" smtClean="0">
                          <a:latin typeface="Book Antiqua" panose="02040602050305030304" pitchFamily="18" charset="0"/>
                        </a:rPr>
                        <a:t> л</a:t>
                      </a:r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иний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К-во станций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>
                          <a:latin typeface="Book Antiqua" panose="02040602050305030304" pitchFamily="18" charset="0"/>
                        </a:rPr>
                        <a:t>Пассажиро</a:t>
                      </a:r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-поток</a:t>
                      </a:r>
                      <a:r>
                        <a:rPr lang="ru-RU" baseline="0" dirty="0" smtClean="0">
                          <a:latin typeface="Book Antiqua" panose="02040602050305030304" pitchFamily="18" charset="0"/>
                        </a:rPr>
                        <a:t>, млн. человек</a:t>
                      </a:r>
                      <a:endParaRPr lang="ru-RU" dirty="0" smtClean="0">
                        <a:latin typeface="Book Antiqua" panose="02040602050305030304" pitchFamily="18" charset="0"/>
                      </a:endParaRPr>
                    </a:p>
                    <a:p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Год открытия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4257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Московский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338,9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12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203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2384,5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1935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4257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2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kern="1200" dirty="0" smtClean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Петербургский</a:t>
                      </a:r>
                      <a:endParaRPr lang="ru-RU" u="none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113,6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5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67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741,79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1955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4257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3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Нижегородский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18,9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2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14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37,24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1985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4257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4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Новосибирский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15,9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2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13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80,7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1986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4257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5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Самарский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12,7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10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16,337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1987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4257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6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Екатеринбургский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12,7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9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49,9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1991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4257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7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Казанский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15,8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10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29,39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2005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0"/>
            <a:ext cx="856895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Список действующих метрополитенов в России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800220"/>
            <a:ext cx="4248472" cy="3852916"/>
          </a:xfrm>
        </p:spPr>
        <p:txBody>
          <a:bodyPr>
            <a:noAutofit/>
          </a:bodyPr>
          <a:lstStyle/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Метрополитен стал неотъемлемой</a:t>
            </a:r>
          </a:p>
          <a:p>
            <a:pPr algn="just" fontAlgn="base">
              <a:buNone/>
            </a:pP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частью жизни людей в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мегаполисах.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В свое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время метро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разгрузило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улицы больших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городов, а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сегодня,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роль метрополитена трудно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переоценить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.  Россияне все реже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пользуются наземным транспортом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и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 все чаще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отдают предпочтение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подземным поездам. И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это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не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только самый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эффективный способ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транспортной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разгрузки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улиц</a:t>
            </a:r>
          </a:p>
          <a:p>
            <a:pPr algn="just" fontAlgn="base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городов </a:t>
            </a:r>
            <a:r>
              <a:rPr lang="ru-RU" sz="18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миллионников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"/>
            <a:ext cx="88924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Метрополитен сегодня</a:t>
            </a:r>
          </a:p>
        </p:txBody>
      </p:sp>
      <p:pic>
        <p:nvPicPr>
          <p:cNvPr id="1026" name="Picture 2" descr="https://transphoto.org/photo/16/90/88/16908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836712"/>
            <a:ext cx="486003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4941168"/>
            <a:ext cx="9036496" cy="1401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dirty="0" smtClean="0">
                <a:latin typeface="Book Antiqua" panose="02040602050305030304" pitchFamily="18" charset="0"/>
              </a:rPr>
              <a:t>Метро </a:t>
            </a:r>
            <a:r>
              <a:rPr lang="ru-RU" dirty="0">
                <a:latin typeface="Book Antiqua" panose="02040602050305030304" pitchFamily="18" charset="0"/>
              </a:rPr>
              <a:t>сегодня </a:t>
            </a:r>
            <a:r>
              <a:rPr lang="ru-RU" dirty="0" smtClean="0">
                <a:latin typeface="Book Antiqua" panose="02040602050305030304" pitchFamily="18" charset="0"/>
              </a:rPr>
              <a:t>– составляющая </a:t>
            </a:r>
            <a:r>
              <a:rPr lang="ru-RU" dirty="0">
                <a:latin typeface="Book Antiqua" panose="02040602050305030304" pitchFamily="18" charset="0"/>
              </a:rPr>
              <a:t>поп-культуры: </a:t>
            </a:r>
            <a:r>
              <a:rPr lang="ru-RU" dirty="0" smtClean="0">
                <a:latin typeface="Book Antiqua" panose="02040602050305030304" pitchFamily="18" charset="0"/>
              </a:rPr>
              <a:t>под землей </a:t>
            </a:r>
            <a:r>
              <a:rPr lang="ru-RU" dirty="0">
                <a:latin typeface="Book Antiqua" panose="02040602050305030304" pitchFamily="18" charset="0"/>
              </a:rPr>
              <a:t>устраиваются </a:t>
            </a:r>
            <a:r>
              <a:rPr lang="ru-RU" dirty="0" err="1" smtClean="0">
                <a:latin typeface="Book Antiqua" panose="02040602050305030304" pitchFamily="18" charset="0"/>
              </a:rPr>
              <a:t>выставки,снимаются</a:t>
            </a:r>
            <a:r>
              <a:rPr lang="ru-RU" dirty="0" smtClean="0">
                <a:latin typeface="Book Antiqua" panose="02040602050305030304" pitchFamily="18" charset="0"/>
              </a:rPr>
              <a:t> </a:t>
            </a:r>
            <a:r>
              <a:rPr lang="ru-RU" dirty="0">
                <a:latin typeface="Book Antiqua" panose="02040602050305030304" pitchFamily="18" charset="0"/>
              </a:rPr>
              <a:t>кинофильмы, а </a:t>
            </a:r>
            <a:r>
              <a:rPr lang="ru-RU" dirty="0" smtClean="0">
                <a:latin typeface="Book Antiqua" panose="02040602050305030304" pitchFamily="18" charset="0"/>
              </a:rPr>
              <a:t>некоторые станции </a:t>
            </a:r>
            <a:r>
              <a:rPr lang="ru-RU" dirty="0">
                <a:latin typeface="Book Antiqua" panose="02040602050305030304" pitchFamily="18" charset="0"/>
              </a:rPr>
              <a:t>стали </a:t>
            </a:r>
            <a:r>
              <a:rPr lang="ru-RU" dirty="0" smtClean="0">
                <a:latin typeface="Book Antiqua" panose="02040602050305030304" pitchFamily="18" charset="0"/>
              </a:rPr>
              <a:t>самостоятельными произведениями </a:t>
            </a:r>
            <a:r>
              <a:rPr lang="ru-RU" dirty="0">
                <a:latin typeface="Book Antiqua" panose="02040602050305030304" pitchFamily="18" charset="0"/>
              </a:rPr>
              <a:t>искусства</a:t>
            </a:r>
            <a:r>
              <a:rPr lang="ru-RU" dirty="0" smtClean="0">
                <a:latin typeface="Book Antiqua" panose="02040602050305030304" pitchFamily="18" charset="0"/>
              </a:rPr>
              <a:t>, посмотреть </a:t>
            </a:r>
            <a:r>
              <a:rPr lang="ru-RU" dirty="0">
                <a:latin typeface="Book Antiqua" panose="02040602050305030304" pitchFamily="18" charset="0"/>
              </a:rPr>
              <a:t>на которые </a:t>
            </a:r>
            <a:r>
              <a:rPr lang="ru-RU" dirty="0" smtClean="0">
                <a:latin typeface="Book Antiqua" panose="02040602050305030304" pitchFamily="18" charset="0"/>
              </a:rPr>
              <a:t>приезжают туристы </a:t>
            </a:r>
            <a:r>
              <a:rPr lang="ru-RU" dirty="0">
                <a:latin typeface="Book Antiqua" panose="02040602050305030304" pitchFamily="18" charset="0"/>
              </a:rPr>
              <a:t>из других стран.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2"/>
          <p:cNvSpPr/>
          <p:nvPr/>
        </p:nvSpPr>
        <p:spPr>
          <a:xfrm>
            <a:off x="432000" y="3240000"/>
            <a:ext cx="8228790" cy="397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Прямоугольник 1"/>
          <p:cNvSpPr/>
          <p:nvPr/>
        </p:nvSpPr>
        <p:spPr>
          <a:xfrm>
            <a:off x="0" y="0"/>
            <a:ext cx="896448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Кроссворд «Все о жизни метро»</a:t>
            </a:r>
            <a:endParaRPr lang="ru-RU" sz="4000" b="1" dirty="0">
              <a:ln w="3175" cmpd="sng">
                <a:noFill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700807"/>
            <a:ext cx="6696744" cy="496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2963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>
            <a:noAutofit/>
          </a:bodyPr>
          <a:lstStyle/>
          <a:p>
            <a:pPr marL="320040" indent="-320040"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</a:rPr>
            </a:br>
            <a:endParaRPr lang="ru-RU" sz="46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3911105"/>
              </p:ext>
            </p:extLst>
          </p:nvPr>
        </p:nvGraphicFramePr>
        <p:xfrm>
          <a:off x="0" y="1571612"/>
          <a:ext cx="9144000" cy="5286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4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Хронология событий в истории развития метро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2"/>
          <p:cNvSpPr/>
          <p:nvPr/>
        </p:nvSpPr>
        <p:spPr>
          <a:xfrm>
            <a:off x="432000" y="3240000"/>
            <a:ext cx="8228790" cy="397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Прямоугольник 1"/>
          <p:cNvSpPr/>
          <p:nvPr/>
        </p:nvSpPr>
        <p:spPr>
          <a:xfrm>
            <a:off x="107504" y="1"/>
            <a:ext cx="903649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</a:rPr>
              <a:t>Кроссворд «Все о жизни метро</a:t>
            </a:r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</a:rPr>
              <a:t>»</a:t>
            </a:r>
            <a:endParaRPr lang="ru-RU" sz="4600" b="1" dirty="0">
              <a:ln w="3175" cmpd="sng">
                <a:noFill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628800"/>
            <a:ext cx="6552728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2543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776689" y="947452"/>
            <a:ext cx="7601639" cy="220337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CustomShape 2"/>
          <p:cNvSpPr/>
          <p:nvPr/>
        </p:nvSpPr>
        <p:spPr>
          <a:xfrm>
            <a:off x="594911" y="727114"/>
            <a:ext cx="8090989" cy="48539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/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</a:rPr>
              <a:t>Спасибо за внимание!</a:t>
            </a:r>
          </a:p>
        </p:txBody>
      </p:sp>
      <p:pic>
        <p:nvPicPr>
          <p:cNvPr id="5" name="Picture 6" descr="https://3.bp.blogspot.com/-9PcboH8war8/WBcGDspSJLI/AAAAAAAAEaA/HTvhWI_YkpM2pPosztGEPN86ASvJtI09gCLcB/s1600/CwFCprrXEAQijC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2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"/>
            <a:ext cx="89297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История развития первого в мире метрополитена</a:t>
            </a:r>
          </a:p>
        </p:txBody>
      </p:sp>
      <p:pic>
        <p:nvPicPr>
          <p:cNvPr id="11267" name="Picture 3" descr="C:\Users\Олег\Desktop\LUG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599" y="1700808"/>
            <a:ext cx="4716016" cy="465145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76056" y="1700808"/>
            <a:ext cx="377991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Book Antiqua" panose="02040602050305030304" pitchFamily="18" charset="0"/>
              </a:rPr>
              <a:t>Но в середине XIX века, когда все только начиналось, городские дороги разительно отличались от современных: не было ни автобусов, ни троллейбусов, ни автомобилей, движение были медленным, а общественным транспортом в основном служили экипажи и конки. Так зачем же в неспешном XIX веке понадобилось такое затратное сооружение, как подземная железная дорога?</a:t>
            </a:r>
            <a:endParaRPr lang="ru-RU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5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9036496" cy="352839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/>
              <a:t>  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В Англии, родине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метро, была развитая сеть железных дорог: со столичных вокзалов можно было попасть почти в любую точку страны. Но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общественный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транспорт в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Лондоне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оставлял желать лучшего: основным средством передвижения были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конки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и экипажи, добираться с одного вокзала на другой было неудобно,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а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железнодорожные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маршруты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не доходили до главного делового и торгового центра.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Постоянно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растущее население требовало усовершенствования общественного транспорта: каждое утро из пригородов в столицу стекались тысячи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рабочих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и служащих, спешащих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добраться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до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рабочих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мест. По вечерам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людской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поток устремлялся в обратном направлении.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Остро стал вопрос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об удобном общественном </a:t>
            </a: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транспорте.</a:t>
            </a:r>
            <a:endParaRPr lang="ru-RU" sz="18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2050" name="Picture 2" descr="https://i.ytimg.com/vi/6wr9YEvCNUc/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068960"/>
            <a:ext cx="6425852" cy="361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64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597352"/>
          </a:xfrm>
        </p:spPr>
        <p:txBody>
          <a:bodyPr>
            <a:normAutofit/>
          </a:bodyPr>
          <a:lstStyle/>
          <a:p>
            <a:pPr marL="0" algn="ctr">
              <a:buNone/>
            </a:pPr>
            <a:r>
              <a:rPr lang="ru-RU" sz="2800" dirty="0" smtClean="0"/>
              <a:t> </a:t>
            </a: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Метрополитен в </a:t>
            </a:r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Англии</a:t>
            </a:r>
            <a:endParaRPr lang="ru-RU" sz="4600" dirty="0" smtClean="0">
              <a:latin typeface="+mj-lt"/>
            </a:endParaRPr>
          </a:p>
          <a:p>
            <a:pPr marL="0" algn="just">
              <a:buNone/>
            </a:pPr>
            <a:r>
              <a:rPr lang="ru-RU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В </a:t>
            </a:r>
            <a:r>
              <a:rPr lang="ru-RU" sz="1800" dirty="0">
                <a:solidFill>
                  <a:schemeClr val="tx1"/>
                </a:solidFill>
                <a:latin typeface="Book Antiqua" panose="02040602050305030304" pitchFamily="18" charset="0"/>
              </a:rPr>
              <a:t>описываемое время в Англии каждый год открывалось несколько новых железнодорожных маршрутов, поэтому идея пустить поезд под землей современником не показалась такой уж абсурдной. Тем более, что надежность и удобство подземного транспортного сообщения доказал открытый в 1843 году тоннель под Темзой. История его создания следующая.</a:t>
            </a:r>
          </a:p>
        </p:txBody>
      </p:sp>
      <p:pic>
        <p:nvPicPr>
          <p:cNvPr id="5" name="Picture 2" descr="https://ic.pics.livejournal.com/russos/544768/115672/115672_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487" y="2445234"/>
            <a:ext cx="5976664" cy="409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84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" y="1628800"/>
            <a:ext cx="9036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28600" algn="just">
              <a:spcBef>
                <a:spcPct val="20000"/>
              </a:spcBef>
              <a:buClr>
                <a:schemeClr val="accent1"/>
              </a:buClr>
            </a:pPr>
            <a:r>
              <a:rPr lang="ru-RU" dirty="0" smtClean="0">
                <a:latin typeface="Book Antiqua" panose="02040602050305030304" pitchFamily="18" charset="0"/>
              </a:rPr>
              <a:t>Отправной </a:t>
            </a:r>
            <a:r>
              <a:rPr lang="ru-RU" dirty="0">
                <a:latin typeface="Book Antiqua" panose="02040602050305030304" pitchFamily="18" charset="0"/>
              </a:rPr>
              <a:t>точкой в истории строительства метро стал изобретенный в 1814 году английским инженером Марком </a:t>
            </a:r>
            <a:r>
              <a:rPr lang="ru-RU" dirty="0" err="1">
                <a:latin typeface="Book Antiqua" panose="02040602050305030304" pitchFamily="18" charset="0"/>
              </a:rPr>
              <a:t>Брюнелем</a:t>
            </a:r>
            <a:r>
              <a:rPr lang="ru-RU" dirty="0">
                <a:latin typeface="Book Antiqua" panose="02040602050305030304" pitchFamily="18" charset="0"/>
              </a:rPr>
              <a:t> </a:t>
            </a:r>
            <a:r>
              <a:rPr lang="ru-RU" dirty="0" err="1">
                <a:latin typeface="Book Antiqua" panose="02040602050305030304" pitchFamily="18" charset="0"/>
              </a:rPr>
              <a:t>тоннелепроходческий</a:t>
            </a:r>
            <a:r>
              <a:rPr lang="ru-RU" dirty="0">
                <a:latin typeface="Book Antiqua" panose="02040602050305030304" pitchFamily="18" charset="0"/>
              </a:rPr>
              <a:t> щит - впоследствии наиболее эффективное средство метростроения во всём мире. Эту идею </a:t>
            </a:r>
            <a:r>
              <a:rPr lang="ru-RU" dirty="0" err="1">
                <a:latin typeface="Book Antiqua" panose="02040602050305030304" pitchFamily="18" charset="0"/>
              </a:rPr>
              <a:t>Брюнелю</a:t>
            </a:r>
            <a:r>
              <a:rPr lang="ru-RU" dirty="0">
                <a:latin typeface="Book Antiqua" panose="02040602050305030304" pitchFamily="18" charset="0"/>
              </a:rPr>
              <a:t> «подсказал» морской моллюск-древоточец, способный при помощи своей раковины бурить отверстия в обломках затонувших кораблей. В патенте, выданном </a:t>
            </a:r>
            <a:r>
              <a:rPr lang="ru-RU" dirty="0" err="1">
                <a:latin typeface="Book Antiqua" panose="02040602050305030304" pitchFamily="18" charset="0"/>
              </a:rPr>
              <a:t>Брюнелю</a:t>
            </a:r>
            <a:r>
              <a:rPr lang="ru-RU" dirty="0">
                <a:latin typeface="Book Antiqua" panose="02040602050305030304" pitchFamily="18" charset="0"/>
              </a:rPr>
              <a:t> в 1818 году, была механическая копия такого червя для бурения тоннелей со сборной тюбинговой отделкой, размещённой по </a:t>
            </a:r>
            <a:r>
              <a:rPr lang="ru-RU" dirty="0" smtClean="0">
                <a:latin typeface="Book Antiqua" panose="02040602050305030304" pitchFamily="18" charset="0"/>
              </a:rPr>
              <a:t>спирали - прообраз </a:t>
            </a:r>
            <a:r>
              <a:rPr lang="ru-RU" dirty="0">
                <a:latin typeface="Book Antiqua" panose="02040602050305030304" pitchFamily="18" charset="0"/>
              </a:rPr>
              <a:t>будущих механизированных щитов.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1"/>
            <a:ext cx="9144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28600" algn="ctr">
              <a:spcBef>
                <a:spcPct val="20000"/>
              </a:spcBef>
              <a:buClr>
                <a:schemeClr val="accent1"/>
              </a:buClr>
            </a:pP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Марк </a:t>
            </a:r>
            <a:r>
              <a:rPr lang="ru-RU" sz="4600" b="1" dirty="0" err="1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Брюнель</a:t>
            </a:r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, </a:t>
            </a:r>
            <a:r>
              <a:rPr lang="ru-RU" sz="46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1814 год </a:t>
            </a:r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– </a:t>
            </a:r>
            <a:r>
              <a:rPr lang="ru-RU" sz="4600" b="1" dirty="0" err="1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тоннелепроходческий</a:t>
            </a:r>
            <a:r>
              <a:rPr lang="ru-RU" sz="46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 щит </a:t>
            </a:r>
            <a:endParaRPr lang="ru-RU" sz="46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j-lt"/>
            </a:endParaRPr>
          </a:p>
        </p:txBody>
      </p:sp>
      <p:pic>
        <p:nvPicPr>
          <p:cNvPr id="8" name="Рисунок 7" descr="stroy_lovat_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861048"/>
            <a:ext cx="4230725" cy="2907620"/>
          </a:xfrm>
          <a:prstGeom prst="rect">
            <a:avLst/>
          </a:prstGeom>
        </p:spPr>
      </p:pic>
      <p:pic>
        <p:nvPicPr>
          <p:cNvPr id="2050" name="Picture 2" descr="https://www.timeturk.com/resim/detay/62/6249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592" y="3853737"/>
            <a:ext cx="4383361" cy="292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14728"/>
            <a:ext cx="9036496" cy="314327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2600" dirty="0">
                <a:solidFill>
                  <a:schemeClr val="tx1"/>
                </a:solidFill>
                <a:latin typeface="Book Antiqua" panose="02040602050305030304" pitchFamily="18" charset="0"/>
              </a:rPr>
              <a:t>В 1814 году российский император Александр I в качестве победителя Наполеона был с почётом принят в Лондоне. Там русскому самодержцу представили наиболее выдающихся деятелей Англии, в числе которых был член Лондонского королевского общества Марк </a:t>
            </a:r>
            <a:r>
              <a:rPr lang="ru-RU" sz="2600" dirty="0" err="1">
                <a:solidFill>
                  <a:schemeClr val="tx1"/>
                </a:solidFill>
                <a:latin typeface="Book Antiqua" panose="02040602050305030304" pitchFamily="18" charset="0"/>
              </a:rPr>
              <a:t>Брюнель</a:t>
            </a:r>
            <a:r>
              <a:rPr lang="ru-RU" sz="2600" dirty="0">
                <a:solidFill>
                  <a:schemeClr val="tx1"/>
                </a:solidFill>
                <a:latin typeface="Book Antiqua" panose="02040602050305030304" pitchFamily="18" charset="0"/>
              </a:rPr>
              <a:t>. В результате этой встречи с англичанином был заключен контракт на проектирование шоссейной переправы через Неву в Петербурге. Начатую в 1814 г. работу он передал российским заказчикам в начале 20-х годов в двух вариантах: мостовом и тоннельном. К сожалению, гениальное изобретение английского инженера не удалось воплотить в жизнь на российской земле: лишившись поддержки скончавшегося императора, </a:t>
            </a:r>
            <a:r>
              <a:rPr lang="ru-RU" sz="2600" dirty="0" err="1">
                <a:solidFill>
                  <a:schemeClr val="tx1"/>
                </a:solidFill>
                <a:latin typeface="Book Antiqua" panose="02040602050305030304" pitchFamily="18" charset="0"/>
              </a:rPr>
              <a:t>Брюнель</a:t>
            </a:r>
            <a:r>
              <a:rPr lang="ru-RU" sz="2600" dirty="0">
                <a:solidFill>
                  <a:schemeClr val="tx1"/>
                </a:solidFill>
                <a:latin typeface="Book Antiqua" panose="02040602050305030304" pitchFamily="18" charset="0"/>
              </a:rPr>
              <a:t> переработал чертежи применительно к Темзе. Именно этот тоннель и продемонстрировал современникам удобство и надежность подземного сообщения.</a:t>
            </a:r>
          </a:p>
        </p:txBody>
      </p:sp>
      <p:pic>
        <p:nvPicPr>
          <p:cNvPr id="4" name="Рисунок 3" descr="m_2756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72" y="305678"/>
            <a:ext cx="2516092" cy="3339346"/>
          </a:xfrm>
          <a:prstGeom prst="rect">
            <a:avLst/>
          </a:prstGeom>
        </p:spPr>
      </p:pic>
      <p:pic>
        <p:nvPicPr>
          <p:cNvPr id="4103" name="Picture 7" descr="https://avatars.dzeninfra.ru/get-zen_doc/5232749/pub_61fa81a9e12eb66e704aa7e5_61fa82f0099fbb6bd5e2a9d3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60648"/>
            <a:ext cx="322332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04665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0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Строительство тоннеля, 1830 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556792"/>
            <a:ext cx="37444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28600" algn="just">
              <a:spcBef>
                <a:spcPct val="20000"/>
              </a:spcBef>
              <a:buClr>
                <a:schemeClr val="accent1"/>
              </a:buClr>
            </a:pPr>
            <a:r>
              <a:rPr lang="ru-RU" dirty="0">
                <a:latin typeface="Book Antiqua" panose="02040602050305030304" pitchFamily="18" charset="0"/>
              </a:rPr>
              <a:t>Строительство тоннеля было начато в 1825 году, а открытие для публики состоялось 25 марта 1843 года. В ходе работ случались аварии, тоннель затапливало и гибли люди, из за проблем с финансами работы несколько раз останавливались.</a:t>
            </a:r>
            <a:br>
              <a:rPr lang="ru-RU" dirty="0">
                <a:latin typeface="Book Antiqua" panose="02040602050305030304" pitchFamily="18" charset="0"/>
              </a:rPr>
            </a:br>
            <a:endParaRPr lang="ru-RU" dirty="0">
              <a:latin typeface="Book Antiqua" panose="02040602050305030304" pitchFamily="18" charset="0"/>
            </a:endParaRPr>
          </a:p>
        </p:txBody>
      </p:sp>
      <p:pic>
        <p:nvPicPr>
          <p:cNvPr id="5122" name="Picture 2" descr="https://upload.wikimedia.org/wikipedia/commons/thumb/4/4f/Thames_tunnel_construction_1830.jpg/1280px-Thames_tunnel_construction_18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556792"/>
            <a:ext cx="475252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птека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Аптека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Аптека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21919</TotalTime>
  <Words>1363</Words>
  <Application>Microsoft Office PowerPoint</Application>
  <PresentationFormat>Экран (4:3)</PresentationFormat>
  <Paragraphs>170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Аптека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,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Abramova-mobile</dc:creator>
  <cp:lastModifiedBy>Алина</cp:lastModifiedBy>
  <cp:revision>254</cp:revision>
  <dcterms:created xsi:type="dcterms:W3CDTF">2015-10-01T02:54:37Z</dcterms:created>
  <dcterms:modified xsi:type="dcterms:W3CDTF">2022-11-25T15:14:23Z</dcterms:modified>
</cp:coreProperties>
</file>