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75" r:id="rId5"/>
    <p:sldId id="276" r:id="rId6"/>
    <p:sldId id="261" r:id="rId7"/>
    <p:sldId id="272" r:id="rId8"/>
    <p:sldId id="259" r:id="rId9"/>
    <p:sldId id="273" r:id="rId10"/>
    <p:sldId id="262" r:id="rId11"/>
    <p:sldId id="263" r:id="rId12"/>
    <p:sldId id="274" r:id="rId13"/>
    <p:sldId id="269" r:id="rId14"/>
    <p:sldId id="265" r:id="rId15"/>
    <p:sldId id="267" r:id="rId16"/>
    <p:sldId id="270" r:id="rId17"/>
    <p:sldId id="26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59E06-616B-4612-9BD8-DDC1D1E6B13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2C227E-901E-45CF-AB24-4D1541E73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C227E-901E-45CF-AB24-4D1541E73DD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01AE-3744-47B9-B17C-3A354D04DC8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EA2124-AD53-4252-9B41-6F300F85EA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01AE-3744-47B9-B17C-3A354D04DC8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2124-AD53-4252-9B41-6F300F85EA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CEA2124-AD53-4252-9B41-6F300F85EA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01AE-3744-47B9-B17C-3A354D04DC8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01AE-3744-47B9-B17C-3A354D04DC8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CEA2124-AD53-4252-9B41-6F300F85EA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01AE-3744-47B9-B17C-3A354D04DC8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EA2124-AD53-4252-9B41-6F300F85EA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EF301AE-3744-47B9-B17C-3A354D04DC8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2124-AD53-4252-9B41-6F300F85EA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01AE-3744-47B9-B17C-3A354D04DC8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CEA2124-AD53-4252-9B41-6F300F85EA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01AE-3744-47B9-B17C-3A354D04DC8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CEA2124-AD53-4252-9B41-6F300F85EA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01AE-3744-47B9-B17C-3A354D04DC8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CEA2124-AD53-4252-9B41-6F300F85EA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EA2124-AD53-4252-9B41-6F300F85EA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01AE-3744-47B9-B17C-3A354D04DC8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CEA2124-AD53-4252-9B41-6F300F85EA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EF301AE-3744-47B9-B17C-3A354D04DC8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EF301AE-3744-47B9-B17C-3A354D04DC8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EA2124-AD53-4252-9B41-6F300F85EA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ipi.r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me4math.ru/oge" TargetMode="External"/><Relationship Id="rId2" Type="http://schemas.openxmlformats.org/officeDocument/2006/relationships/hyperlink" Target="http://fipi.ru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Методика подготовки к ОГЭ </a:t>
            </a:r>
            <a:r>
              <a:rPr lang="ru-RU" dirty="0" smtClean="0"/>
              <a:t>по </a:t>
            </a:r>
            <a:r>
              <a:rPr lang="ru-RU" dirty="0" smtClean="0"/>
              <a:t>математике в школе.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моменты  подготовки  учащихся к  ОГЭ по математике: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4.Разбор основных типов практико-ориентированных задач 1-5 задач </a:t>
            </a:r>
            <a:r>
              <a:rPr lang="ru-RU" dirty="0" smtClean="0">
                <a:solidFill>
                  <a:srgbClr val="FF0000"/>
                </a:solidFill>
              </a:rPr>
              <a:t>на дополнительных занятиях по подготовки к ОГЭ,</a:t>
            </a:r>
            <a:r>
              <a:rPr lang="ru-RU" dirty="0" smtClean="0"/>
              <a:t> знакомлю в начале учебного года.</a:t>
            </a:r>
          </a:p>
          <a:p>
            <a:pPr lvl="0"/>
            <a:r>
              <a:rPr lang="ru-RU" dirty="0" smtClean="0"/>
              <a:t>(прототипы заданий беру с сайта </a:t>
            </a:r>
            <a:r>
              <a:rPr lang="en-US" dirty="0" smtClean="0">
                <a:hlinkClick r:id="rId3"/>
              </a:rPr>
              <a:t>http://fipi.ru/</a:t>
            </a:r>
            <a:r>
              <a:rPr lang="ru-RU" dirty="0" smtClean="0"/>
              <a:t>)</a:t>
            </a:r>
          </a:p>
          <a:p>
            <a:pPr lvl="0"/>
            <a:r>
              <a:rPr lang="ru-RU" dirty="0" smtClean="0"/>
              <a:t>В этом году разобрали : бумага, участок, квартира, тарифы, печи, план местности, шины. Если что </a:t>
            </a:r>
            <a:r>
              <a:rPr lang="ru-RU" dirty="0" err="1" smtClean="0"/>
              <a:t>добавят-разберем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моменты  подготовки  учащихся к  ОГЭ по математике: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5) Решение заданий ОГЭ по темам, по вариантам на дополнительных занятиях по подготовки к ОГЭ </a:t>
            </a:r>
          </a:p>
          <a:p>
            <a:r>
              <a:rPr lang="ru-RU" dirty="0" smtClean="0"/>
              <a:t>использую в работе сайты:</a:t>
            </a:r>
          </a:p>
          <a:p>
            <a:r>
              <a:rPr lang="en-US" dirty="0" smtClean="0">
                <a:hlinkClick r:id="rId2"/>
              </a:rPr>
              <a:t>http://fipi.ru/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3"/>
              </a:rPr>
              <a:t>https://www.time4math.ru/oge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Пособия </a:t>
            </a:r>
            <a:endParaRPr lang="ru-RU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37845" y="1433989"/>
            <a:ext cx="3566160" cy="455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mtClean="0"/>
              <a:t>Целесообразно </a:t>
            </a:r>
            <a:r>
              <a:rPr lang="ru-RU" dirty="0" smtClean="0"/>
              <a:t>использовать в работе пособие под редакцией И.В. Ященко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моменты  подготовки  учащихся к  ОГЭ по математике: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6) Если тема урока выносится на экзамен, то на уроке обязательно делаю упор на  задания ОГЭ по данной теме.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1.На тарелке лежат одинаковые на вид пирожки: 4 с мясом, 5 с рисом и 21 с повидлом. Андрей наугад берёт один пирожок. Найдите вероятность того, что пирожок окажется с повидлом.</a:t>
            </a:r>
          </a:p>
          <a:p>
            <a:r>
              <a:rPr lang="ru-RU" sz="1600" dirty="0" smtClean="0"/>
              <a:t>2.В фирме такси в данный момент свободно 15 машин: 3 чёрные, 6 жёлтых и 6 зелёных. По вызову выехала одна из машин, случайно оказавшаяся ближе всего к заказчику. Найдите вероятность того, что к нему приедет жёлтое такси.</a:t>
            </a:r>
          </a:p>
          <a:p>
            <a:r>
              <a:rPr lang="ru-RU" sz="1600" dirty="0" smtClean="0"/>
              <a:t>3.У бабушки 20 чашек: 15 с красными цветами, остальные с синими. Бабушка наливает чай в случайно выбранную чашку. Найдите вероятность того, что это будет чашка с синими цветами.</a:t>
            </a:r>
          </a:p>
          <a:p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моменты  подготовки  учащихся к  ОГЭ по математике: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200" dirty="0" smtClean="0"/>
              <a:t>7) Кроме  заданий по учебнику задаю домашнее задание по материалу ОГЭ</a:t>
            </a:r>
          </a:p>
          <a:p>
            <a:r>
              <a:rPr lang="ru-RU" sz="3200" i="1" dirty="0" smtClean="0"/>
              <a:t>и тематическое, </a:t>
            </a:r>
            <a:r>
              <a:rPr lang="ru-RU" sz="3200" dirty="0" smtClean="0"/>
              <a:t>например при изучении темы «Арифметическая прогрессия»</a:t>
            </a:r>
          </a:p>
          <a:p>
            <a:r>
              <a:rPr lang="ru-RU" sz="3200" i="1" dirty="0" smtClean="0"/>
              <a:t>и по вариантам </a:t>
            </a:r>
            <a:r>
              <a:rPr lang="ru-RU" sz="3200" dirty="0" smtClean="0"/>
              <a:t>(по алгебре из блока алгебра, по геометрии –из блока геометрия)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dirty="0" smtClean="0"/>
              <a:t>Д/З</a:t>
            </a:r>
          </a:p>
          <a:p>
            <a:pPr lvl="0"/>
            <a:r>
              <a:rPr lang="ru-RU" dirty="0" smtClean="0"/>
              <a:t>В амфитеатре 14 рядов. В первом ряду 20 мест, а в каждом следующем на 3 места больше, чем в предыдущем. Сколько мест в десятом ряду амфитеатра?</a:t>
            </a:r>
          </a:p>
          <a:p>
            <a:pPr lvl="0"/>
            <a:r>
              <a:rPr lang="ru-RU" dirty="0" smtClean="0"/>
              <a:t>При проведении опыта вещество равномерно охлаждали в течение 10 минут. При этом каждую минуту температура вещества уменьшалась на 7 ° C. Найдите температуру вещества (в градусах Цельсия) через 5 минут после начала проведения опыта, если его начальная температура составляла − 7 ° C. </a:t>
            </a:r>
          </a:p>
          <a:p>
            <a:pPr lvl="0"/>
            <a:r>
              <a:rPr lang="ru-RU" dirty="0" smtClean="0"/>
              <a:t>В амфитеатре 14 рядов, причём в каждом следующем ряду на одно и то же число мест больше, чем в предыдущем. В пятом ряду 27 мест, а в восьмом ряду 36 мест. Сколько мест в последнем ряду амфитеатра?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200136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Основные моменты  подготовки  учащихся к  ОГЭ по математике:</a:t>
            </a:r>
            <a:br>
              <a:rPr lang="ru-RU" sz="2000" b="1" dirty="0" smtClean="0"/>
            </a:br>
            <a:r>
              <a:rPr lang="ru-RU" sz="2000" b="1" dirty="0" smtClean="0">
                <a:solidFill>
                  <a:schemeClr val="tx1"/>
                </a:solidFill>
              </a:rPr>
              <a:t>8)Провожу проверочные работы по заданиям ОГЭ , </a:t>
            </a:r>
            <a:r>
              <a:rPr lang="ru-RU" sz="2000" b="1" i="1" dirty="0" smtClean="0">
                <a:solidFill>
                  <a:schemeClr val="tx1"/>
                </a:solidFill>
              </a:rPr>
              <a:t>и по темам и по вариантам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71589" y="1857375"/>
            <a:ext cx="6764310" cy="424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Формы работы с учащимися по подготовке к  ОГЭ по математике: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1) Фронтальная (сразу со всем классом)</a:t>
            </a:r>
          </a:p>
          <a:p>
            <a:r>
              <a:rPr lang="ru-RU" dirty="0" smtClean="0"/>
              <a:t>2) Групповая:  </a:t>
            </a:r>
          </a:p>
          <a:p>
            <a:r>
              <a:rPr lang="ru-RU" dirty="0" smtClean="0"/>
              <a:t>есть группа успевающих  учащихся , дополнительное занятие у которых проходит в </a:t>
            </a:r>
            <a:r>
              <a:rPr lang="ru-RU" dirty="0" err="1" smtClean="0"/>
              <a:t>онлай-режиме</a:t>
            </a:r>
            <a:r>
              <a:rPr lang="ru-RU" dirty="0" smtClean="0"/>
              <a:t>;</a:t>
            </a:r>
          </a:p>
          <a:p>
            <a:r>
              <a:rPr lang="ru-RU" dirty="0" smtClean="0"/>
              <a:t>вместо уроков физкультуры  по субботам провожу  занятия в малых группах со слабоуспевающими учениками.</a:t>
            </a:r>
          </a:p>
          <a:p>
            <a:r>
              <a:rPr lang="ru-RU" dirty="0" smtClean="0"/>
              <a:t>3) Индивидуальная (индивидуальные </a:t>
            </a:r>
            <a:r>
              <a:rPr lang="ru-RU" dirty="0" err="1" smtClean="0"/>
              <a:t>зщадания</a:t>
            </a:r>
            <a:r>
              <a:rPr lang="ru-RU" dirty="0" smtClean="0"/>
              <a:t> ОГЭ на уроке; консультирую учащихся на переменах по заданиям ОГЭ).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Спасибо за внимание!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Подготовка к экзамену ведется параллельно на уроках математики и на дополнительных занятиях ( дополнительное занятие 1 раз в неделю вне основного расписания)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моменты  подготовки  учащихся к  ОГЭ по математике: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1) В первую очередь знакомлю на дополнительном занятии девятиклассников с демонстрационным вариантом ОГЭ ( разбираем все задания, которые умеем решать на начало года). Также знакомлю с критериями оценивания на ОГЭ и выдаю справочный материал.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Справочный материал </a:t>
            </a:r>
            <a:r>
              <a:rPr lang="ru-RU" dirty="0" smtClean="0"/>
              <a:t>2023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3354" y="1527175"/>
            <a:ext cx="758077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Справочный материал </a:t>
            </a:r>
            <a:r>
              <a:rPr lang="ru-RU" dirty="0" smtClean="0"/>
              <a:t>2023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30254" y="1527175"/>
            <a:ext cx="784697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моменты  подготовки  учащихся к  ОГЭ по математике: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2) На уроках алгебры систематически в начале урока устный счет, основанный на заданиях ОГЭ, с акцентом на то что, задание является экзаменационным.</a:t>
            </a:r>
          </a:p>
          <a:p>
            <a:r>
              <a:rPr lang="ru-RU" dirty="0" smtClean="0"/>
              <a:t>Желательно ввести эту практику еще в восьмом классе.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устных упражнений</a:t>
            </a:r>
            <a:endParaRPr lang="ru-RU" dirty="0"/>
          </a:p>
        </p:txBody>
      </p:sp>
      <p:graphicFrame>
        <p:nvGraphicFramePr>
          <p:cNvPr id="3074" name="Содержимое 4"/>
          <p:cNvGraphicFramePr>
            <a:graphicFrameLocks noChangeAspect="1"/>
          </p:cNvGraphicFramePr>
          <p:nvPr>
            <p:ph sz="half" idx="1"/>
          </p:nvPr>
        </p:nvGraphicFramePr>
        <p:xfrm>
          <a:off x="928662" y="2428868"/>
          <a:ext cx="1911377" cy="1512101"/>
        </p:xfrm>
        <a:graphic>
          <a:graphicData uri="http://schemas.openxmlformats.org/presentationml/2006/ole">
            <p:oleObj spid="_x0000_s4098" name="Формула" r:id="rId3" imgW="609480" imgH="457200" progId="Equation.3">
              <p:embed/>
            </p:oleObj>
          </a:graphicData>
        </a:graphic>
      </p:graphicFrame>
      <p:graphicFrame>
        <p:nvGraphicFramePr>
          <p:cNvPr id="3075" name="Содержимое 4"/>
          <p:cNvGraphicFramePr>
            <a:graphicFrameLocks noChangeAspect="1"/>
          </p:cNvGraphicFramePr>
          <p:nvPr>
            <p:ph sz="half" idx="2"/>
          </p:nvPr>
        </p:nvGraphicFramePr>
        <p:xfrm>
          <a:off x="4714876" y="2357431"/>
          <a:ext cx="3857652" cy="857256"/>
        </p:xfrm>
        <a:graphic>
          <a:graphicData uri="http://schemas.openxmlformats.org/presentationml/2006/ole">
            <p:oleObj spid="_x0000_s4099" name="Формула" r:id="rId4" imgW="11682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моменты  подготовки  учащихся к  ОГЭ по математике: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3) На уроках геометрии решение заданий по готовым чертежам, либо выбор верных утверждений на основе заданий ОГЭ, с акцентом на то что, задание является экзаменационным.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Примеры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126038"/>
          </a:xfrm>
        </p:spPr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</a:rPr>
              <a:t>      </a:t>
            </a:r>
            <a:r>
              <a:rPr lang="ru-RU" sz="2000" b="1" dirty="0" smtClean="0"/>
              <a:t>Укажите номера верных утверждений (ОГЭ). </a:t>
            </a:r>
          </a:p>
          <a:p>
            <a:r>
              <a:rPr lang="ru-RU" sz="2000" dirty="0" smtClean="0"/>
              <a:t>1. Если два угла одного треугольника равны двум углам другого треугольника, то такие треугольники подобны.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2. Если две стороны и угол одного треугольника равны соответственно двум сторонам и углу другого треугольника, то такие треугольники равны.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3. Если две стороны одного треугольника соответственно равны двум сторонам другого треугольника, то такие треугольники равны. </a:t>
            </a:r>
          </a:p>
          <a:p>
            <a:r>
              <a:rPr lang="ru-RU" sz="2000" dirty="0" smtClean="0">
                <a:solidFill>
                  <a:srgbClr val="00B050"/>
                </a:solidFill>
              </a:rPr>
              <a:t>4. Если три угла одного треугольника равны соответственно трём углам другого треугольника, то такие треугольники равны.</a:t>
            </a:r>
          </a:p>
          <a:p>
            <a:r>
              <a:rPr lang="ru-RU" sz="2000" dirty="0" smtClean="0"/>
              <a:t>5. Все равнобедренные треугольники подобны.</a:t>
            </a:r>
          </a:p>
          <a:p>
            <a:r>
              <a:rPr lang="ru-RU" sz="2000" dirty="0" smtClean="0"/>
              <a:t>6. Всякий равнобедренный треугольник является остроугольным.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124</TotalTime>
  <Words>781</Words>
  <Application>Microsoft Office PowerPoint</Application>
  <PresentationFormat>Экран (4:3)</PresentationFormat>
  <Paragraphs>54</Paragraphs>
  <Slides>17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Официальная</vt:lpstr>
      <vt:lpstr>Формула</vt:lpstr>
      <vt:lpstr>Методика подготовки к ОГЭ по математике в школе.</vt:lpstr>
      <vt:lpstr>Слайд 2</vt:lpstr>
      <vt:lpstr>Основные моменты  подготовки  учащихся к  ОГЭ по математике:</vt:lpstr>
      <vt:lpstr>Справочный материал 2023</vt:lpstr>
      <vt:lpstr>Справочный материал 2023</vt:lpstr>
      <vt:lpstr>Основные моменты  подготовки  учащихся к  ОГЭ по математике:</vt:lpstr>
      <vt:lpstr>Примеры устных упражнений</vt:lpstr>
      <vt:lpstr>Основные моменты  подготовки  учащихся к  ОГЭ по математике:</vt:lpstr>
      <vt:lpstr>Примеры </vt:lpstr>
      <vt:lpstr>Основные моменты  подготовки  учащихся к  ОГЭ по математике:</vt:lpstr>
      <vt:lpstr>Основные моменты  подготовки  учащихся к  ОГЭ по математике:</vt:lpstr>
      <vt:lpstr>Пособия </vt:lpstr>
      <vt:lpstr>Основные моменты  подготовки  учащихся к  ОГЭ по математике:</vt:lpstr>
      <vt:lpstr>Основные моменты  подготовки  учащихся к  ОГЭ по математике:</vt:lpstr>
      <vt:lpstr>  Основные моменты  подготовки  учащихся к  ОГЭ по математике: 8)Провожу проверочные работы по заданиям ОГЭ , и по темам и по вариантам</vt:lpstr>
      <vt:lpstr>Формы работы с учащимися по подготовке к  ОГЭ по математике: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подготовки к ОГЭ 2022 по математике в школе.</dc:title>
  <dc:creator>Home</dc:creator>
  <cp:lastModifiedBy>Home</cp:lastModifiedBy>
  <cp:revision>20</cp:revision>
  <dcterms:created xsi:type="dcterms:W3CDTF">2022-02-28T06:55:32Z</dcterms:created>
  <dcterms:modified xsi:type="dcterms:W3CDTF">2022-11-26T14:31:39Z</dcterms:modified>
</cp:coreProperties>
</file>