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sldIdLst>
    <p:sldId id="258" r:id="rId2"/>
    <p:sldId id="273" r:id="rId3"/>
    <p:sldId id="262" r:id="rId4"/>
    <p:sldId id="263" r:id="rId5"/>
    <p:sldId id="277" r:id="rId6"/>
    <p:sldId id="266" r:id="rId7"/>
    <p:sldId id="271" r:id="rId8"/>
    <p:sldId id="279" r:id="rId9"/>
    <p:sldId id="281" r:id="rId10"/>
    <p:sldId id="283" r:id="rId11"/>
    <p:sldId id="284" r:id="rId12"/>
    <p:sldId id="286" r:id="rId13"/>
    <p:sldId id="274" r:id="rId14"/>
    <p:sldId id="272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126C"/>
    <a:srgbClr val="ECC8F0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6A5A5B-6E08-DD70-A680-6EB8C03575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F33B826-E4A0-0156-75B5-CE26C117D8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F08528-EA28-FC8A-1B66-E9239169C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2896-9097-4F08-8C05-8261F6B5395B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2DD89A-F14A-BFF7-6354-4001A75E2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D35BB7-60B8-5ECF-0620-6FF1D8FC3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F42EA-3601-4F54-A986-5D7102C4D0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569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284FA4-7952-906E-26BF-258E32C55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BF80CF3-54B5-A13A-E97C-15838FAE75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127BBA-6FAA-E37F-173A-2B51BE73C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2896-9097-4F08-8C05-8261F6B5395B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A1F8A1-2D93-13D9-C392-3E6BAD8E7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417319-2FAB-82FD-7900-2013172E4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F42EA-3601-4F54-A986-5D7102C4D0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246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5C35111-1614-EEA3-7998-FAE981A81C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E4D212-D83A-A730-A2B8-0E681883F2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2A96E0-CDB0-ACFE-EBF0-2C0C06327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2896-9097-4F08-8C05-8261F6B5395B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EF54E6-69E2-1A19-E0E1-5EDA3264C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EABA25-0720-83AC-0BB3-DA0AD1811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F42EA-3601-4F54-A986-5D7102C4D0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49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4D5B40-94B1-C298-8FFD-9D1243BA0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43DE20-8D2D-7363-6551-AB162D4ED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E4C149-DAF3-78E3-563B-02B88EDFC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2896-9097-4F08-8C05-8261F6B5395B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951516-2CED-CA9D-AA97-CCC1BF2CD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5AB349-55B2-0A58-96D2-143A8F233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F42EA-3601-4F54-A986-5D7102C4D0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94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8F31BE-1BC5-A26E-CEAF-815B576B0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D312E8-8BC8-52A4-179D-0601F5EBE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9B4F89-431B-622D-8650-6E5BF86CD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2896-9097-4F08-8C05-8261F6B5395B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4FA4B3-06FE-1D5E-AEE5-98E6D7C4D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D8DF52-928A-6748-50CB-9744D221F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F42EA-3601-4F54-A986-5D7102C4D0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513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33D846-ACB8-CCE3-BE62-82E350FD2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C8565D-55BC-5E60-D22B-7FD21440D5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408FD5-4190-1132-BEB4-1BC3134B17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F33E6C-BD17-2993-3873-8E3EDF216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2896-9097-4F08-8C05-8261F6B5395B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24BDEB-5159-8DCD-CF1E-50F45E18D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C77149-93CE-6A9B-7568-2E8AB5E71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F42EA-3601-4F54-A986-5D7102C4D0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538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85C49-E1DB-DE4F-42B5-51FC4F2F4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A0582A-4B8E-8A2F-99D9-6B9880C2E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5B1F50E-EC7A-135B-1749-FEFB347C6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794F12C-7FF2-21D9-2F53-2090CFECF6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D344F18-67B6-2F2E-F2F5-67C74E6005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081983E-5F3D-4A33-FA5B-50FB1EA8F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2896-9097-4F08-8C05-8261F6B5395B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ABB43BC-3B96-885B-CE18-D37F13A31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287039-FA04-1F6A-974E-32F244C32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F42EA-3601-4F54-A986-5D7102C4D0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113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40ECCA-86DB-8A7E-99D7-980FD7F11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D878A7D-6FD7-7EA4-7019-5E09217FD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2896-9097-4F08-8C05-8261F6B5395B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11F8B54-006D-4357-478D-44F519024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E5BBC55-E688-CC8B-9B51-3D24F81AD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F42EA-3601-4F54-A986-5D7102C4D0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85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7176BA0-1321-48AE-D19A-DB902CAAD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2896-9097-4F08-8C05-8261F6B5395B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1D13E8C-6DEC-6F13-DFAC-C35E8871D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5819EDB-14CD-8B81-1D35-2610394BD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F42EA-3601-4F54-A986-5D7102C4D0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8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B437BC-1D9F-5067-D0A8-08DBFE73E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E5B7FC-6F80-4D8F-ABCF-F60C3EE66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42F3DE-6C67-11A0-AB9A-5B69227D5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FEBE52-070D-4495-162D-F215EC1DC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2896-9097-4F08-8C05-8261F6B5395B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EE13FBE-F751-3C6C-8EB0-31D4922A4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258118-1ECC-6B81-9190-EA753BC1F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F42EA-3601-4F54-A986-5D7102C4D0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379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F02E26-E99C-843F-1A3C-5F28BE8C1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654B39A-D569-AF15-A45D-8BC924F1E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22A768-78E6-BA35-1D37-27A8845185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7C7E46-9995-B90F-AD1E-EDA9CB070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2896-9097-4F08-8C05-8261F6B5395B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62DB5C-0B86-7515-46D8-D60F4E3EC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CD6615-F7D0-A584-77B8-58A98E35A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F42EA-3601-4F54-A986-5D7102C4D0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64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61835F-9772-E164-A83A-BE9FEF357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53756F-EC35-FE94-6098-88D1CBAC9F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6FDFAB-2769-D91A-35E2-9BDC662131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72896-9097-4F08-8C05-8261F6B5395B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044E75-D1AF-8690-A50A-1A466AC556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B981F3-DD31-E8B6-C8C7-579CD477EB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F42EA-3601-4F54-A986-5D7102C4D0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949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9926" y="836712"/>
            <a:ext cx="7504147" cy="2387600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+mn-lt"/>
              </a:rPr>
              <a:t>Урок русского языка по теме «Одушевлённые и неодушевленные имена существительные»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22513" y="3356992"/>
            <a:ext cx="7772400" cy="3395712"/>
          </a:xfrm>
        </p:spPr>
        <p:txBody>
          <a:bodyPr>
            <a:noAutofit/>
          </a:bodyPr>
          <a:lstStyle/>
          <a:p>
            <a:r>
              <a:rPr lang="ru-RU" sz="2400" dirty="0"/>
              <a:t>2</a:t>
            </a:r>
            <a:r>
              <a:rPr lang="ru-RU" sz="2400" dirty="0">
                <a:solidFill>
                  <a:schemeClr val="tx1"/>
                </a:solidFill>
              </a:rPr>
              <a:t> класс, «Школа России»</a:t>
            </a:r>
          </a:p>
          <a:p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r"/>
            <a:r>
              <a:rPr lang="ru-RU" sz="2000" dirty="0">
                <a:solidFill>
                  <a:schemeClr val="tx1"/>
                </a:solidFill>
              </a:rPr>
              <a:t>Презентация 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</a:rPr>
              <a:t>учителя начальных классов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</a:rPr>
              <a:t>ГБПОУ ВО «Губернский педагогический колледж»</a:t>
            </a:r>
          </a:p>
          <a:p>
            <a:pPr algn="r"/>
            <a:r>
              <a:rPr lang="ru-RU" sz="2000" dirty="0"/>
              <a:t>Кондратьевой Анастасии Павловны</a:t>
            </a:r>
            <a:endParaRPr lang="ru-RU" sz="2000" dirty="0">
              <a:solidFill>
                <a:schemeClr val="tx1"/>
              </a:solidFill>
            </a:endParaRPr>
          </a:p>
          <a:p>
            <a:pPr algn="r"/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95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Kinetic_742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175" y="913261"/>
            <a:ext cx="4794438" cy="3033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1187708247_bik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87" y="692696"/>
            <a:ext cx="4589566" cy="3474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01638" y="4828957"/>
            <a:ext cx="4032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600" dirty="0"/>
              <a:t>в</a:t>
            </a:r>
            <a:r>
              <a:rPr lang="ru-RU" sz="3600" u="sng" dirty="0">
                <a:solidFill>
                  <a:schemeClr val="hlink"/>
                </a:solidFill>
              </a:rPr>
              <a:t>е</a:t>
            </a:r>
            <a:r>
              <a:rPr lang="ru-RU" sz="3600" dirty="0"/>
              <a:t>л</a:t>
            </a:r>
            <a:r>
              <a:rPr lang="ru-RU" sz="3600" u="sng" dirty="0">
                <a:solidFill>
                  <a:schemeClr val="hlink"/>
                </a:solidFill>
              </a:rPr>
              <a:t>о</a:t>
            </a:r>
            <a:r>
              <a:rPr lang="ru-RU" sz="3600" dirty="0"/>
              <a:t>с</a:t>
            </a:r>
            <a:r>
              <a:rPr lang="ru-RU" sz="3600" u="sng" dirty="0">
                <a:solidFill>
                  <a:schemeClr val="hlink"/>
                </a:solidFill>
              </a:rPr>
              <a:t>и</a:t>
            </a:r>
            <a:r>
              <a:rPr lang="ru-RU" sz="3600" dirty="0"/>
              <a:t>педы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924959" y="4828957"/>
            <a:ext cx="34559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600" dirty="0"/>
              <a:t>- </a:t>
            </a:r>
            <a:r>
              <a:rPr lang="ru-RU" sz="3600" dirty="0" err="1"/>
              <a:t>в</a:t>
            </a:r>
            <a:r>
              <a:rPr lang="ru-RU" sz="3600" u="sng" dirty="0" err="1">
                <a:solidFill>
                  <a:schemeClr val="hlink"/>
                </a:solidFill>
              </a:rPr>
              <a:t>е</a:t>
            </a:r>
            <a:r>
              <a:rPr lang="ru-RU" sz="3600" dirty="0" err="1"/>
              <a:t>л</a:t>
            </a:r>
            <a:r>
              <a:rPr lang="ru-RU" sz="3600" u="sng" dirty="0" err="1">
                <a:solidFill>
                  <a:schemeClr val="hlink"/>
                </a:solidFill>
              </a:rPr>
              <a:t>о</a:t>
            </a:r>
            <a:r>
              <a:rPr lang="ru-RU" sz="3600" dirty="0" err="1"/>
              <a:t>с</a:t>
            </a:r>
            <a:r>
              <a:rPr lang="ru-RU" sz="3600" u="sng" dirty="0" err="1">
                <a:solidFill>
                  <a:schemeClr val="hlink"/>
                </a:solidFill>
              </a:rPr>
              <a:t>и</a:t>
            </a:r>
            <a:r>
              <a:rPr lang="ru-RU" sz="3600" dirty="0" err="1"/>
              <a:t>пе</a:t>
            </a:r>
            <a:r>
              <a:rPr lang="ru-RU" sz="3600" u="sng" dirty="0"/>
              <a:t>_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004048" y="4828956"/>
            <a:ext cx="5762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600" dirty="0">
                <a:solidFill>
                  <a:schemeClr val="hlink"/>
                </a:solidFill>
              </a:rPr>
              <a:t>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548" y="584684"/>
            <a:ext cx="8136904" cy="568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261" y="332656"/>
            <a:ext cx="5095478" cy="1325563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66126C"/>
                </a:solidFill>
                <a:latin typeface="+mn-lt"/>
              </a:rPr>
              <a:t>Где лишнее слово?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9217024" cy="43513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/>
              <a:t>1. Звенят, бегут, украшают, завершают, блестит.</a:t>
            </a:r>
          </a:p>
          <a:p>
            <a:pPr>
              <a:buNone/>
            </a:pPr>
            <a:r>
              <a:rPr lang="ru-RU" sz="3600" dirty="0"/>
              <a:t>2.Сверкают, играют, бегают, сидит, летят.</a:t>
            </a:r>
          </a:p>
          <a:p>
            <a:pPr>
              <a:buNone/>
            </a:pPr>
            <a:r>
              <a:rPr lang="ru-RU" sz="3600" dirty="0"/>
              <a:t>3. Тетрадь, звезда, машины, книга, вода.</a:t>
            </a:r>
          </a:p>
          <a:p>
            <a:pPr>
              <a:buNone/>
            </a:pPr>
            <a:r>
              <a:rPr lang="ru-RU" sz="3600" dirty="0"/>
              <a:t>4. Картина, улица, дома, дверь, окно.</a:t>
            </a:r>
          </a:p>
          <a:p>
            <a:pPr>
              <a:buNone/>
            </a:pPr>
            <a:r>
              <a:rPr lang="ru-RU" sz="3600" dirty="0"/>
              <a:t>5.Нарядная, светлый, яркие, ручка.</a:t>
            </a:r>
          </a:p>
          <a:p>
            <a:pPr>
              <a:buNone/>
            </a:pPr>
            <a:r>
              <a:rPr lang="ru-RU" sz="3600" dirty="0"/>
              <a:t>6. Белый, звёздный, веселье, грустное.</a:t>
            </a:r>
          </a:p>
          <a:p>
            <a:pPr>
              <a:buNone/>
            </a:pPr>
            <a:r>
              <a:rPr lang="ru-RU" sz="2800" b="1" dirty="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61424"/>
            <a:ext cx="770485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66126C"/>
                </a:solidFill>
              </a:rPr>
              <a:t>Прочитай текст. Вставь слова,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66126C"/>
                </a:solidFill>
              </a:rPr>
              <a:t>подходящие по смыслу.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056" y="2492896"/>
            <a:ext cx="8497887" cy="34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/>
              <a:t>  З…</a:t>
            </a:r>
            <a:r>
              <a:rPr lang="ru-RU" sz="4400" dirty="0" err="1"/>
              <a:t>ленеет</a:t>
            </a:r>
            <a:r>
              <a:rPr lang="ru-RU" sz="4400" dirty="0"/>
              <a:t> берёзовая _____ . Около неё т…чёт ____ . К роще ведёт у…</a:t>
            </a:r>
            <a:r>
              <a:rPr lang="ru-RU" sz="4400" dirty="0" err="1"/>
              <a:t>кая</a:t>
            </a:r>
            <a:r>
              <a:rPr lang="ru-RU" sz="4400" dirty="0"/>
              <a:t> ____ .  За рощей начинается густой ____ . </a:t>
            </a:r>
          </a:p>
          <a:p>
            <a:pPr>
              <a:defRPr/>
            </a:pPr>
            <a:r>
              <a:rPr lang="ru-RU" sz="4400" dirty="0"/>
              <a:t>В роще и ельнике много  ____ .</a:t>
            </a:r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56347" y="276462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48680"/>
            <a:ext cx="7162800" cy="941387"/>
          </a:xfrm>
        </p:spPr>
        <p:txBody>
          <a:bodyPr/>
          <a:lstStyle/>
          <a:p>
            <a:pPr algn="ctr" eaLnBrk="1" hangingPunct="1"/>
            <a:r>
              <a:rPr lang="ru-RU" sz="4800" b="1" dirty="0">
                <a:solidFill>
                  <a:srgbClr val="66126C"/>
                </a:solidFill>
                <a:latin typeface="+mn-lt"/>
              </a:rPr>
              <a:t>Домашнее задание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14600"/>
            <a:ext cx="8229600" cy="1828800"/>
          </a:xfrm>
        </p:spPr>
        <p:txBody>
          <a:bodyPr>
            <a:normAutofit fontScale="47500" lnSpcReduction="20000"/>
          </a:bodyPr>
          <a:lstStyle/>
          <a:p>
            <a:pPr algn="ctr" eaLnBrk="1" hangingPunct="1">
              <a:buFont typeface="Wingdings" pitchFamily="2" charset="2"/>
              <a:buNone/>
            </a:pPr>
            <a:endParaRPr lang="ru-RU" sz="4400" dirty="0"/>
          </a:p>
          <a:p>
            <a:pPr eaLnBrk="1" hangingPunct="1">
              <a:buFont typeface="Wingdings" pitchFamily="2" charset="2"/>
              <a:buNone/>
            </a:pPr>
            <a:r>
              <a:rPr lang="ru-RU" sz="8400" dirty="0"/>
              <a:t>  Подберите и запишите по 5 одушевлённых и неодушевлённых существительных на тему «Школа»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books_writi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500" y="3525044"/>
            <a:ext cx="1143000" cy="952500"/>
          </a:xfrm>
          <a:noFill/>
        </p:spPr>
      </p:pic>
      <p:sp>
        <p:nvSpPr>
          <p:cNvPr id="16387" name="Rectangle 10"/>
          <p:cNvSpPr>
            <a:spLocks noChangeArrowheads="1"/>
          </p:cNvSpPr>
          <p:nvPr/>
        </p:nvSpPr>
        <p:spPr bwMode="auto">
          <a:xfrm rot="-621543">
            <a:off x="7375525" y="3952875"/>
            <a:ext cx="928688" cy="576263"/>
          </a:xfrm>
          <a:prstGeom prst="rect">
            <a:avLst/>
          </a:prstGeom>
          <a:solidFill>
            <a:srgbClr val="66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>
                <a:solidFill>
                  <a:srgbClr val="CCECFF"/>
                </a:solidFill>
              </a:rPr>
              <a:t>Русский </a:t>
            </a:r>
          </a:p>
          <a:p>
            <a:pPr algn="ctr"/>
            <a:r>
              <a:rPr lang="ru-RU" sz="1600" b="1">
                <a:solidFill>
                  <a:srgbClr val="CCECFF"/>
                </a:solidFill>
              </a:rPr>
              <a:t> язык</a:t>
            </a:r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457200" y="228600"/>
            <a:ext cx="6705600" cy="3962400"/>
          </a:xfrm>
          <a:prstGeom prst="cloudCallout">
            <a:avLst>
              <a:gd name="adj1" fmla="val 47727"/>
              <a:gd name="adj2" fmla="val 3674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Долгожданный дан звонок,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</a:rPr>
              <a:t>Вот закончился урок.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</a:rPr>
              <a:t>И смогли вы все на «</a:t>
            </a:r>
            <a:r>
              <a:rPr lang="ru-RU" sz="2800" b="1" dirty="0">
                <a:solidFill>
                  <a:srgbClr val="CC0000"/>
                </a:solidFill>
              </a:rPr>
              <a:t>5</a:t>
            </a:r>
            <a:r>
              <a:rPr lang="ru-RU" sz="2800" b="1" dirty="0">
                <a:solidFill>
                  <a:schemeClr val="tx2"/>
                </a:solidFill>
              </a:rPr>
              <a:t>»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</a:rPr>
              <a:t>Думать, рассуждать, смекать!</a:t>
            </a:r>
          </a:p>
        </p:txBody>
      </p:sp>
      <p:sp>
        <p:nvSpPr>
          <p:cNvPr id="16390" name="WordArt 6"/>
          <p:cNvSpPr>
            <a:spLocks noChangeArrowheads="1" noChangeShapeType="1" noTextEdit="1"/>
          </p:cNvSpPr>
          <p:nvPr/>
        </p:nvSpPr>
        <p:spPr bwMode="auto">
          <a:xfrm>
            <a:off x="762000" y="4648200"/>
            <a:ext cx="45720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Молодцы!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75469" y="2168525"/>
            <a:ext cx="7993062" cy="25209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dirty="0">
                <a:ln w="22225">
                  <a:solidFill>
                    <a:srgbClr val="66126C"/>
                  </a:solidFill>
                  <a:prstDash val="solid"/>
                </a:ln>
                <a:solidFill>
                  <a:srgbClr val="ECC8F0"/>
                </a:solidFill>
                <a:latin typeface="+mn-lt"/>
              </a:rPr>
              <a:t>Тема урока: «Одушевлённые и неодушевлённые имена существительные»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720840"/>
            <a:ext cx="7741270" cy="3416320"/>
          </a:xfrm>
          <a:prstGeom prst="rect">
            <a:avLst/>
          </a:prstGeom>
          <a:solidFill>
            <a:srgbClr val="F0F4FA"/>
          </a:solidFill>
          <a:ln>
            <a:noFill/>
          </a:ln>
          <a:effectLst>
            <a:glow rad="228600">
              <a:srgbClr val="ECC8F0">
                <a:alpha val="40000"/>
              </a:srgb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tx1"/>
                </a:solidFill>
              </a:rPr>
              <a:t>Земля, вода, пшеница, класс –</a:t>
            </a:r>
          </a:p>
          <a:p>
            <a:pPr>
              <a:defRPr/>
            </a:pPr>
            <a:r>
              <a:rPr lang="ru-RU" sz="3600" b="1" dirty="0">
                <a:solidFill>
                  <a:schemeClr val="tx1"/>
                </a:solidFill>
              </a:rPr>
              <a:t>Всё сущее, что окружает нас,</a:t>
            </a:r>
          </a:p>
          <a:p>
            <a:pPr>
              <a:defRPr/>
            </a:pPr>
            <a:r>
              <a:rPr lang="ru-RU" sz="3600" b="1" dirty="0">
                <a:solidFill>
                  <a:schemeClr val="tx1"/>
                </a:solidFill>
              </a:rPr>
              <a:t>Мы называем. Имя даём:</a:t>
            </a:r>
          </a:p>
          <a:p>
            <a:pPr>
              <a:defRPr/>
            </a:pPr>
            <a:r>
              <a:rPr lang="ru-RU" sz="3600" b="1" dirty="0">
                <a:solidFill>
                  <a:schemeClr val="tx1"/>
                </a:solidFill>
              </a:rPr>
              <a:t>Берёза, солнце, речка, дом …</a:t>
            </a:r>
          </a:p>
          <a:p>
            <a:pPr>
              <a:defRPr/>
            </a:pPr>
            <a:r>
              <a:rPr lang="ru-RU" sz="3600" b="1" dirty="0">
                <a:solidFill>
                  <a:schemeClr val="tx1"/>
                </a:solidFill>
              </a:rPr>
              <a:t>Явления природы: буря, дождь …</a:t>
            </a:r>
          </a:p>
          <a:p>
            <a:pPr>
              <a:defRPr/>
            </a:pPr>
            <a:r>
              <a:rPr lang="ru-RU" sz="3600" b="1" dirty="0">
                <a:solidFill>
                  <a:schemeClr val="tx1"/>
                </a:solidFill>
              </a:rPr>
              <a:t>Без существительных не проживёшь.</a:t>
            </a: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6516216" y="5517232"/>
            <a:ext cx="24434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/>
              <a:t>А. </a:t>
            </a:r>
            <a:r>
              <a:rPr lang="ru-RU" sz="3600" b="1" dirty="0" err="1"/>
              <a:t>Каютина</a:t>
            </a:r>
            <a:endParaRPr lang="ru-RU" sz="3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Словарный диктант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0769" y="2993060"/>
            <a:ext cx="9679778" cy="352443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800" dirty="0">
                <a:solidFill>
                  <a:schemeClr val="accent1">
                    <a:lumMod val="50000"/>
                  </a:schemeClr>
                </a:solidFill>
              </a:rPr>
              <a:t>                      </a:t>
            </a:r>
          </a:p>
          <a:p>
            <a:pPr>
              <a:buNone/>
            </a:pPr>
            <a:r>
              <a:rPr lang="ru-RU" sz="3800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</a:t>
            </a:r>
          </a:p>
          <a:p>
            <a:pPr>
              <a:buNone/>
            </a:pPr>
            <a:r>
              <a:rPr lang="ru-RU" sz="3800" dirty="0">
                <a:solidFill>
                  <a:schemeClr val="accent1">
                    <a:lumMod val="50000"/>
                  </a:schemeClr>
                </a:solidFill>
              </a:rPr>
              <a:t>                  воробей                                берёза</a:t>
            </a:r>
          </a:p>
          <a:p>
            <a:pPr>
              <a:buNone/>
            </a:pPr>
            <a:r>
              <a:rPr lang="ru-RU" sz="3800" dirty="0">
                <a:solidFill>
                  <a:schemeClr val="accent1">
                    <a:lumMod val="50000"/>
                  </a:schemeClr>
                </a:solidFill>
              </a:rPr>
              <a:t>                  ворона                                    осина</a:t>
            </a:r>
          </a:p>
          <a:p>
            <a:pPr>
              <a:buNone/>
            </a:pPr>
            <a:r>
              <a:rPr lang="ru-RU" sz="3800" dirty="0">
                <a:solidFill>
                  <a:schemeClr val="accent1">
                    <a:lumMod val="50000"/>
                  </a:schemeClr>
                </a:solidFill>
              </a:rPr>
              <a:t>                  сорока                                    стакан</a:t>
            </a:r>
          </a:p>
          <a:p>
            <a:pPr>
              <a:buNone/>
            </a:pPr>
            <a:r>
              <a:rPr lang="ru-RU" sz="3800" dirty="0">
                <a:solidFill>
                  <a:schemeClr val="accent1">
                    <a:lumMod val="50000"/>
                  </a:schemeClr>
                </a:solidFill>
              </a:rPr>
              <a:t>                  заяц                                        капуста</a:t>
            </a:r>
          </a:p>
          <a:p>
            <a:pPr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                       </a:t>
            </a:r>
          </a:p>
        </p:txBody>
      </p:sp>
      <p:sp>
        <p:nvSpPr>
          <p:cNvPr id="6" name="Стрелка вниз 5"/>
          <p:cNvSpPr/>
          <p:nvPr/>
        </p:nvSpPr>
        <p:spPr>
          <a:xfrm rot="2174653">
            <a:off x="2171129" y="2225899"/>
            <a:ext cx="484632" cy="806131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20198291">
            <a:off x="6301695" y="2222521"/>
            <a:ext cx="484632" cy="83414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E67040-A990-B6F8-A9D2-F5001F9581C3}"/>
              </a:ext>
            </a:extLst>
          </p:cNvPr>
          <p:cNvSpPr txBox="1"/>
          <p:nvPr/>
        </p:nvSpPr>
        <p:spPr>
          <a:xfrm>
            <a:off x="339126" y="1052287"/>
            <a:ext cx="928527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3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Берёза, воробей, сорока, осина, стакан, ворона, капуста, заяц.</a:t>
            </a:r>
            <a:endParaRPr lang="ru-RU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E885C0-BAA2-97EB-2DB5-F8C7D719467B}"/>
              </a:ext>
            </a:extLst>
          </p:cNvPr>
          <p:cNvSpPr txBox="1"/>
          <p:nvPr/>
        </p:nvSpPr>
        <p:spPr>
          <a:xfrm>
            <a:off x="1780648" y="3097303"/>
            <a:ext cx="5696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Кто?                                   Что?</a:t>
            </a:r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3457228" y="5267237"/>
            <a:ext cx="1676400" cy="533400"/>
          </a:xfrm>
          <a:prstGeom prst="roundRect">
            <a:avLst>
              <a:gd name="adj" fmla="val 16667"/>
            </a:avLst>
          </a:prstGeom>
          <a:solidFill>
            <a:srgbClr val="ECC8F0">
              <a:alpha val="30196"/>
            </a:srgbClr>
          </a:solidFill>
          <a:ln w="25400">
            <a:solidFill>
              <a:srgbClr val="66126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2123728" y="4105366"/>
            <a:ext cx="2667000" cy="609600"/>
          </a:xfrm>
          <a:prstGeom prst="roundRect">
            <a:avLst>
              <a:gd name="adj" fmla="val 16667"/>
            </a:avLst>
          </a:prstGeom>
          <a:solidFill>
            <a:srgbClr val="ECC8F0">
              <a:alpha val="30196"/>
            </a:srgbClr>
          </a:solidFill>
          <a:ln w="25400">
            <a:solidFill>
              <a:srgbClr val="66126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5364088" y="2942659"/>
            <a:ext cx="2160240" cy="609600"/>
          </a:xfrm>
          <a:prstGeom prst="roundRect">
            <a:avLst>
              <a:gd name="adj" fmla="val 16667"/>
            </a:avLst>
          </a:prstGeom>
          <a:solidFill>
            <a:srgbClr val="ECC8F0">
              <a:alpha val="30196"/>
            </a:srgbClr>
          </a:solidFill>
          <a:ln w="25400">
            <a:solidFill>
              <a:srgbClr val="66126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2895600" y="1838235"/>
            <a:ext cx="2133600" cy="609600"/>
          </a:xfrm>
          <a:prstGeom prst="roundRect">
            <a:avLst>
              <a:gd name="adj" fmla="val 16667"/>
            </a:avLst>
          </a:prstGeom>
          <a:solidFill>
            <a:srgbClr val="ECC8F0">
              <a:alpha val="30196"/>
            </a:srgbClr>
          </a:solidFill>
          <a:ln w="25400">
            <a:solidFill>
              <a:srgbClr val="66126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Rectangle 5"/>
          <p:cNvSpPr>
            <a:spLocks noChangeArrowheads="1"/>
          </p:cNvSpPr>
          <p:nvPr/>
        </p:nvSpPr>
        <p:spPr bwMode="auto">
          <a:xfrm>
            <a:off x="988368" y="1628800"/>
            <a:ext cx="777686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800" i="1" dirty="0"/>
              <a:t>Кошка, ковшик, черепаха,</a:t>
            </a:r>
          </a:p>
          <a:p>
            <a:endParaRPr lang="ru-RU" sz="2400" i="1" dirty="0"/>
          </a:p>
          <a:p>
            <a:r>
              <a:rPr lang="ru-RU" sz="4800" i="1" dirty="0"/>
              <a:t>Туфли, тапочки, рубаха,</a:t>
            </a:r>
          </a:p>
          <a:p>
            <a:endParaRPr lang="ru-RU" sz="2800" i="1" dirty="0"/>
          </a:p>
          <a:p>
            <a:r>
              <a:rPr lang="ru-RU" sz="4800" i="1" dirty="0"/>
              <a:t>Лук, кабанчик, кабачок,</a:t>
            </a:r>
          </a:p>
          <a:p>
            <a:endParaRPr lang="ru-RU" sz="2800" i="1" dirty="0"/>
          </a:p>
          <a:p>
            <a:r>
              <a:rPr lang="ru-RU" sz="4800" i="1" dirty="0"/>
              <a:t>Платье, полка, пиджачок.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BBEEF1-5E6A-1877-C4B9-CF591B41DF45}"/>
              </a:ext>
            </a:extLst>
          </p:cNvPr>
          <p:cNvSpPr txBox="1"/>
          <p:nvPr/>
        </p:nvSpPr>
        <p:spPr>
          <a:xfrm>
            <a:off x="385428" y="85635"/>
            <a:ext cx="89827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Кто быстрее всех прочтёт,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Слово лишнее найдёт?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animBg="1"/>
      <p:bldP spid="10249" grpId="0" animBg="1"/>
      <p:bldP spid="10250" grpId="0" animBg="1"/>
      <p:bldP spid="102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+mn-lt"/>
              </a:rPr>
              <a:t>Запиши слова в два столбика:</a:t>
            </a:r>
            <a:br>
              <a:rPr lang="ru-RU" sz="3600" dirty="0">
                <a:solidFill>
                  <a:schemeClr val="tx1"/>
                </a:solidFill>
                <a:latin typeface="+mn-lt"/>
              </a:rPr>
            </a:br>
            <a:r>
              <a:rPr lang="ru-RU" sz="3600" dirty="0">
                <a:solidFill>
                  <a:schemeClr val="tx1"/>
                </a:solidFill>
                <a:latin typeface="+mn-lt"/>
              </a:rPr>
              <a:t>1) одушевлённые  2)неодушевлённые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6044" y="2418258"/>
            <a:ext cx="8229600" cy="4162467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Пароход, дым, капитан, море, волна, кит, шторм, солнце, ветер, дельфин.</a:t>
            </a:r>
          </a:p>
          <a:p>
            <a:pPr marL="109728" indent="0">
              <a:buNone/>
            </a:pPr>
            <a:endParaRPr lang="ru-RU" sz="3600" dirty="0">
              <a:solidFill>
                <a:srgbClr val="0070C0"/>
              </a:solidFill>
            </a:endParaRPr>
          </a:p>
          <a:p>
            <a:pPr marL="109728" indent="0">
              <a:buNone/>
            </a:pPr>
            <a:r>
              <a:rPr lang="ru-RU" sz="3600" dirty="0"/>
              <a:t>Определи род  имен существительных.</a:t>
            </a:r>
          </a:p>
        </p:txBody>
      </p:sp>
    </p:spTree>
    <p:extLst>
      <p:ext uri="{BB962C8B-B14F-4D97-AF65-F5344CB8AC3E}">
        <p14:creationId xmlns:p14="http://schemas.microsoft.com/office/powerpoint/2010/main" val="103081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10" y="-46038"/>
            <a:ext cx="7886700" cy="13255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4800" b="1" dirty="0"/>
              <a:t>Расшифруй слово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741310" y="1246077"/>
            <a:ext cx="6858000" cy="6858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4000" dirty="0">
                <a:solidFill>
                  <a:srgbClr val="002060"/>
                </a:solidFill>
              </a:rPr>
              <a:t>гиря + тапочки + ракета =  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741310" y="2035681"/>
            <a:ext cx="556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мышцы + катер = 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741310" y="2879606"/>
            <a:ext cx="4724400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рога + забор =</a:t>
            </a:r>
          </a:p>
          <a:p>
            <a:endParaRPr lang="ru-RU" dirty="0">
              <a:solidFill>
                <a:srgbClr val="000099"/>
              </a:solidFill>
            </a:endParaRP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741310" y="3769955"/>
            <a:ext cx="6477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сова + баня + капуста = 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741310" y="4617683"/>
            <a:ext cx="533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коза + лето + сова </a:t>
            </a:r>
            <a:r>
              <a:rPr lang="ru-RU" sz="4400" dirty="0">
                <a:solidFill>
                  <a:srgbClr val="002060"/>
                </a:solidFill>
              </a:rPr>
              <a:t>=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741310" y="5490928"/>
            <a:ext cx="6553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сито + нива + царица =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426459" y="1184950"/>
            <a:ext cx="1905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rgbClr val="CC0000"/>
                </a:solidFill>
              </a:rPr>
              <a:t>гитара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4619734" y="2051380"/>
            <a:ext cx="20882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rgbClr val="CC0000"/>
                </a:solidFill>
              </a:rPr>
              <a:t>мышка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055232" y="2872462"/>
            <a:ext cx="1656184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rgbClr val="CC0000"/>
                </a:solidFill>
              </a:rPr>
              <a:t>роза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5764594" y="3797527"/>
            <a:ext cx="1886744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rgbClr val="CC0000"/>
                </a:solidFill>
              </a:rPr>
              <a:t>собака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5169159" y="4637543"/>
            <a:ext cx="2514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rgbClr val="CC0000"/>
                </a:solidFill>
              </a:rPr>
              <a:t>колесо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5832208" y="5520282"/>
            <a:ext cx="2286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rgbClr val="C00000"/>
                </a:solidFill>
              </a:rPr>
              <a:t>синица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uild="p"/>
      <p:bldP spid="9221" grpId="0"/>
      <p:bldP spid="9223" grpId="0"/>
      <p:bldP spid="9225" grpId="0"/>
      <p:bldP spid="9226" grpId="0"/>
      <p:bldP spid="9227" grpId="0"/>
      <p:bldP spid="9229" grpId="0"/>
      <p:bldP spid="9230" grpId="0"/>
      <p:bldP spid="9231" grpId="0"/>
      <p:bldP spid="9232" grpId="0"/>
      <p:bldP spid="9233" grpId="0"/>
      <p:bldP spid="92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3926830-D23E-CE83-94F3-9685517BF84C}"/>
              </a:ext>
            </a:extLst>
          </p:cNvPr>
          <p:cNvSpPr txBox="1"/>
          <p:nvPr/>
        </p:nvSpPr>
        <p:spPr>
          <a:xfrm>
            <a:off x="1079612" y="1536174"/>
            <a:ext cx="69847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66126C"/>
                </a:solidFill>
              </a:rPr>
              <a:t>Имена существительные изменяются по числам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6259513" cy="46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79583"/>
            <a:ext cx="6802437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23850" y="5661025"/>
            <a:ext cx="24479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600" dirty="0"/>
              <a:t>М</a:t>
            </a:r>
            <a:r>
              <a:rPr lang="ru-RU" sz="3600" dirty="0">
                <a:solidFill>
                  <a:schemeClr val="hlink"/>
                </a:solidFill>
              </a:rPr>
              <a:t>е</a:t>
            </a:r>
            <a:r>
              <a:rPr lang="ru-RU" sz="3600" dirty="0"/>
              <a:t>дведи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338387" y="5661024"/>
            <a:ext cx="24844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600" dirty="0"/>
              <a:t>- </a:t>
            </a:r>
            <a:r>
              <a:rPr lang="ru-RU" sz="3600" dirty="0" err="1"/>
              <a:t>медве_ь</a:t>
            </a:r>
            <a:endParaRPr lang="ru-RU" sz="3600" dirty="0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851920" y="5661023"/>
            <a:ext cx="504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 dirty="0">
                <a:solidFill>
                  <a:schemeClr val="hlink"/>
                </a:solidFill>
              </a:rPr>
              <a:t>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414</Words>
  <Application>Microsoft Office PowerPoint</Application>
  <PresentationFormat>Экран (4:3)</PresentationFormat>
  <Paragraphs>82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Impact</vt:lpstr>
      <vt:lpstr>Wingdings</vt:lpstr>
      <vt:lpstr>Тема Office</vt:lpstr>
      <vt:lpstr>Урок русского языка по теме «Одушевлённые и неодушевленные имена существительные»</vt:lpstr>
      <vt:lpstr>Тема урока: «Одушевлённые и неодушевлённые имена существительные»</vt:lpstr>
      <vt:lpstr>Презентация PowerPoint</vt:lpstr>
      <vt:lpstr>Словарный диктант</vt:lpstr>
      <vt:lpstr>Презентация PowerPoint</vt:lpstr>
      <vt:lpstr>Запиши слова в два столбика: 1) одушевлённые  2)неодушевлённые</vt:lpstr>
      <vt:lpstr>Расшифруй слово</vt:lpstr>
      <vt:lpstr>Презентация PowerPoint</vt:lpstr>
      <vt:lpstr>Презентация PowerPoint</vt:lpstr>
      <vt:lpstr>Презентация PowerPoint</vt:lpstr>
      <vt:lpstr>Презентация PowerPoint</vt:lpstr>
      <vt:lpstr>Где лишнее слово?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«Одушевлённые и неодушевленные имена существительные»</dc:title>
  <dc:creator>evgeniy ryabov</dc:creator>
  <cp:lastModifiedBy>пк</cp:lastModifiedBy>
  <cp:revision>13</cp:revision>
  <dcterms:created xsi:type="dcterms:W3CDTF">2017-02-12T06:38:46Z</dcterms:created>
  <dcterms:modified xsi:type="dcterms:W3CDTF">2022-11-26T13:06:23Z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400810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