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5" r:id="rId11"/>
    <p:sldId id="268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3" autoAdjust="0"/>
  </p:normalViewPr>
  <p:slideViewPr>
    <p:cSldViewPr>
      <p:cViewPr varScale="1">
        <p:scale>
          <a:sx n="95" d="100"/>
          <a:sy n="95" d="100"/>
        </p:scale>
        <p:origin x="44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83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523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2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672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22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95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69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398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89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5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6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1E848-B60E-412F-95B2-2A3905C1ADD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367DF-492C-4019-B4AD-AB54F1009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60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30636"/>
            <a:ext cx="7488832" cy="3492472"/>
          </a:xfrm>
          <a:noFill/>
        </p:spPr>
        <p:txBody>
          <a:bodyPr>
            <a:normAutofit fontScale="90000"/>
          </a:bodyPr>
          <a:lstStyle/>
          <a:p>
            <a:r>
              <a:rPr lang="ru-RU" sz="2200" dirty="0">
                <a:ln w="660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сад№389 г. Челябинска»</a:t>
            </a:r>
            <a:br>
              <a:rPr lang="ru-RU" sz="2200" dirty="0">
                <a:ln w="660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ln w="6600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ln w="6600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 w="6600">
                  <a:solidFill>
                    <a:sysClr val="windowText" lastClr="000000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как </a:t>
            </a:r>
            <a:r>
              <a:rPr lang="ru-RU" sz="4000" b="1" dirty="0">
                <a:ln w="6600">
                  <a:solidFill>
                    <a:sysClr val="windowText" lastClr="000000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/>
              </a:rPr>
              <a:t>эффективный метод ранней профориентации детей старшего дошкольного возраста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40710" y="5215331"/>
            <a:ext cx="2736304" cy="1417712"/>
          </a:xfrm>
        </p:spPr>
        <p:txBody>
          <a:bodyPr/>
          <a:lstStyle/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ru-RU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 воспитатель первой категории </a:t>
            </a:r>
          </a:p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ru-RU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Шевченко Марина </a:t>
            </a:r>
            <a:r>
              <a:rPr lang="ru-RU" sz="1200" b="1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Ибрагимовна</a:t>
            </a:r>
            <a:endParaRPr lang="ru-RU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5826224" cy="1937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056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774" y="101917"/>
            <a:ext cx="2304256" cy="332656"/>
          </a:xfrm>
        </p:spPr>
        <p:txBody>
          <a:bodyPr>
            <a:noAutofit/>
          </a:bodyPr>
          <a:lstStyle/>
          <a:p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Сюжет игры:</a:t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941" y="578274"/>
            <a:ext cx="8692452" cy="29523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Агентство праздничного декора обратилось в рекламное бюро.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Специалист по рекламе - это сотрудник агентства ,который продвигает и рекламирует товары или услуги.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Роли в игре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1. администратор(ребенок) – оформляет документы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2.видеооператор(ребенок)- проводит видеосъёмку и монтаж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звукорежиссер(ребенок)-записывает и озвучивает текст, подбирает музыку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4.Специалист по рекламе(ребенок) -это сотрудник агентства, который продвигает и рекламирует товары или услуги.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8A2DDCC-C6A3-628F-9A58-470AF0BD66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429000"/>
            <a:ext cx="5633312" cy="313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621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7072BD3-027C-592F-A707-AE08059CA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512" y="2027506"/>
            <a:ext cx="4896544" cy="4536504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Кулинарная мастерская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включает в себя ознакомление с такими профессиями как: повар, кондитер.</a:t>
            </a:r>
            <a:b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ля организации работы представлены материалы: </a:t>
            </a: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всевозможные сладости, хлебобулочные изделия, муляжи овощей и фруктов, различных изделий из теста.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Дидактические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игры: «какой суп», «</a:t>
            </a: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лучший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поваренок», «четвертый лишний», «готовим обед», «какие предметы нужны повару», «для чего нужно тесто».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  мастерской дети погружаются в такие  профессии как: повар, кулинар</a:t>
            </a: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выбирают нужные продукты для изготовления того или иного блюда, составляют меню, работают с тестом и др. </a:t>
            </a:r>
          </a:p>
          <a:p>
            <a:pPr algn="l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C2A66FB6-DE36-E87B-A73E-7506B35268B3}"/>
              </a:ext>
            </a:extLst>
          </p:cNvPr>
          <p:cNvSpPr/>
          <p:nvPr/>
        </p:nvSpPr>
        <p:spPr>
          <a:xfrm>
            <a:off x="467544" y="4217"/>
            <a:ext cx="2448272" cy="2088232"/>
          </a:xfrm>
          <a:prstGeom prst="irregularSeal1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C87DCB-842C-0487-1E25-3A3AF65CC9FE}"/>
              </a:ext>
            </a:extLst>
          </p:cNvPr>
          <p:cNvSpPr txBox="1"/>
          <p:nvPr/>
        </p:nvSpPr>
        <p:spPr>
          <a:xfrm>
            <a:off x="744049" y="692696"/>
            <a:ext cx="18952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Кулинарная мастерская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CCA28E-360E-86EE-9856-014040A54A2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623635"/>
            <a:ext cx="2640182" cy="194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32E2595-CD36-AB1C-D8F6-7E2A9FAFDC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131" y="255803"/>
            <a:ext cx="2448272" cy="1836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8D2DA36-7BC2-4A35-83E3-AE60B9BC54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165" y="2241980"/>
            <a:ext cx="1668021" cy="2246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56663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2098576" cy="562074"/>
          </a:xfrm>
        </p:spPr>
        <p:txBody>
          <a:bodyPr>
            <a:normAutofit/>
          </a:bodyPr>
          <a:lstStyle/>
          <a:p>
            <a:pPr algn="l"/>
            <a:r>
              <a:rPr lang="ru-RU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Сюжет игры: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678706"/>
            <a:ext cx="8568952" cy="1670174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Рекламное бюро решило для своих сотрудников организовать буфет.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Роли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в игре: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1.Повар (ребенок) –готовит различные блюда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2.Кондитер(ребенок)-изготавливает различные сладости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3.Посетители буфета(дети)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45AE8A-0544-A8E1-17B5-86F14CDACF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319200"/>
            <a:ext cx="2090185" cy="2786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963C53-AD86-480C-D491-5D3D217C00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524" y="4439584"/>
            <a:ext cx="2737953" cy="20522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343D6F-D4CF-5D84-7AE5-F04251DB940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15" y="2488853"/>
            <a:ext cx="2804976" cy="20522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5B4B9FB-3A50-07DC-3B5E-41372E56447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319236"/>
            <a:ext cx="3491880" cy="268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69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976664" cy="250629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Актуальность работы по ознакомлению детей с профессиями обоснована и в ФГОС дошкольного образования. Один из аспектов образовательной области «Социально-коммуникативное развитие» направлен на достижение цели формирования положительного отношения к труду. *Социально-коммуникативное развитие – это процесс, позволяющий ребенку занять свое место в обществе в качестве полноценного члена этого общества, и осуществляется широким набором универсальных средств, содержание которых специфично для определенного общества, социального слоя и возраста.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852936"/>
            <a:ext cx="8496944" cy="324036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 ранней профориентации воспитанников дошкольных организаций говорится в целом ряде нормативных документов. В Федеральном государственном образовательном стандарте дошкольного образования обозначены целевые ориентиры на этапе завершения дошкольного детства: «…ребенок обладает установкой положительного отношения к миру, к разным видам труда, другим людям и самому себе...». В соответствии с целевыми ориентирами ранняя профориентация детей дошкольного возраста – важная задача профессионального воспитания в системе дошкольного образования.</a:t>
            </a: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Одним основных направлении деятельности ДОУ №389 на 2022-2023 учебный год выбрано</a:t>
            </a: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Создание условий для использования в образовательном процессе современных образовательных технологии по формированию первоначальных представлений у дошкольников о мире профессий </a:t>
            </a:r>
          </a:p>
        </p:txBody>
      </p:sp>
      <p:sp>
        <p:nvSpPr>
          <p:cNvPr id="6" name="Взрыв: 8 точек 5">
            <a:extLst>
              <a:ext uri="{FF2B5EF4-FFF2-40B4-BE49-F238E27FC236}">
                <a16:creationId xmlns:a16="http://schemas.microsoft.com/office/drawing/2014/main" id="{4FBB1E73-D6BA-0E2C-8E12-BDFBD6C411AC}"/>
              </a:ext>
            </a:extLst>
          </p:cNvPr>
          <p:cNvSpPr/>
          <p:nvPr/>
        </p:nvSpPr>
        <p:spPr>
          <a:xfrm>
            <a:off x="385664" y="274638"/>
            <a:ext cx="2304256" cy="2169368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Актуальность работы </a:t>
            </a:r>
          </a:p>
        </p:txBody>
      </p:sp>
    </p:spTree>
    <p:extLst>
      <p:ext uri="{BB962C8B-B14F-4D97-AF65-F5344CB8AC3E}">
        <p14:creationId xmlns:p14="http://schemas.microsoft.com/office/powerpoint/2010/main" val="1293686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CB949A6-9FCE-654E-655C-2EF5A4BAF2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18" b="92384" l="9635" r="93577">
                        <a14:foregroundMark x1="34891" y1="7450" x2="53577" y2="2649"/>
                        <a14:foregroundMark x1="53577" y1="2649" x2="70511" y2="7450"/>
                        <a14:foregroundMark x1="27007" y1="72517" x2="13723" y2="87417"/>
                        <a14:foregroundMark x1="13723" y1="87417" x2="51095" y2="93377"/>
                        <a14:foregroundMark x1="51095" y1="93377" x2="84234" y2="76490"/>
                        <a14:foregroundMark x1="84234" y1="76490" x2="93577" y2="60430"/>
                        <a14:foregroundMark x1="93577" y1="60430" x2="88905" y2="56126"/>
                        <a14:foregroundMark x1="62044" y1="83609" x2="40438" y2="92384"/>
                        <a14:foregroundMark x1="40438" y1="92384" x2="25839" y2="82450"/>
                        <a14:foregroundMark x1="25839" y1="82450" x2="49927" y2="73510"/>
                        <a14:foregroundMark x1="49927" y1="73510" x2="62628" y2="844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6552" y="3289948"/>
            <a:ext cx="4018626" cy="354343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650" y="188640"/>
            <a:ext cx="8586700" cy="2664296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Профессиональная ориентация</a:t>
            </a: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система мероприятий, направленных на выявление личностных особенностей, интересов и способностей каждого человека для оказания ему помощи в разумном выборе профессии, наиболее соответствующих его индивидуальным возможностям.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Н. Захаров, в свою очередь, отметил, что при ознакомлении дошкольников с профессиями необходимо учитывать возрастные особенности, формировать интерес к труду и элементарным трудовым умениям.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задача педагога – создание мотивирующей </a:t>
            </a:r>
            <a:r>
              <a:rPr lang="ru-RU" sz="1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профориентированной</a:t>
            </a: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образовательной среды для освоения ребенком социокультурного опыта.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B26660-227A-A3B4-DDEB-DD9818204D31}"/>
              </a:ext>
            </a:extLst>
          </p:cNvPr>
          <p:cNvSpPr txBox="1"/>
          <p:nvPr/>
        </p:nvSpPr>
        <p:spPr>
          <a:xfrm>
            <a:off x="3779912" y="259345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highlight>
                  <a:srgbClr val="FFFF00"/>
                </a:highlight>
              </a:rPr>
              <a:t>ВЕРНЫЙ ВЫБОР ПРОФЕССИИ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BFF91B-4504-11BB-3DA0-77739E7AC28C}"/>
              </a:ext>
            </a:extLst>
          </p:cNvPr>
          <p:cNvSpPr txBox="1"/>
          <p:nvPr/>
        </p:nvSpPr>
        <p:spPr>
          <a:xfrm>
            <a:off x="3302794" y="3408650"/>
            <a:ext cx="57241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C000"/>
                </a:solidFill>
                <a:highlight>
                  <a:srgbClr val="0000FF"/>
                </a:highlight>
              </a:rPr>
              <a:t>РЕЗУЛЬТАТЫ ПРОФЕССИОНАЛЬНОЙ ДЕЯТЕЛЬНОСТИ ПРИНОСЯТ ЧЕЛОВЕКУ МОРАЛЬНОЕ, ЭМОЦИОНАЛЬНОЕ И МАТЕРИАЛЬНОЕ УДОВЛЕТВОРЕНИЕ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29B074-3ADB-97DE-3712-D27EE73ADDAB}"/>
              </a:ext>
            </a:extLst>
          </p:cNvPr>
          <p:cNvSpPr txBox="1"/>
          <p:nvPr/>
        </p:nvSpPr>
        <p:spPr>
          <a:xfrm>
            <a:off x="2882553" y="4770998"/>
            <a:ext cx="61561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highlight>
                  <a:srgbClr val="FFFF00"/>
                </a:highlight>
              </a:rPr>
              <a:t>РЕЗУЛЬТАТЫ ПРОФЕССИОНАЛЬНОЙ ДЕЯТЕЛЬНОСТИ ПРИНОСЯТ ПОЛЬЗУ ОБЩЕСТВУ И СТРАНЕ</a:t>
            </a:r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ED06804C-D2A3-67BB-E02D-E2A4260471FB}"/>
              </a:ext>
            </a:extLst>
          </p:cNvPr>
          <p:cNvSpPr/>
          <p:nvPr/>
        </p:nvSpPr>
        <p:spPr>
          <a:xfrm>
            <a:off x="5883672" y="3001297"/>
            <a:ext cx="360040" cy="345887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E7A4F8E3-4074-B3D4-1546-C43A9447AFCE}"/>
              </a:ext>
            </a:extLst>
          </p:cNvPr>
          <p:cNvSpPr/>
          <p:nvPr/>
        </p:nvSpPr>
        <p:spPr>
          <a:xfrm>
            <a:off x="5902722" y="4333986"/>
            <a:ext cx="360040" cy="3897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08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70988" cy="6597352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Игровые технологии являются фундаментом всего дошкольного образования. Ребенку мало знать о профессии, в нее нужно поиграть!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Основной источник, питающий сюжетно-ролевую игру ребенка, — это окружающий его мир, жизнь и деятельность взрослых и сверстников.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Сюжетно-ролевая игра– хозяйка игрового процесса и незаменимый помощник в приобщении детей дошкольного возраста к миру профессий. </a:t>
            </a:r>
          </a:p>
          <a:p>
            <a:pPr marL="0" lvl="0" indent="0">
              <a:spcBef>
                <a:spcPts val="0"/>
              </a:spcBef>
              <a:buNone/>
            </a:pPr>
            <a:br>
              <a:rPr lang="ru-RU" sz="16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«Игра имеет важное значение в жизни ребенка. Каков ребенок в игре ,таким он будет в работе, когда вырастет». (А.С. Макаренко)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«Без игры нет,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Игра – это искра, зажигающая огонек пытливости и любознательности».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(В.А. Сухомлинский)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A254AF2-AD3C-EC69-DBE9-68222A919E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345" y="3645024"/>
            <a:ext cx="3232127" cy="27456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53C52E-CACA-C040-3BD2-F44EEBF64CC5}"/>
              </a:ext>
            </a:extLst>
          </p:cNvPr>
          <p:cNvSpPr txBox="1"/>
          <p:nvPr/>
        </p:nvSpPr>
        <p:spPr>
          <a:xfrm>
            <a:off x="179512" y="4149080"/>
            <a:ext cx="52565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Сюжет игры — это ряд событий, которые объединены жизненно мотивированными связями. В сюжете раскрывается содержание игры — характер тех действии и отношений, которыми связаны участники событий.</a:t>
            </a:r>
          </a:p>
        </p:txBody>
      </p:sp>
    </p:spTree>
    <p:extLst>
      <p:ext uri="{BB962C8B-B14F-4D97-AF65-F5344CB8AC3E}">
        <p14:creationId xmlns:p14="http://schemas.microsoft.com/office/powerpoint/2010/main" val="3979979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139" y="548680"/>
            <a:ext cx="5112568" cy="576064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Важно чтобы ребёнок с раннего возраста проникся уважением к любой </a:t>
            </a:r>
            <a:b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профессии, и понял, что любой профессиональный труд должен приносить </a:t>
            </a:r>
            <a:b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радость самому человеку и быть полезным окружающим людям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Ознакомление с трудом взрослых считается традиционной составляющей дошкольного воспитания и предполагает, в основном, информирование и организацию сюжетно-ролевых игр. Однако современные образовательные технологии позволяют решать различные задачи в этой области. И, поэтому, мы считаем, что организация первичной профессионализации целесообразна методом погружения ребенка в различные группы профессии.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Таким образом, выстраивается модель ближайшего профессионального окружения дошкольника, в которой он учится строить социальные связи и отношения, а также приобретать первичный опыт различных видов труда.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Деятельностный характер ранней профориентации позволит развивать навыки ручного и пассивного физического труда, что является основой многих специальностей. </a:t>
            </a:r>
          </a:p>
          <a:p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9C278F-9100-495B-2115-EB4854608926}"/>
              </a:ext>
            </a:extLst>
          </p:cNvPr>
          <p:cNvSpPr txBox="1"/>
          <p:nvPr/>
        </p:nvSpPr>
        <p:spPr>
          <a:xfrm>
            <a:off x="6176897" y="2948962"/>
            <a:ext cx="20619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КЕМ Я СТАНУ?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0196F081-E6D6-DCF6-4055-1642B65CFD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0236" y="427192"/>
            <a:ext cx="1213555" cy="2149466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462C76F9-5756-4BAC-5AF5-5DC99D2F13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2320" y="427192"/>
            <a:ext cx="1213555" cy="2149464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3423177-AB96-63BF-FFBB-52D4CF04A6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0235" y="3745950"/>
            <a:ext cx="1213555" cy="215078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37B6A425-74E5-0C05-F409-71FDB1F2917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2320" y="3745950"/>
            <a:ext cx="1213555" cy="2150784"/>
          </a:xfrm>
          <a:prstGeom prst="rect">
            <a:avLst/>
          </a:prstGeom>
        </p:spPr>
      </p:pic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D1C766E6-62D4-5E65-BF30-84974BF62D4F}"/>
              </a:ext>
            </a:extLst>
          </p:cNvPr>
          <p:cNvCxnSpPr>
            <a:cxnSpLocks/>
          </p:cNvCxnSpPr>
          <p:nvPr/>
        </p:nvCxnSpPr>
        <p:spPr>
          <a:xfrm flipH="1" flipV="1">
            <a:off x="6317812" y="2665454"/>
            <a:ext cx="239392" cy="277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D412214C-9A4C-8AF3-52AE-69D8A47DB19F}"/>
              </a:ext>
            </a:extLst>
          </p:cNvPr>
          <p:cNvCxnSpPr>
            <a:cxnSpLocks/>
          </p:cNvCxnSpPr>
          <p:nvPr/>
        </p:nvCxnSpPr>
        <p:spPr>
          <a:xfrm flipV="1">
            <a:off x="7892702" y="2637657"/>
            <a:ext cx="216024" cy="298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35724A68-2622-E58B-CCEE-EDCA8E881C76}"/>
              </a:ext>
            </a:extLst>
          </p:cNvPr>
          <p:cNvCxnSpPr>
            <a:cxnSpLocks/>
          </p:cNvCxnSpPr>
          <p:nvPr/>
        </p:nvCxnSpPr>
        <p:spPr>
          <a:xfrm flipH="1">
            <a:off x="6398289" y="3410627"/>
            <a:ext cx="261943" cy="258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C3BFA51C-7027-9D17-6460-678736FFF406}"/>
              </a:ext>
            </a:extLst>
          </p:cNvPr>
          <p:cNvCxnSpPr/>
          <p:nvPr/>
        </p:nvCxnSpPr>
        <p:spPr>
          <a:xfrm>
            <a:off x="7956376" y="3410627"/>
            <a:ext cx="216024" cy="240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359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698" y="782744"/>
            <a:ext cx="8712968" cy="225724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 этой целью в нашей группе, которую посещают дети старшего дошкольного возраста, нами было решено организовать детскую мастерскую, где ребенок мог бы упражняться в умении самостоятельно наблюдать, запоминать, сравнивать, действовать, выбирать, добиваться поставленной цели. </a:t>
            </a: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Мастерская представляет собой специальную среду с учетом специфики профессии и создает условия для создания игрового сюжета. 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Деятельность мастерской выстраивается по определенному алгоритму:  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Звезда: 5 точек 4">
            <a:extLst>
              <a:ext uri="{FF2B5EF4-FFF2-40B4-BE49-F238E27FC236}">
                <a16:creationId xmlns:a16="http://schemas.microsoft.com/office/drawing/2014/main" id="{2DAC958B-E3FD-4976-B67D-C31C283A68B3}"/>
              </a:ext>
            </a:extLst>
          </p:cNvPr>
          <p:cNvSpPr/>
          <p:nvPr/>
        </p:nvSpPr>
        <p:spPr>
          <a:xfrm>
            <a:off x="6804248" y="2606397"/>
            <a:ext cx="1944216" cy="1584176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3D02C6D6-2DC5-4274-2254-8A27E570946A}"/>
              </a:ext>
            </a:extLst>
          </p:cNvPr>
          <p:cNvSpPr/>
          <p:nvPr/>
        </p:nvSpPr>
        <p:spPr>
          <a:xfrm rot="10625007">
            <a:off x="225623" y="3184312"/>
            <a:ext cx="7174092" cy="1712655"/>
          </a:xfrm>
          <a:custGeom>
            <a:avLst/>
            <a:gdLst>
              <a:gd name="connsiteX0" fmla="*/ 3765339 w 4322633"/>
              <a:gd name="connsiteY0" fmla="*/ 0 h 1202879"/>
              <a:gd name="connsiteX1" fmla="*/ 2964 w 4322633"/>
              <a:gd name="connsiteY1" fmla="*/ 800100 h 1202879"/>
              <a:gd name="connsiteX2" fmla="*/ 4298739 w 4322633"/>
              <a:gd name="connsiteY2" fmla="*/ 971550 h 1202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2633" h="1202879">
                <a:moveTo>
                  <a:pt x="3765339" y="0"/>
                </a:moveTo>
                <a:cubicBezTo>
                  <a:pt x="1839701" y="319087"/>
                  <a:pt x="-85936" y="638175"/>
                  <a:pt x="2964" y="800100"/>
                </a:cubicBezTo>
                <a:cubicBezTo>
                  <a:pt x="91864" y="962025"/>
                  <a:pt x="4692439" y="1509712"/>
                  <a:pt x="4298739" y="971550"/>
                </a:cubicBezTo>
              </a:path>
            </a:pathLst>
          </a:cu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9EE1F34F-2D74-CBBE-9B43-AADFBEFBBCD0}"/>
              </a:ext>
            </a:extLst>
          </p:cNvPr>
          <p:cNvSpPr/>
          <p:nvPr/>
        </p:nvSpPr>
        <p:spPr>
          <a:xfrm>
            <a:off x="5652120" y="3412957"/>
            <a:ext cx="644729" cy="584191"/>
          </a:xfrm>
          <a:prstGeom prst="ellipse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7624ABB6-FDB4-CCAE-F14D-F474C67934A5}"/>
              </a:ext>
            </a:extLst>
          </p:cNvPr>
          <p:cNvSpPr/>
          <p:nvPr/>
        </p:nvSpPr>
        <p:spPr>
          <a:xfrm>
            <a:off x="4276202" y="3485725"/>
            <a:ext cx="644730" cy="584190"/>
          </a:xfrm>
          <a:prstGeom prst="ellipse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D1014014-9368-D0AE-66F7-5725454D0F6F}"/>
              </a:ext>
            </a:extLst>
          </p:cNvPr>
          <p:cNvSpPr/>
          <p:nvPr/>
        </p:nvSpPr>
        <p:spPr>
          <a:xfrm>
            <a:off x="2966379" y="3606383"/>
            <a:ext cx="644731" cy="58419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157694A9-DBC2-5DD9-3436-28730890D2BC}"/>
              </a:ext>
            </a:extLst>
          </p:cNvPr>
          <p:cNvSpPr/>
          <p:nvPr/>
        </p:nvSpPr>
        <p:spPr>
          <a:xfrm>
            <a:off x="1678635" y="3748851"/>
            <a:ext cx="644731" cy="596432"/>
          </a:xfrm>
          <a:prstGeom prst="ellips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16DABE3-6546-C6C0-0AA0-ED6BB49881D4}"/>
              </a:ext>
            </a:extLst>
          </p:cNvPr>
          <p:cNvSpPr/>
          <p:nvPr/>
        </p:nvSpPr>
        <p:spPr>
          <a:xfrm>
            <a:off x="456621" y="3997148"/>
            <a:ext cx="644732" cy="596432"/>
          </a:xfrm>
          <a:prstGeom prst="ellipse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D9DDEA-6404-7A2A-6A3E-6C64D4314CFF}"/>
              </a:ext>
            </a:extLst>
          </p:cNvPr>
          <p:cNvSpPr txBox="1"/>
          <p:nvPr/>
        </p:nvSpPr>
        <p:spPr>
          <a:xfrm>
            <a:off x="100360" y="5083234"/>
            <a:ext cx="2001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/>
              <a:t>создание условий для мотивации детей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C295F7-E0CB-2724-B70F-77B1FD370F95}"/>
              </a:ext>
            </a:extLst>
          </p:cNvPr>
          <p:cNvSpPr txBox="1"/>
          <p:nvPr/>
        </p:nvSpPr>
        <p:spPr>
          <a:xfrm>
            <a:off x="1419023" y="4910982"/>
            <a:ext cx="18510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/>
              <a:t>формулирование целей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D8E2C7-B882-A427-ED21-335D528B0CB5}"/>
              </a:ext>
            </a:extLst>
          </p:cNvPr>
          <p:cNvSpPr txBox="1"/>
          <p:nvPr/>
        </p:nvSpPr>
        <p:spPr>
          <a:xfrm>
            <a:off x="2555776" y="4693430"/>
            <a:ext cx="17819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/>
              <a:t>подбор нужных средств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5FF9FE-7107-5793-80C5-534010B880DA}"/>
              </a:ext>
            </a:extLst>
          </p:cNvPr>
          <p:cNvSpPr txBox="1"/>
          <p:nvPr/>
        </p:nvSpPr>
        <p:spPr>
          <a:xfrm>
            <a:off x="4285428" y="4417313"/>
            <a:ext cx="10598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/>
              <a:t>реализация, получение результатов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53E0F25-9EA1-62E3-4215-021EE1EB6BB3}"/>
              </a:ext>
            </a:extLst>
          </p:cNvPr>
          <p:cNvSpPr txBox="1"/>
          <p:nvPr/>
        </p:nvSpPr>
        <p:spPr>
          <a:xfrm>
            <a:off x="5562417" y="4276320"/>
            <a:ext cx="10518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/>
              <a:t>рефлексия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7FFB9D-0A55-4F62-3B81-7C2D26659F80}"/>
              </a:ext>
            </a:extLst>
          </p:cNvPr>
          <p:cNvSpPr txBox="1"/>
          <p:nvPr/>
        </p:nvSpPr>
        <p:spPr>
          <a:xfrm>
            <a:off x="7093840" y="3079181"/>
            <a:ext cx="14207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выход на самостоятельную деятельность ребенка</a:t>
            </a:r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C4BE410-0B5F-5F0B-7CA8-982768C23E49}"/>
              </a:ext>
            </a:extLst>
          </p:cNvPr>
          <p:cNvSpPr/>
          <p:nvPr/>
        </p:nvSpPr>
        <p:spPr>
          <a:xfrm>
            <a:off x="687684" y="4640253"/>
            <a:ext cx="144016" cy="489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05C0C022-7BA9-6941-97B0-A921307FB6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3643" y="4381150"/>
            <a:ext cx="207282" cy="518205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19D9EFAE-C0DA-AE29-016B-60D5144AC9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5856" y="4215851"/>
            <a:ext cx="207282" cy="518205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7FCA0E45-D1BB-8E4F-4539-A54D6749CC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435" y="4093586"/>
            <a:ext cx="213624" cy="392775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EB03FE17-78E2-27DC-0E87-73CDBA7EF0B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4726" y="4022685"/>
            <a:ext cx="213624" cy="31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445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056784" cy="216024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/>
            </a:br>
            <a:br>
              <a:rPr lang="ru-RU" sz="1800" dirty="0"/>
            </a:b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rPr>
            </a:br>
            <a:b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07858"/>
            <a:ext cx="5112568" cy="4797152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Мастерская дизайна  включает в себя творческие профессии: дизайнер интерьера, художник –дизайнер, световой дизайнер.</a:t>
            </a:r>
          </a:p>
          <a:p>
            <a:pPr marL="0" lvl="0" indent="0">
              <a:spcBef>
                <a:spcPts val="0"/>
              </a:spcBef>
              <a:buNone/>
            </a:pPr>
            <a:b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организации работы представлены материалы:  дидактические материалы «Цветное панно», «Маленький дизайнер», «Сложи узор», «Мы — дизайнеры», «Подбери заплатку»; </a:t>
            </a:r>
            <a:b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 изготовления макетов сцен  используется конструктор ЛЕГО.</a:t>
            </a:r>
            <a:b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Дизайнер - это человек, который планирует внешний вид или работу чего-то до того, как оно будет сделано, путем подготовки чертежей или планов.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мастерской дети погружаются в творческую профессию дизайнера, рисуют эскизы, выбирают отделочные материалы, подбирают необычные цветовые решения для интерьера, мобильной лаборатории, изготавливают декорации. 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Взрыв: 8 точек 4">
            <a:extLst>
              <a:ext uri="{FF2B5EF4-FFF2-40B4-BE49-F238E27FC236}">
                <a16:creationId xmlns:a16="http://schemas.microsoft.com/office/drawing/2014/main" id="{AE65E9D4-4156-EAAB-A73C-7CABF3C88583}"/>
              </a:ext>
            </a:extLst>
          </p:cNvPr>
          <p:cNvSpPr/>
          <p:nvPr/>
        </p:nvSpPr>
        <p:spPr>
          <a:xfrm>
            <a:off x="503548" y="116632"/>
            <a:ext cx="2160240" cy="1832935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D8EAC9-C1B5-AC5B-28F3-29D239D6CB82}"/>
              </a:ext>
            </a:extLst>
          </p:cNvPr>
          <p:cNvSpPr txBox="1"/>
          <p:nvPr/>
        </p:nvSpPr>
        <p:spPr>
          <a:xfrm>
            <a:off x="850150" y="423181"/>
            <a:ext cx="14670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ru-RU" dirty="0"/>
            </a:br>
            <a:r>
              <a:rPr lang="ru-RU" dirty="0"/>
              <a:t>Мастерская дизайна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62A0D1A-F69C-8610-0EBA-F161150CCB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675" y="152990"/>
            <a:ext cx="1418805" cy="1891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3D2E81F-9176-BB48-1187-20756FA648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656" y="419079"/>
            <a:ext cx="2481344" cy="193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293A147-3C5F-6E77-2C60-CC0061C43EA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731" y="2346099"/>
            <a:ext cx="2500752" cy="196033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B12A305-C2FE-DFFC-C410-D27F0084A6F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238" y="2679092"/>
            <a:ext cx="2092762" cy="267137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CFF1862-B940-37CD-0BC7-8A1448F4C4C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886" y="4229071"/>
            <a:ext cx="2070902" cy="262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42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861"/>
            <a:ext cx="3503687" cy="190501"/>
          </a:xfrm>
        </p:spPr>
        <p:txBody>
          <a:bodyPr>
            <a:normAutofit fontScale="90000"/>
          </a:bodyPr>
          <a:lstStyle/>
          <a:p>
            <a:pPr algn="l"/>
            <a:br>
              <a:rPr lang="ru-RU" dirty="0"/>
            </a:br>
            <a:br>
              <a:rPr lang="ru-RU" dirty="0"/>
            </a:br>
            <a:r>
              <a:rPr lang="ru-RU" sz="22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Сюжет игры: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200" dirty="0"/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60" y="620688"/>
            <a:ext cx="8892480" cy="3960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 агентство праздничного декора  поступил заказ от дворца культуры по оформлению сцены.</a:t>
            </a:r>
          </a:p>
          <a:p>
            <a:pPr marL="0" indent="0">
              <a:buNone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Дизайнер - это человек, который планирует внешний вид или работу чего-то до того, как оно будет сделано, путем подготовки чертежей или планов.</a:t>
            </a:r>
            <a:br>
              <a:rPr lang="ru-RU" sz="14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ru-RU" sz="1400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Роли в игре: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1. Администратор агентства (воспитатель) – оформляет документы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2. Клиент (ребенок) – директор ДК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3. Дизайнер-интерьера (ребенок) – органично наполняет пространство сцены декором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Дизайнер-художник (ребенок) – рисует эскизы для  клиента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Световой дизайнер (ребенок) –помогает выбрать световое оформление </a:t>
            </a:r>
            <a:b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Цель:  закреплять знания о профессии дизайнер, а именно, специалистов-дизайнеров, слаженности, аккуратности в их работе; формировать у детей умения строить новые разнообразные сюжеты игры, согласовывая творческие индивидуальные игровые замыслы.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Оборудование: модели сцен, сконструированные из </a:t>
            </a:r>
            <a:r>
              <a:rPr kumimoji="0" lang="ru-RU" sz="1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лего</a:t>
            </a: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листовки, журналы, компьютеры, эскизы, реклама.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759821-67C1-85B2-DC5E-8EB9827810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965" y="4112243"/>
            <a:ext cx="2376264" cy="296880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A3C79D-DCC7-FB28-B2E1-2029D66F0C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044" y="4085553"/>
            <a:ext cx="183620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78ACCC-FAE0-933E-B7B9-283EDCE99F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278076"/>
            <a:ext cx="183620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3237CD-9F36-0BAF-A181-8CEDA417C85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988" y="4085553"/>
            <a:ext cx="183620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6970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575F429-2E5F-960C-E2DC-D4B3B4AC9EA4}"/>
              </a:ext>
            </a:extLst>
          </p:cNvPr>
          <p:cNvSpPr txBox="1"/>
          <p:nvPr/>
        </p:nvSpPr>
        <p:spPr>
          <a:xfrm>
            <a:off x="251520" y="188640"/>
            <a:ext cx="7056784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Мастерская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рекламы</a:t>
            </a: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включает в себя ознакомление с такими профессиями как: специалист по рекламе, видеооператор, звукорежиссёр.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Для организации работы представлены материалы:</a:t>
            </a:r>
            <a:endParaRPr kumimoji="0" lang="ru-RU" sz="160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Видеоролики, флаеры, баннеры, брошюры, журналы, газетами. 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Дидактические игры: «играем в рекламу, «как можно узнать о товаре», «рекламное агентство», «виды рекламы», «реклама вокруг нас».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  мастерской дети погружаются в творческие  профессии специалиста по рекламе, видеооператора, звукорежиссёра,  выбирают </a:t>
            </a:r>
            <a:r>
              <a:rPr lang="ru-RU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интересные печатные 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материалы, подбирают необычные звуковые и музыкальные решения , пробуют вести сьемку.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F3B21902-7F07-92E2-D1C6-9669287448BB}"/>
              </a:ext>
            </a:extLst>
          </p:cNvPr>
          <p:cNvSpPr/>
          <p:nvPr/>
        </p:nvSpPr>
        <p:spPr>
          <a:xfrm>
            <a:off x="6660232" y="33188"/>
            <a:ext cx="2079129" cy="1907674"/>
          </a:xfrm>
          <a:prstGeom prst="irregularSeal1">
            <a:avLst/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3896A3-AA95-F242-2F82-B7FCBDA658FD}"/>
              </a:ext>
            </a:extLst>
          </p:cNvPr>
          <p:cNvSpPr txBox="1"/>
          <p:nvPr/>
        </p:nvSpPr>
        <p:spPr>
          <a:xfrm>
            <a:off x="6948264" y="663859"/>
            <a:ext cx="16561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Мастерская рекламы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6054C9A-8F92-9725-B8D1-F0E960628A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75" y="3639855"/>
            <a:ext cx="2160241" cy="2880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78079BB-6801-C4A1-ABE3-FB384468249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356" y="3681015"/>
            <a:ext cx="216024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7836553-8756-F010-7575-309C22F3E3B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438" y="3681015"/>
            <a:ext cx="2129372" cy="2839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7543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5997</TotalTime>
  <Words>1333</Words>
  <Application>Microsoft Office PowerPoint</Application>
  <PresentationFormat>Экран (4:3)</PresentationFormat>
  <Paragraphs>86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Муниципальное бюджетное дошкольное образовательное учреждение «детский сад№389 г. Челябинска»   Сюжетно-ролевая игра как эффективный метод ранней профориентации детей старшего дошкольного возраста</vt:lpstr>
      <vt:lpstr>Актуальность работы по ознакомлению детей с профессиями обоснована и в ФГОС дошкольного образования. Один из аспектов образовательной области «Социально-коммуникативное развитие» направлен на достижение цели формирования положительного отношения к труду. *Социально-коммуникативное развитие – это процесс, позволяющий ребенку занять свое место в обществе в качестве полноценного члена этого общества, и осуществляется широким набором универсальных средств, содержание которых специфично для определенного общества, социального слоя и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</vt:lpstr>
      <vt:lpstr>  Сюжет игры:  </vt:lpstr>
      <vt:lpstr>Презентация PowerPoint</vt:lpstr>
      <vt:lpstr> Сюжет игры: </vt:lpstr>
      <vt:lpstr>Презентация PowerPoint</vt:lpstr>
      <vt:lpstr>Сюжет игры: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сад№389 г. Челябинска»   Сюжетно-ролевая игра как эффективный метод ранней профориентации детей старшего дошкольного возраста</dc:title>
  <dc:creator>Елена</dc:creator>
  <cp:lastModifiedBy>Катерина .</cp:lastModifiedBy>
  <cp:revision>26</cp:revision>
  <dcterms:created xsi:type="dcterms:W3CDTF">2022-11-21T10:30:57Z</dcterms:created>
  <dcterms:modified xsi:type="dcterms:W3CDTF">2022-11-26T15:32:29Z</dcterms:modified>
</cp:coreProperties>
</file>