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1D1E5F-DFA0-4CBF-A2D9-31639F1D1A19}" type="doc">
      <dgm:prSet loTypeId="urn:microsoft.com/office/officeart/2005/8/layout/matrix2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C60926-C9A1-4F9C-8F5A-D2BB4C8CEA76}">
      <dgm:prSet phldrT="[Текст]" custT="1"/>
      <dgm:spPr/>
      <dgm:t>
        <a:bodyPr/>
        <a:lstStyle/>
        <a:p>
          <a:r>
            <a:rPr lang="ru-RU" sz="1800" dirty="0" smtClean="0"/>
            <a:t>Музыкальные занятия</a:t>
          </a:r>
          <a:endParaRPr lang="ru-RU" sz="1800" dirty="0"/>
        </a:p>
      </dgm:t>
    </dgm:pt>
    <dgm:pt modelId="{85F6C2B2-B698-4DCB-8CB9-1021FE1A8B43}" type="parTrans" cxnId="{3327E9B6-60C7-468D-8892-18B16AFADB9E}">
      <dgm:prSet/>
      <dgm:spPr/>
      <dgm:t>
        <a:bodyPr/>
        <a:lstStyle/>
        <a:p>
          <a:endParaRPr lang="ru-RU"/>
        </a:p>
      </dgm:t>
    </dgm:pt>
    <dgm:pt modelId="{83047CC7-1800-4B2D-ACC9-4E167B21EA5C}" type="sibTrans" cxnId="{3327E9B6-60C7-468D-8892-18B16AFADB9E}">
      <dgm:prSet/>
      <dgm:spPr/>
      <dgm:t>
        <a:bodyPr/>
        <a:lstStyle/>
        <a:p>
          <a:endParaRPr lang="ru-RU"/>
        </a:p>
      </dgm:t>
    </dgm:pt>
    <dgm:pt modelId="{6629119E-95C0-4721-86E0-B81F9DBC6E17}">
      <dgm:prSet phldrT="[Текст]" custT="1"/>
      <dgm:spPr/>
      <dgm:t>
        <a:bodyPr/>
        <a:lstStyle/>
        <a:p>
          <a:r>
            <a:rPr lang="ru-RU" sz="1600" dirty="0" smtClean="0"/>
            <a:t>Праздники и развлечения</a:t>
          </a:r>
          <a:endParaRPr lang="ru-RU" sz="1600" dirty="0"/>
        </a:p>
      </dgm:t>
    </dgm:pt>
    <dgm:pt modelId="{56DD0C94-DC52-4C2D-B995-F5D7F0095724}" type="parTrans" cxnId="{E53CF65B-593A-43A4-B941-DA2060359007}">
      <dgm:prSet/>
      <dgm:spPr/>
      <dgm:t>
        <a:bodyPr/>
        <a:lstStyle/>
        <a:p>
          <a:endParaRPr lang="ru-RU"/>
        </a:p>
      </dgm:t>
    </dgm:pt>
    <dgm:pt modelId="{6FBCB430-6BAF-4484-80D3-1816102EB6E8}" type="sibTrans" cxnId="{E53CF65B-593A-43A4-B941-DA2060359007}">
      <dgm:prSet/>
      <dgm:spPr/>
      <dgm:t>
        <a:bodyPr/>
        <a:lstStyle/>
        <a:p>
          <a:endParaRPr lang="ru-RU"/>
        </a:p>
      </dgm:t>
    </dgm:pt>
    <dgm:pt modelId="{0EF3E61B-8257-432D-8479-9799618364CA}">
      <dgm:prSet phldrT="[Текст]" custT="1"/>
      <dgm:spPr/>
      <dgm:t>
        <a:bodyPr/>
        <a:lstStyle/>
        <a:p>
          <a:r>
            <a:rPr lang="ru-RU" sz="1600" dirty="0" smtClean="0"/>
            <a:t>Совместная музыкальная деятельность с педагогом</a:t>
          </a:r>
          <a:endParaRPr lang="ru-RU" sz="1600" dirty="0"/>
        </a:p>
      </dgm:t>
    </dgm:pt>
    <dgm:pt modelId="{6D4BA0FD-7699-47B9-95CC-8830FCA07384}" type="parTrans" cxnId="{B9383451-973F-400C-95E8-6AF5A11D3D5A}">
      <dgm:prSet/>
      <dgm:spPr/>
      <dgm:t>
        <a:bodyPr/>
        <a:lstStyle/>
        <a:p>
          <a:endParaRPr lang="ru-RU"/>
        </a:p>
      </dgm:t>
    </dgm:pt>
    <dgm:pt modelId="{D519463E-704E-4C4E-A87E-CAAFE37C32E9}" type="sibTrans" cxnId="{B9383451-973F-400C-95E8-6AF5A11D3D5A}">
      <dgm:prSet/>
      <dgm:spPr/>
      <dgm:t>
        <a:bodyPr/>
        <a:lstStyle/>
        <a:p>
          <a:endParaRPr lang="ru-RU"/>
        </a:p>
      </dgm:t>
    </dgm:pt>
    <dgm:pt modelId="{231FC68F-AFB3-47B6-B82D-B62FE4DABC0B}">
      <dgm:prSet phldrT="[Текст]" custT="1"/>
      <dgm:spPr/>
      <dgm:t>
        <a:bodyPr/>
        <a:lstStyle/>
        <a:p>
          <a:r>
            <a:rPr lang="ru-RU" sz="1600" dirty="0" smtClean="0"/>
            <a:t>Самостоятельная музыкальная деятельность</a:t>
          </a:r>
          <a:endParaRPr lang="ru-RU" sz="1600" dirty="0"/>
        </a:p>
      </dgm:t>
    </dgm:pt>
    <dgm:pt modelId="{D2D4115A-2453-4420-B43B-328FBC48DE2B}" type="parTrans" cxnId="{F55B5A2F-67D6-4823-901B-72C238E4F46E}">
      <dgm:prSet/>
      <dgm:spPr/>
      <dgm:t>
        <a:bodyPr/>
        <a:lstStyle/>
        <a:p>
          <a:endParaRPr lang="ru-RU"/>
        </a:p>
      </dgm:t>
    </dgm:pt>
    <dgm:pt modelId="{5BB83A44-2208-4B15-88E0-3B8A0834C8A6}" type="sibTrans" cxnId="{F55B5A2F-67D6-4823-901B-72C238E4F46E}">
      <dgm:prSet/>
      <dgm:spPr/>
      <dgm:t>
        <a:bodyPr/>
        <a:lstStyle/>
        <a:p>
          <a:endParaRPr lang="ru-RU"/>
        </a:p>
      </dgm:t>
    </dgm:pt>
    <dgm:pt modelId="{CDEB1C08-9A3F-417E-98AC-194E574CF19E}" type="pres">
      <dgm:prSet presAssocID="{151D1E5F-DFA0-4CBF-A2D9-31639F1D1A1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C8BCF0-9B47-4733-AAAA-65287C104CD6}" type="pres">
      <dgm:prSet presAssocID="{151D1E5F-DFA0-4CBF-A2D9-31639F1D1A19}" presName="axisShape" presStyleLbl="bgShp" presStyleIdx="0" presStyleCnt="1"/>
      <dgm:spPr/>
    </dgm:pt>
    <dgm:pt modelId="{2D93674B-BABD-4B75-907D-277C4FEC43AB}" type="pres">
      <dgm:prSet presAssocID="{151D1E5F-DFA0-4CBF-A2D9-31639F1D1A19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06C5BD-388C-4BB6-9A71-11A3DFA9B61F}" type="pres">
      <dgm:prSet presAssocID="{151D1E5F-DFA0-4CBF-A2D9-31639F1D1A19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5FFAA2-16BD-4898-9F3F-79EDA2F4CEB0}" type="pres">
      <dgm:prSet presAssocID="{151D1E5F-DFA0-4CBF-A2D9-31639F1D1A19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E9EA0-B5C2-443E-A67D-5A1EA28C3EE8}" type="pres">
      <dgm:prSet presAssocID="{151D1E5F-DFA0-4CBF-A2D9-31639F1D1A19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5B5A2F-67D6-4823-901B-72C238E4F46E}" srcId="{151D1E5F-DFA0-4CBF-A2D9-31639F1D1A19}" destId="{231FC68F-AFB3-47B6-B82D-B62FE4DABC0B}" srcOrd="3" destOrd="0" parTransId="{D2D4115A-2453-4420-B43B-328FBC48DE2B}" sibTransId="{5BB83A44-2208-4B15-88E0-3B8A0834C8A6}"/>
    <dgm:cxn modelId="{F158FF3A-0897-42A1-9152-98708C6CDBD9}" type="presOf" srcId="{0EF3E61B-8257-432D-8479-9799618364CA}" destId="{195FFAA2-16BD-4898-9F3F-79EDA2F4CEB0}" srcOrd="0" destOrd="0" presId="urn:microsoft.com/office/officeart/2005/8/layout/matrix2"/>
    <dgm:cxn modelId="{2682BF2B-7E56-4FEA-AA4F-1288D74A8746}" type="presOf" srcId="{3DC60926-C9A1-4F9C-8F5A-D2BB4C8CEA76}" destId="{2D93674B-BABD-4B75-907D-277C4FEC43AB}" srcOrd="0" destOrd="0" presId="urn:microsoft.com/office/officeart/2005/8/layout/matrix2"/>
    <dgm:cxn modelId="{61438610-AA60-44A6-AFDA-D75F1F2F9015}" type="presOf" srcId="{151D1E5F-DFA0-4CBF-A2D9-31639F1D1A19}" destId="{CDEB1C08-9A3F-417E-98AC-194E574CF19E}" srcOrd="0" destOrd="0" presId="urn:microsoft.com/office/officeart/2005/8/layout/matrix2"/>
    <dgm:cxn modelId="{E53CF65B-593A-43A4-B941-DA2060359007}" srcId="{151D1E5F-DFA0-4CBF-A2D9-31639F1D1A19}" destId="{6629119E-95C0-4721-86E0-B81F9DBC6E17}" srcOrd="1" destOrd="0" parTransId="{56DD0C94-DC52-4C2D-B995-F5D7F0095724}" sibTransId="{6FBCB430-6BAF-4484-80D3-1816102EB6E8}"/>
    <dgm:cxn modelId="{B9383451-973F-400C-95E8-6AF5A11D3D5A}" srcId="{151D1E5F-DFA0-4CBF-A2D9-31639F1D1A19}" destId="{0EF3E61B-8257-432D-8479-9799618364CA}" srcOrd="2" destOrd="0" parTransId="{6D4BA0FD-7699-47B9-95CC-8830FCA07384}" sibTransId="{D519463E-704E-4C4E-A87E-CAAFE37C32E9}"/>
    <dgm:cxn modelId="{3327E9B6-60C7-468D-8892-18B16AFADB9E}" srcId="{151D1E5F-DFA0-4CBF-A2D9-31639F1D1A19}" destId="{3DC60926-C9A1-4F9C-8F5A-D2BB4C8CEA76}" srcOrd="0" destOrd="0" parTransId="{85F6C2B2-B698-4DCB-8CB9-1021FE1A8B43}" sibTransId="{83047CC7-1800-4B2D-ACC9-4E167B21EA5C}"/>
    <dgm:cxn modelId="{36F64C5F-099C-4AA3-8D7F-0637942DE30B}" type="presOf" srcId="{231FC68F-AFB3-47B6-B82D-B62FE4DABC0B}" destId="{EF7E9EA0-B5C2-443E-A67D-5A1EA28C3EE8}" srcOrd="0" destOrd="0" presId="urn:microsoft.com/office/officeart/2005/8/layout/matrix2"/>
    <dgm:cxn modelId="{D44FFFB3-3E82-4AE7-A7F7-521FBC00A965}" type="presOf" srcId="{6629119E-95C0-4721-86E0-B81F9DBC6E17}" destId="{7106C5BD-388C-4BB6-9A71-11A3DFA9B61F}" srcOrd="0" destOrd="0" presId="urn:microsoft.com/office/officeart/2005/8/layout/matrix2"/>
    <dgm:cxn modelId="{6BA6A5FA-2A85-458A-ACA9-DF0D748B9678}" type="presParOf" srcId="{CDEB1C08-9A3F-417E-98AC-194E574CF19E}" destId="{AEC8BCF0-9B47-4733-AAAA-65287C104CD6}" srcOrd="0" destOrd="0" presId="urn:microsoft.com/office/officeart/2005/8/layout/matrix2"/>
    <dgm:cxn modelId="{C6B9033D-9984-4E81-BC23-00E349E241CB}" type="presParOf" srcId="{CDEB1C08-9A3F-417E-98AC-194E574CF19E}" destId="{2D93674B-BABD-4B75-907D-277C4FEC43AB}" srcOrd="1" destOrd="0" presId="urn:microsoft.com/office/officeart/2005/8/layout/matrix2"/>
    <dgm:cxn modelId="{26D57AD0-5997-42A0-93E7-553A4D656341}" type="presParOf" srcId="{CDEB1C08-9A3F-417E-98AC-194E574CF19E}" destId="{7106C5BD-388C-4BB6-9A71-11A3DFA9B61F}" srcOrd="2" destOrd="0" presId="urn:microsoft.com/office/officeart/2005/8/layout/matrix2"/>
    <dgm:cxn modelId="{5FF37CD6-0983-40E9-91BD-640F44FBBCCF}" type="presParOf" srcId="{CDEB1C08-9A3F-417E-98AC-194E574CF19E}" destId="{195FFAA2-16BD-4898-9F3F-79EDA2F4CEB0}" srcOrd="3" destOrd="0" presId="urn:microsoft.com/office/officeart/2005/8/layout/matrix2"/>
    <dgm:cxn modelId="{91181487-2419-488E-B85A-B3C39E615290}" type="presParOf" srcId="{CDEB1C08-9A3F-417E-98AC-194E574CF19E}" destId="{EF7E9EA0-B5C2-443E-A67D-5A1EA28C3EE8}" srcOrd="4" destOrd="0" presId="urn:microsoft.com/office/officeart/2005/8/layout/matrix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B8231D-3510-4FF0-A2DB-B9DBBA7519CC}" type="doc">
      <dgm:prSet loTypeId="urn:microsoft.com/office/officeart/2005/8/layout/cycle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E51B97-B9BF-4D4A-B751-B21039F7188E}">
      <dgm:prSet phldrT="[Текст]" custT="1"/>
      <dgm:spPr/>
      <dgm:t>
        <a:bodyPr/>
        <a:lstStyle/>
        <a:p>
          <a:r>
            <a:rPr lang="ru-RU" sz="1600" dirty="0" smtClean="0"/>
            <a:t>Восприятие музыки</a:t>
          </a:r>
          <a:endParaRPr lang="ru-RU" sz="1600" dirty="0"/>
        </a:p>
      </dgm:t>
    </dgm:pt>
    <dgm:pt modelId="{63A19035-AC71-463A-B7B7-A522D1759554}" type="parTrans" cxnId="{68E53845-43E1-4873-B537-0903786C50EE}">
      <dgm:prSet/>
      <dgm:spPr/>
      <dgm:t>
        <a:bodyPr/>
        <a:lstStyle/>
        <a:p>
          <a:endParaRPr lang="ru-RU"/>
        </a:p>
      </dgm:t>
    </dgm:pt>
    <dgm:pt modelId="{913C1001-A15A-45E0-A5E4-26CD64E8F83F}" type="sibTrans" cxnId="{68E53845-43E1-4873-B537-0903786C50EE}">
      <dgm:prSet/>
      <dgm:spPr/>
      <dgm:t>
        <a:bodyPr/>
        <a:lstStyle/>
        <a:p>
          <a:endParaRPr lang="ru-RU"/>
        </a:p>
      </dgm:t>
    </dgm:pt>
    <dgm:pt modelId="{351DFF67-D60C-40B5-86F9-CF007F879C2F}">
      <dgm:prSet phldrT="[Текст]" custT="1"/>
      <dgm:spPr/>
      <dgm:t>
        <a:bodyPr/>
        <a:lstStyle/>
        <a:p>
          <a:r>
            <a:rPr lang="ru-RU" sz="1600" dirty="0" smtClean="0"/>
            <a:t>Пение</a:t>
          </a:r>
          <a:endParaRPr lang="ru-RU" sz="1600" dirty="0"/>
        </a:p>
      </dgm:t>
    </dgm:pt>
    <dgm:pt modelId="{B3289056-9E84-4223-A85F-5298115EA615}" type="parTrans" cxnId="{CC4F23F8-8987-409E-9354-49C8E9DD36FE}">
      <dgm:prSet/>
      <dgm:spPr/>
      <dgm:t>
        <a:bodyPr/>
        <a:lstStyle/>
        <a:p>
          <a:endParaRPr lang="ru-RU"/>
        </a:p>
      </dgm:t>
    </dgm:pt>
    <dgm:pt modelId="{FDAAB3F3-65E2-4964-BAC1-8CEB96F9B8C6}" type="sibTrans" cxnId="{CC4F23F8-8987-409E-9354-49C8E9DD36FE}">
      <dgm:prSet/>
      <dgm:spPr/>
      <dgm:t>
        <a:bodyPr/>
        <a:lstStyle/>
        <a:p>
          <a:endParaRPr lang="ru-RU"/>
        </a:p>
      </dgm:t>
    </dgm:pt>
    <dgm:pt modelId="{46B351B7-8496-40A5-856D-048A336C8656}">
      <dgm:prSet phldrT="[Текст]" custT="1"/>
      <dgm:spPr/>
      <dgm:t>
        <a:bodyPr/>
        <a:lstStyle/>
        <a:p>
          <a:r>
            <a:rPr lang="ru-RU" sz="1600" dirty="0" smtClean="0"/>
            <a:t>Музыкально-ритмические движения</a:t>
          </a:r>
          <a:endParaRPr lang="ru-RU" sz="1600" dirty="0"/>
        </a:p>
      </dgm:t>
    </dgm:pt>
    <dgm:pt modelId="{47613A38-9BD1-447C-9EBA-5119AAF69422}" type="parTrans" cxnId="{A351D415-A780-4A6E-8C6F-B05EE31FB93B}">
      <dgm:prSet/>
      <dgm:spPr/>
      <dgm:t>
        <a:bodyPr/>
        <a:lstStyle/>
        <a:p>
          <a:endParaRPr lang="ru-RU"/>
        </a:p>
      </dgm:t>
    </dgm:pt>
    <dgm:pt modelId="{2AC1A948-8D53-4E5A-B11E-914A2DB19C7D}" type="sibTrans" cxnId="{A351D415-A780-4A6E-8C6F-B05EE31FB93B}">
      <dgm:prSet/>
      <dgm:spPr/>
      <dgm:t>
        <a:bodyPr/>
        <a:lstStyle/>
        <a:p>
          <a:endParaRPr lang="ru-RU"/>
        </a:p>
      </dgm:t>
    </dgm:pt>
    <dgm:pt modelId="{C666A1E7-06C2-4BE6-B808-BC5CDAD54A32}">
      <dgm:prSet phldrT="[Текст]" custT="1"/>
      <dgm:spPr/>
      <dgm:t>
        <a:bodyPr/>
        <a:lstStyle/>
        <a:p>
          <a:r>
            <a:rPr lang="ru-RU" sz="1600" dirty="0" smtClean="0"/>
            <a:t>Игра на детских музыкальных инструментах</a:t>
          </a:r>
          <a:endParaRPr lang="ru-RU" sz="1600" dirty="0"/>
        </a:p>
      </dgm:t>
    </dgm:pt>
    <dgm:pt modelId="{188BDA31-E947-4C93-9E3F-850F1088C8E6}" type="parTrans" cxnId="{26DFDC19-CD12-4240-A66D-16C78BC6DE98}">
      <dgm:prSet/>
      <dgm:spPr/>
      <dgm:t>
        <a:bodyPr/>
        <a:lstStyle/>
        <a:p>
          <a:endParaRPr lang="ru-RU"/>
        </a:p>
      </dgm:t>
    </dgm:pt>
    <dgm:pt modelId="{7AC4BACE-7790-4979-9E82-A76E893B87B6}" type="sibTrans" cxnId="{26DFDC19-CD12-4240-A66D-16C78BC6DE98}">
      <dgm:prSet/>
      <dgm:spPr/>
      <dgm:t>
        <a:bodyPr/>
        <a:lstStyle/>
        <a:p>
          <a:endParaRPr lang="ru-RU"/>
        </a:p>
      </dgm:t>
    </dgm:pt>
    <dgm:pt modelId="{44CE5D32-A0C6-4946-8BDB-07501BDC4113}" type="pres">
      <dgm:prSet presAssocID="{0FB8231D-3510-4FF0-A2DB-B9DBBA7519C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376C37-F811-43A8-8B4C-DB615B1089BA}" type="pres">
      <dgm:prSet presAssocID="{51E51B97-B9BF-4D4A-B751-B21039F7188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EE90F6-A4F4-48D3-A441-DAC19D036747}" type="pres">
      <dgm:prSet presAssocID="{51E51B97-B9BF-4D4A-B751-B21039F7188E}" presName="spNode" presStyleCnt="0"/>
      <dgm:spPr/>
    </dgm:pt>
    <dgm:pt modelId="{C20A1D32-26D2-4C97-969E-3DCB56005F50}" type="pres">
      <dgm:prSet presAssocID="{913C1001-A15A-45E0-A5E4-26CD64E8F83F}" presName="sibTrans" presStyleLbl="sibTrans1D1" presStyleIdx="0" presStyleCnt="4"/>
      <dgm:spPr/>
      <dgm:t>
        <a:bodyPr/>
        <a:lstStyle/>
        <a:p>
          <a:endParaRPr lang="ru-RU"/>
        </a:p>
      </dgm:t>
    </dgm:pt>
    <dgm:pt modelId="{13556F98-E7FF-4D31-BA98-0A20CF6FA88A}" type="pres">
      <dgm:prSet presAssocID="{351DFF67-D60C-40B5-86F9-CF007F879C2F}" presName="node" presStyleLbl="node1" presStyleIdx="1" presStyleCnt="4" custScaleX="138528" custScaleY="142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74D756-1FE5-4274-83AA-65361D1722CB}" type="pres">
      <dgm:prSet presAssocID="{351DFF67-D60C-40B5-86F9-CF007F879C2F}" presName="spNode" presStyleCnt="0"/>
      <dgm:spPr/>
    </dgm:pt>
    <dgm:pt modelId="{275A8206-2550-405D-8359-083A1150E108}" type="pres">
      <dgm:prSet presAssocID="{FDAAB3F3-65E2-4964-BAC1-8CEB96F9B8C6}" presName="sibTrans" presStyleLbl="sibTrans1D1" presStyleIdx="1" presStyleCnt="4"/>
      <dgm:spPr/>
      <dgm:t>
        <a:bodyPr/>
        <a:lstStyle/>
        <a:p>
          <a:endParaRPr lang="ru-RU"/>
        </a:p>
      </dgm:t>
    </dgm:pt>
    <dgm:pt modelId="{58EE0D1E-94D4-455B-90B1-B906106D5C7F}" type="pres">
      <dgm:prSet presAssocID="{46B351B7-8496-40A5-856D-048A336C8656}" presName="node" presStyleLbl="node1" presStyleIdx="2" presStyleCnt="4" custRadScaleRad="101203" custRadScaleInc="-11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AED594-9A9F-48D4-ABA3-7DA10CA9E136}" type="pres">
      <dgm:prSet presAssocID="{46B351B7-8496-40A5-856D-048A336C8656}" presName="spNode" presStyleCnt="0"/>
      <dgm:spPr/>
    </dgm:pt>
    <dgm:pt modelId="{B1422A0D-A927-41A0-8656-02A503130BDA}" type="pres">
      <dgm:prSet presAssocID="{2AC1A948-8D53-4E5A-B11E-914A2DB19C7D}" presName="sibTrans" presStyleLbl="sibTrans1D1" presStyleIdx="2" presStyleCnt="4"/>
      <dgm:spPr/>
      <dgm:t>
        <a:bodyPr/>
        <a:lstStyle/>
        <a:p>
          <a:endParaRPr lang="ru-RU"/>
        </a:p>
      </dgm:t>
    </dgm:pt>
    <dgm:pt modelId="{E7EDA2AF-E469-401F-957F-1E14A7177BAD}" type="pres">
      <dgm:prSet presAssocID="{C666A1E7-06C2-4BE6-B808-BC5CDAD54A32}" presName="node" presStyleLbl="node1" presStyleIdx="3" presStyleCnt="4" custScaleX="131156" custScaleY="142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146CBD-F4E0-4C63-87A8-7A8F417A8B5F}" type="pres">
      <dgm:prSet presAssocID="{C666A1E7-06C2-4BE6-B808-BC5CDAD54A32}" presName="spNode" presStyleCnt="0"/>
      <dgm:spPr/>
    </dgm:pt>
    <dgm:pt modelId="{CE71DCB9-22EA-4D20-ADD4-15C117DAD21F}" type="pres">
      <dgm:prSet presAssocID="{7AC4BACE-7790-4979-9E82-A76E893B87B6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68E53845-43E1-4873-B537-0903786C50EE}" srcId="{0FB8231D-3510-4FF0-A2DB-B9DBBA7519CC}" destId="{51E51B97-B9BF-4D4A-B751-B21039F7188E}" srcOrd="0" destOrd="0" parTransId="{63A19035-AC71-463A-B7B7-A522D1759554}" sibTransId="{913C1001-A15A-45E0-A5E4-26CD64E8F83F}"/>
    <dgm:cxn modelId="{8E04EA1E-6EB6-4675-AC90-2D2F7D80BF65}" type="presOf" srcId="{351DFF67-D60C-40B5-86F9-CF007F879C2F}" destId="{13556F98-E7FF-4D31-BA98-0A20CF6FA88A}" srcOrd="0" destOrd="0" presId="urn:microsoft.com/office/officeart/2005/8/layout/cycle5"/>
    <dgm:cxn modelId="{8FBE871F-C628-43C6-B9A9-97B9638CDB04}" type="presOf" srcId="{51E51B97-B9BF-4D4A-B751-B21039F7188E}" destId="{45376C37-F811-43A8-8B4C-DB615B1089BA}" srcOrd="0" destOrd="0" presId="urn:microsoft.com/office/officeart/2005/8/layout/cycle5"/>
    <dgm:cxn modelId="{6F1DE3FC-7E41-4E1E-AC4B-B59034C530EB}" type="presOf" srcId="{C666A1E7-06C2-4BE6-B808-BC5CDAD54A32}" destId="{E7EDA2AF-E469-401F-957F-1E14A7177BAD}" srcOrd="0" destOrd="0" presId="urn:microsoft.com/office/officeart/2005/8/layout/cycle5"/>
    <dgm:cxn modelId="{DB8FAE3A-E8A7-496C-A6CB-DDB69F122AE7}" type="presOf" srcId="{2AC1A948-8D53-4E5A-B11E-914A2DB19C7D}" destId="{B1422A0D-A927-41A0-8656-02A503130BDA}" srcOrd="0" destOrd="0" presId="urn:microsoft.com/office/officeart/2005/8/layout/cycle5"/>
    <dgm:cxn modelId="{1DC0DCAB-A579-4A8C-A834-547E576CF8BD}" type="presOf" srcId="{FDAAB3F3-65E2-4964-BAC1-8CEB96F9B8C6}" destId="{275A8206-2550-405D-8359-083A1150E108}" srcOrd="0" destOrd="0" presId="urn:microsoft.com/office/officeart/2005/8/layout/cycle5"/>
    <dgm:cxn modelId="{20BD62FD-9124-49C0-9B8E-BD21CC5577F5}" type="presOf" srcId="{46B351B7-8496-40A5-856D-048A336C8656}" destId="{58EE0D1E-94D4-455B-90B1-B906106D5C7F}" srcOrd="0" destOrd="0" presId="urn:microsoft.com/office/officeart/2005/8/layout/cycle5"/>
    <dgm:cxn modelId="{84312062-FC88-4A27-B6BC-65F8F7E67EF8}" type="presOf" srcId="{0FB8231D-3510-4FF0-A2DB-B9DBBA7519CC}" destId="{44CE5D32-A0C6-4946-8BDB-07501BDC4113}" srcOrd="0" destOrd="0" presId="urn:microsoft.com/office/officeart/2005/8/layout/cycle5"/>
    <dgm:cxn modelId="{A351D415-A780-4A6E-8C6F-B05EE31FB93B}" srcId="{0FB8231D-3510-4FF0-A2DB-B9DBBA7519CC}" destId="{46B351B7-8496-40A5-856D-048A336C8656}" srcOrd="2" destOrd="0" parTransId="{47613A38-9BD1-447C-9EBA-5119AAF69422}" sibTransId="{2AC1A948-8D53-4E5A-B11E-914A2DB19C7D}"/>
    <dgm:cxn modelId="{26DFDC19-CD12-4240-A66D-16C78BC6DE98}" srcId="{0FB8231D-3510-4FF0-A2DB-B9DBBA7519CC}" destId="{C666A1E7-06C2-4BE6-B808-BC5CDAD54A32}" srcOrd="3" destOrd="0" parTransId="{188BDA31-E947-4C93-9E3F-850F1088C8E6}" sibTransId="{7AC4BACE-7790-4979-9E82-A76E893B87B6}"/>
    <dgm:cxn modelId="{B7A6BF17-565A-4E73-A589-39FF0C53D322}" type="presOf" srcId="{913C1001-A15A-45E0-A5E4-26CD64E8F83F}" destId="{C20A1D32-26D2-4C97-969E-3DCB56005F50}" srcOrd="0" destOrd="0" presId="urn:microsoft.com/office/officeart/2005/8/layout/cycle5"/>
    <dgm:cxn modelId="{CC4F23F8-8987-409E-9354-49C8E9DD36FE}" srcId="{0FB8231D-3510-4FF0-A2DB-B9DBBA7519CC}" destId="{351DFF67-D60C-40B5-86F9-CF007F879C2F}" srcOrd="1" destOrd="0" parTransId="{B3289056-9E84-4223-A85F-5298115EA615}" sibTransId="{FDAAB3F3-65E2-4964-BAC1-8CEB96F9B8C6}"/>
    <dgm:cxn modelId="{B3440D67-1E08-4A54-8564-35C1AE9D9B52}" type="presOf" srcId="{7AC4BACE-7790-4979-9E82-A76E893B87B6}" destId="{CE71DCB9-22EA-4D20-ADD4-15C117DAD21F}" srcOrd="0" destOrd="0" presId="urn:microsoft.com/office/officeart/2005/8/layout/cycle5"/>
    <dgm:cxn modelId="{C4F8F567-D930-4E9B-A47B-D345F5021924}" type="presParOf" srcId="{44CE5D32-A0C6-4946-8BDB-07501BDC4113}" destId="{45376C37-F811-43A8-8B4C-DB615B1089BA}" srcOrd="0" destOrd="0" presId="urn:microsoft.com/office/officeart/2005/8/layout/cycle5"/>
    <dgm:cxn modelId="{55F782BC-490C-49E0-B28E-D63BEE91B25E}" type="presParOf" srcId="{44CE5D32-A0C6-4946-8BDB-07501BDC4113}" destId="{7CEE90F6-A4F4-48D3-A441-DAC19D036747}" srcOrd="1" destOrd="0" presId="urn:microsoft.com/office/officeart/2005/8/layout/cycle5"/>
    <dgm:cxn modelId="{D6659B2E-E7BB-4937-9C51-4A9EBFF24E98}" type="presParOf" srcId="{44CE5D32-A0C6-4946-8BDB-07501BDC4113}" destId="{C20A1D32-26D2-4C97-969E-3DCB56005F50}" srcOrd="2" destOrd="0" presId="urn:microsoft.com/office/officeart/2005/8/layout/cycle5"/>
    <dgm:cxn modelId="{554A9768-7A7A-44E2-949A-81F77659CAF4}" type="presParOf" srcId="{44CE5D32-A0C6-4946-8BDB-07501BDC4113}" destId="{13556F98-E7FF-4D31-BA98-0A20CF6FA88A}" srcOrd="3" destOrd="0" presId="urn:microsoft.com/office/officeart/2005/8/layout/cycle5"/>
    <dgm:cxn modelId="{C418935F-9F86-4087-A661-C3736A08FB3B}" type="presParOf" srcId="{44CE5D32-A0C6-4946-8BDB-07501BDC4113}" destId="{DE74D756-1FE5-4274-83AA-65361D1722CB}" srcOrd="4" destOrd="0" presId="urn:microsoft.com/office/officeart/2005/8/layout/cycle5"/>
    <dgm:cxn modelId="{B3D341B4-7FF5-4BEE-94C7-A77962D663A0}" type="presParOf" srcId="{44CE5D32-A0C6-4946-8BDB-07501BDC4113}" destId="{275A8206-2550-405D-8359-083A1150E108}" srcOrd="5" destOrd="0" presId="urn:microsoft.com/office/officeart/2005/8/layout/cycle5"/>
    <dgm:cxn modelId="{91D58A13-68CD-4840-A740-F09B9EEF9647}" type="presParOf" srcId="{44CE5D32-A0C6-4946-8BDB-07501BDC4113}" destId="{58EE0D1E-94D4-455B-90B1-B906106D5C7F}" srcOrd="6" destOrd="0" presId="urn:microsoft.com/office/officeart/2005/8/layout/cycle5"/>
    <dgm:cxn modelId="{B4F80BFC-847F-46AE-9D35-FD8182E38170}" type="presParOf" srcId="{44CE5D32-A0C6-4946-8BDB-07501BDC4113}" destId="{21AED594-9A9F-48D4-ABA3-7DA10CA9E136}" srcOrd="7" destOrd="0" presId="urn:microsoft.com/office/officeart/2005/8/layout/cycle5"/>
    <dgm:cxn modelId="{12B55D7A-46AC-4B28-82BB-C7E562264F00}" type="presParOf" srcId="{44CE5D32-A0C6-4946-8BDB-07501BDC4113}" destId="{B1422A0D-A927-41A0-8656-02A503130BDA}" srcOrd="8" destOrd="0" presId="urn:microsoft.com/office/officeart/2005/8/layout/cycle5"/>
    <dgm:cxn modelId="{9F8C2DD6-EAD2-40A7-AF75-B478F251F0B4}" type="presParOf" srcId="{44CE5D32-A0C6-4946-8BDB-07501BDC4113}" destId="{E7EDA2AF-E469-401F-957F-1E14A7177BAD}" srcOrd="9" destOrd="0" presId="urn:microsoft.com/office/officeart/2005/8/layout/cycle5"/>
    <dgm:cxn modelId="{A1343BFC-7221-4053-81F3-9AEDC55456D1}" type="presParOf" srcId="{44CE5D32-A0C6-4946-8BDB-07501BDC4113}" destId="{5B146CBD-F4E0-4C63-87A8-7A8F417A8B5F}" srcOrd="10" destOrd="0" presId="urn:microsoft.com/office/officeart/2005/8/layout/cycle5"/>
    <dgm:cxn modelId="{EDF62E21-25F1-4203-99B3-E4C2D9B8B538}" type="presParOf" srcId="{44CE5D32-A0C6-4946-8BDB-07501BDC4113}" destId="{CE71DCB9-22EA-4D20-ADD4-15C117DAD21F}" srcOrd="11" destOrd="0" presId="urn:microsoft.com/office/officeart/2005/8/layout/cycle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2411A-74EF-4BE0-BA0E-5D1BD7DDEE0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30D68-C552-43F4-BFFE-9585C10856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5E188-D827-4B5C-B30E-506FBA7A85C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5E188-D827-4B5C-B30E-506FBA7A85C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5E188-D827-4B5C-B30E-506FBA7A85C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5E188-D827-4B5C-B30E-506FBA7A85C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A426D3-64C9-4A30-BDF1-4F80E336B8BB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34C000-2FA3-4610-B5C3-473C413EA9C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54" y="3857628"/>
            <a:ext cx="7072394" cy="2357454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/>
              <a:t>" Роль музыкального воспитания в подготовке детей к школе»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Выполнила: Бабич И.Ю.</a:t>
            </a:r>
            <a:br>
              <a:rPr lang="ru-RU" sz="2400" b="1" dirty="0" smtClean="0"/>
            </a:br>
            <a:r>
              <a:rPr lang="ru-RU" sz="2400" b="1" dirty="0" smtClean="0"/>
              <a:t>Музыкальный руководитель </a:t>
            </a:r>
            <a:br>
              <a:rPr lang="ru-RU" sz="2400" b="1" dirty="0" smtClean="0"/>
            </a:br>
            <a:r>
              <a:rPr lang="ru-RU" sz="2400" b="1" dirty="0" smtClean="0"/>
              <a:t>МБДОУ «</a:t>
            </a:r>
            <a:r>
              <a:rPr lang="ru-RU" sz="2400" b="1" dirty="0" err="1" smtClean="0"/>
              <a:t>ЦРР-детский</a:t>
            </a:r>
            <a:r>
              <a:rPr lang="ru-RU" sz="2400" b="1" dirty="0" smtClean="0"/>
              <a:t> сад №56 «Ромашка»</a:t>
            </a:r>
            <a:br>
              <a:rPr lang="ru-RU" sz="2400" b="1" dirty="0" smtClean="0"/>
            </a:br>
            <a:r>
              <a:rPr lang="ru-RU" sz="2400" b="1" dirty="0" smtClean="0"/>
              <a:t>Г. Рубцовска</a:t>
            </a:r>
            <a:br>
              <a:rPr lang="ru-RU" sz="2400" b="1" dirty="0" smtClean="0"/>
            </a:br>
            <a:r>
              <a:rPr lang="ru-RU" sz="2400" dirty="0" smtClean="0"/>
              <a:t>2021 г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929198"/>
            <a:ext cx="7854696" cy="519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Виды музыкальной деятельности</a:t>
            </a:r>
            <a:endParaRPr lang="ru-RU" sz="4000" b="1" dirty="0">
              <a:latin typeface="+mn-lt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428728" y="235743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/>
          <a:lstStyle/>
          <a:p>
            <a:pPr algn="ctr"/>
            <a:r>
              <a:rPr lang="ru-RU" dirty="0" smtClean="0"/>
              <a:t>     </a:t>
            </a:r>
            <a:r>
              <a:rPr lang="ru-RU" sz="4000" dirty="0" smtClean="0"/>
              <a:t>Восприятие музыки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3829048" cy="5072098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Слушая и анализируя произведения, дети учатся ясно излагать свои  чувства и мысли. Слушание классической музыки способствует развитию мышления, фантазии, памяти.</a:t>
            </a:r>
          </a:p>
          <a:p>
            <a:r>
              <a:rPr lang="ru-RU" sz="2000" dirty="0" smtClean="0"/>
              <a:t>Обогащается словарь детей образными словами и выражениями, характеризующими настроение, чувства, переданные в музыке. Расширяется кругозор детей.</a:t>
            </a:r>
          </a:p>
          <a:p>
            <a:endParaRPr lang="ru-RU" sz="2400" dirty="0"/>
          </a:p>
        </p:txBody>
      </p:sp>
      <p:pic>
        <p:nvPicPr>
          <p:cNvPr id="5" name="Содержимое 4" descr="MuzicaiDetishki2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753100" y="3622707"/>
            <a:ext cx="1828800" cy="1030224"/>
          </a:xfrm>
        </p:spPr>
      </p:pic>
      <p:pic>
        <p:nvPicPr>
          <p:cNvPr id="6" name="Рисунок 5" descr="20180212_0956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00562" y="2427451"/>
            <a:ext cx="4071966" cy="300323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3686172" cy="127560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000" b="1" dirty="0" smtClean="0">
                <a:latin typeface="+mn-lt"/>
              </a:rPr>
              <a:t>Пение </a:t>
            </a:r>
            <a:r>
              <a:rPr lang="ru-RU" sz="4000" dirty="0" smtClean="0">
                <a:latin typeface="+mn-lt"/>
              </a:rPr>
              <a:t>   </a:t>
            </a:r>
            <a:r>
              <a:rPr lang="ru-RU" sz="4000" dirty="0" smtClean="0"/>
              <a:t>          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971924" cy="2866237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Пение совершенствует речевую функцию, является мощным тренером мозга (память, мышление)</a:t>
            </a:r>
          </a:p>
          <a:p>
            <a:r>
              <a:rPr lang="ru-RU" sz="2400" dirty="0" smtClean="0"/>
              <a:t>Хоровое пение является эффективнейшим средством воспитания  инициативы, фантазии, творческих способностей детей.</a:t>
            </a:r>
            <a:endParaRPr lang="ru-RU" sz="2400" dirty="0"/>
          </a:p>
        </p:txBody>
      </p:sp>
      <p:pic>
        <p:nvPicPr>
          <p:cNvPr id="5" name="Содержимое 4" descr="IMG-20180209-WA000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177028" y="3241707"/>
            <a:ext cx="2980944" cy="1792224"/>
          </a:xfr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+mn-lt"/>
              </a:rPr>
              <a:t>   Музыкально-ритмические</a:t>
            </a:r>
            <a:br>
              <a:rPr lang="ru-RU" sz="4000" b="1" dirty="0" smtClean="0">
                <a:latin typeface="+mn-lt"/>
              </a:rPr>
            </a:br>
            <a:r>
              <a:rPr lang="ru-RU" sz="4000" b="1" dirty="0" smtClean="0">
                <a:latin typeface="+mn-lt"/>
              </a:rPr>
              <a:t>              движения </a:t>
            </a:r>
            <a:endParaRPr lang="ru-RU" sz="40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71678"/>
            <a:ext cx="3686172" cy="37147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Музыкально-ритмические движения  являются формой социального контакта, через танец улучшаются способности к взаимоотношению, взаимопониманию. </a:t>
            </a:r>
          </a:p>
          <a:p>
            <a:endParaRPr lang="ru-RU" sz="24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 descr="Screenshot_2018-02-09-09-31-3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14876" y="1643050"/>
            <a:ext cx="4214842" cy="471490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501090" cy="150019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Игра на детских музыкальных инструментах</a:t>
            </a:r>
            <a:endParaRPr lang="ru-RU" sz="40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00240"/>
            <a:ext cx="2900354" cy="4572032"/>
          </a:xfrm>
        </p:spPr>
        <p:txBody>
          <a:bodyPr>
            <a:noAutofit/>
          </a:bodyPr>
          <a:lstStyle/>
          <a:p>
            <a:r>
              <a:rPr lang="ru-RU" sz="1800" dirty="0" smtClean="0"/>
              <a:t>игра на музыкальных инструментах строится таким образом, чтобы участники активно общались друг с другом, чтобы  между ними  возникали </a:t>
            </a:r>
            <a:r>
              <a:rPr lang="ru-RU" sz="1800" dirty="0" err="1" smtClean="0"/>
              <a:t>коммуникативно</a:t>
            </a:r>
            <a:r>
              <a:rPr lang="ru-RU" sz="1800" dirty="0" smtClean="0"/>
              <a:t> - эмоциональные взаимоотношения. </a:t>
            </a:r>
          </a:p>
          <a:p>
            <a:r>
              <a:rPr lang="ru-RU" sz="1800" dirty="0" smtClean="0"/>
              <a:t>Самое главное, что ребенок посредством игры на музыкальном инструменте учится </a:t>
            </a:r>
            <a:r>
              <a:rPr lang="ru-RU" sz="1800" dirty="0" err="1" smtClean="0"/>
              <a:t>самовыражаться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 descr="Screenshot_2018-02-09-10-17-3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00430" y="2786058"/>
            <a:ext cx="5214974" cy="371477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Пальчиковые игры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928802"/>
            <a:ext cx="3967162" cy="44348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Пальчиковые игры –это игры соединяющие речь и движение</a:t>
            </a:r>
          </a:p>
          <a:p>
            <a:r>
              <a:rPr lang="ru-RU" sz="2400" dirty="0" smtClean="0"/>
              <a:t>С помощью  стихотворной ритмической речи вырабатываются правильный темп речи, ритм дыхания,  развиваются  речевой слух , речевая память.</a:t>
            </a:r>
          </a:p>
          <a:p>
            <a:endParaRPr lang="ru-RU" dirty="0"/>
          </a:p>
        </p:txBody>
      </p:sp>
      <p:pic>
        <p:nvPicPr>
          <p:cNvPr id="5" name="Содержимое 4" descr="20180201_10100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572000" y="1214422"/>
            <a:ext cx="4214842" cy="4857784"/>
          </a:xfr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Планируемые промежуточные результаты освоения образовательной программы в подготовительной к школе группе (от 6 до 7 лет)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8410604" cy="5286412"/>
          </a:xfrm>
        </p:spPr>
        <p:txBody>
          <a:bodyPr>
            <a:noAutofit/>
          </a:bodyPr>
          <a:lstStyle/>
          <a:p>
            <a:pPr lvl="0"/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214422"/>
            <a:ext cx="8634442" cy="5110178"/>
          </a:xfrm>
        </p:spPr>
        <p:txBody>
          <a:bodyPr>
            <a:noAutofit/>
          </a:bodyPr>
          <a:lstStyle/>
          <a:p>
            <a:pPr lvl="0"/>
            <a:r>
              <a:rPr lang="ru-RU" sz="1800" dirty="0" smtClean="0"/>
              <a:t>Узнает мелодию Государственного гимна РФ.</a:t>
            </a:r>
          </a:p>
          <a:p>
            <a:pPr lvl="0"/>
            <a:r>
              <a:rPr lang="ru-RU" sz="1800" dirty="0" smtClean="0"/>
              <a:t>Определяет жанр произведения (марш, песня, танец) и инструмент, на котором оно исполняется.</a:t>
            </a:r>
          </a:p>
          <a:p>
            <a:pPr lvl="0"/>
            <a:r>
              <a:rPr lang="ru-RU" sz="1800" dirty="0" smtClean="0"/>
              <a:t>Определяет общее настроение, характер музыкального  произведения.</a:t>
            </a:r>
          </a:p>
          <a:p>
            <a:pPr lvl="0"/>
            <a:r>
              <a:rPr lang="ru-RU" sz="1800" dirty="0" smtClean="0"/>
              <a:t>Различает части музыкального произведения (вступление, заключение, запев, припев).</a:t>
            </a:r>
          </a:p>
          <a:p>
            <a:pPr lvl="0"/>
            <a:r>
              <a:rPr lang="ru-RU" sz="1800" dirty="0" smtClean="0"/>
              <a:t>Может петь песни в удобном диапазоне,  исполняя их выразительно, правильно передавая мелодию (ускоряя, замедляя, усиливая и ослабляя звучание).</a:t>
            </a:r>
          </a:p>
          <a:p>
            <a:pPr lvl="0"/>
            <a:r>
              <a:rPr lang="ru-RU" sz="1800" dirty="0" smtClean="0"/>
              <a:t>Может петь индивидуально и коллективно, с сопровождением и без него.</a:t>
            </a:r>
          </a:p>
          <a:p>
            <a:pPr lvl="0"/>
            <a:r>
              <a:rPr lang="ru-RU" sz="1800" dirty="0" smtClean="0"/>
              <a:t>Умеет выразительно и ритмично двигаться в соответствии с разнообразным характером музыки, музыкальными образами; передавать несложный музыкальный ритмический рисунок.</a:t>
            </a:r>
          </a:p>
          <a:p>
            <a:pPr lvl="0"/>
            <a:r>
              <a:rPr lang="ru-RU" sz="1800" dirty="0" smtClean="0"/>
              <a:t>Умеет выполнять  музыкально-ритмические движения (шаг с притопом, приставной шаг с приседанием, пружинящий шаг, боковой галоп, переменный шаг).</a:t>
            </a:r>
          </a:p>
          <a:p>
            <a:pPr lvl="0"/>
            <a:r>
              <a:rPr lang="ru-RU" sz="1800" dirty="0" smtClean="0"/>
              <a:t>Инсценирует игровые песни, придумывает варианты образных движений в играх и хороводах.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8258204" cy="4568999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3000372"/>
            <a:ext cx="3186106" cy="335455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5"/>
            <a:ext cx="3429024" cy="4357719"/>
          </a:xfrm>
        </p:spPr>
        <p:txBody>
          <a:bodyPr>
            <a:normAutofit/>
          </a:bodyPr>
          <a:lstStyle/>
          <a:p>
            <a:r>
              <a:rPr lang="ru-RU" dirty="0" smtClean="0"/>
              <a:t>Музыкальная  деятельность- одна из центральных составляющих эстетического воспитания- играет особую роль  во всестороннем развитии дошкольника.</a:t>
            </a:r>
          </a:p>
          <a:p>
            <a:endParaRPr lang="ru-RU" dirty="0"/>
          </a:p>
        </p:txBody>
      </p:sp>
      <p:pic>
        <p:nvPicPr>
          <p:cNvPr id="4" name="Picture 2" descr="colorful-music-notes-with-butterflies_417321.jpg (1920×1080)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4429124" y="1117915"/>
            <a:ext cx="4214842" cy="526511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785794"/>
            <a:ext cx="7929618" cy="1143000"/>
          </a:xfrm>
          <a:solidFill>
            <a:srgbClr val="99FFCC">
              <a:alpha val="63922"/>
            </a:srgbClr>
          </a:solidFill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РОЛЬ МУЗЫКАЛЬНОГО ВОСПИТАНИЯ В ПОДГОТОВКЕ ДЕТЕЙ К ШКОЛЕ</a:t>
            </a:r>
            <a:r>
              <a:rPr lang="ru-RU" sz="1200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br>
              <a:rPr lang="ru-RU" sz="120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256"/>
            <a:ext cx="8229600" cy="2746046"/>
          </a:xfrm>
        </p:spPr>
        <p:txBody>
          <a:bodyPr>
            <a:normAutofit/>
          </a:bodyPr>
          <a:lstStyle/>
          <a:p>
            <a:r>
              <a:rPr lang="ru-RU" dirty="0" smtClean="0"/>
              <a:t>Музыкальное развитие оказывает ничем не заменимое воздействие на общее развитие  ребенка : формируется эмоциональная сфера, совершенствуется мышление, ребенок делается чутким к красоте  в искусстве и жизни.</a:t>
            </a:r>
          </a:p>
          <a:p>
            <a:endParaRPr lang="ru-RU" dirty="0"/>
          </a:p>
        </p:txBody>
      </p:sp>
      <p:pic>
        <p:nvPicPr>
          <p:cNvPr id="5" name="Рисунок 4" descr="дети-играя-раз-ичные-музыка-ьные-инструменты-447588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71480"/>
            <a:ext cx="8286808" cy="36433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015286" cy="128587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Взаимосвязь музыкального воспитания в детском саду и в школе: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-систематичность расположения музыкально-педагогического материала; </a:t>
            </a:r>
          </a:p>
          <a:p>
            <a:pPr>
              <a:buNone/>
            </a:pPr>
            <a:r>
              <a:rPr lang="ru-RU" dirty="0" smtClean="0"/>
              <a:t>-взаимодействие старых (имеющихся) и новых знаний, умений , навыков; </a:t>
            </a:r>
          </a:p>
          <a:p>
            <a:pPr>
              <a:buNone/>
            </a:pPr>
            <a:r>
              <a:rPr lang="ru-RU" dirty="0" smtClean="0"/>
              <a:t>-последовательность роста педагогических требований ко всему учебно-воспитательному процессу ( и в детском саду и в школе).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928670"/>
            <a:ext cx="78582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Маленький </a:t>
            </a:r>
            <a:r>
              <a:rPr lang="ru-RU" sz="2400" dirty="0"/>
              <a:t>ребенок открыт , доверчив, восприимчив. Именно в дошкольном возрасте утверждаются эталоны красоты , накапливается тот опыт деятельности, от которой во многом зависит последующее музыкальное  и общее развитие.</a:t>
            </a:r>
          </a:p>
        </p:txBody>
      </p:sp>
      <p:pic>
        <p:nvPicPr>
          <p:cNvPr id="1026" name="Picture 2" descr="C:\Documents and Settings\п2\Мои документы\весна фото\IMG_1287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000232" y="3114001"/>
            <a:ext cx="4091451" cy="356904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857232"/>
            <a:ext cx="7429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Эмоциональная </a:t>
            </a:r>
            <a:r>
              <a:rPr lang="ru-RU" sz="2400" dirty="0"/>
              <a:t>отзывчивость на музыку одна из важнейших музыкальных </a:t>
            </a:r>
            <a:r>
              <a:rPr lang="ru-RU" sz="2400" dirty="0" smtClean="0"/>
              <a:t>способностей.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285720" y="1928802"/>
            <a:ext cx="27860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Исследования ученых свидетельствую  о том , что дети , растущие в условиях эмоциональной неудовлетворенности развиваются ущербно.</a:t>
            </a:r>
            <a:endParaRPr lang="ru-RU" sz="2400" dirty="0"/>
          </a:p>
        </p:txBody>
      </p:sp>
      <p:sp>
        <p:nvSpPr>
          <p:cNvPr id="10242" name="AutoShape 2" descr="https://thumbs.dreamstime.com/z/%D0%B4%D0%B5%D1%82%D0%B8-%D0%B8%D0%B3%D1%80%D0%B0%D1%8F-%D1%80%D0%B0%D0%B7-%D0%B8%D1%87%D0%BD%D1%8B%D0%B5-%D0%BC%D1%83%D0%B7%D1%8B%D0%BA%D0%B0-%D1%8C%D0%BD%D1%8B%D0%B5-%D0%B8%D0%BD%D1%81%D1%82%D1%80%D1%83%D0%BC%D0%B5%D0%BD%D1%82%D1%8B-447588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7" name="Рисунок 6" descr="IMG_29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28992" y="2714620"/>
            <a:ext cx="5083306" cy="331272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3186106" cy="2010532"/>
          </a:xfrm>
        </p:spPr>
        <p:txBody>
          <a:bodyPr>
            <a:noAutofit/>
          </a:bodyPr>
          <a:lstStyle/>
          <a:p>
            <a:pPr algn="just"/>
            <a:endParaRPr lang="ru-RU" sz="2400" b="1" dirty="0">
              <a:latin typeface="+mn-lt"/>
            </a:endParaRPr>
          </a:p>
        </p:txBody>
      </p:sp>
      <p:pic>
        <p:nvPicPr>
          <p:cNvPr id="1026" name="Picture 2" descr="C:\Documents and Settings\п2\Мои документы\весна фото\IMG_1333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500034" y="3857628"/>
            <a:ext cx="4290362" cy="27860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Рисунок 5" descr="дети-играя-раз-ичные-музыка-ьные-инструменты-447588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571480"/>
            <a:ext cx="3786213" cy="3214710"/>
          </a:xfrm>
          <a:prstGeom prst="rect">
            <a:avLst/>
          </a:prstGeom>
        </p:spPr>
      </p:pic>
      <p:pic>
        <p:nvPicPr>
          <p:cNvPr id="8" name="Рисунок 7" descr="дети-играя-раз-ичные-музыка-ьные-инструменты-447588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628" y="571480"/>
            <a:ext cx="3929090" cy="3143271"/>
          </a:xfrm>
          <a:prstGeom prst="rect">
            <a:avLst/>
          </a:prstGeom>
        </p:spPr>
      </p:pic>
      <p:pic>
        <p:nvPicPr>
          <p:cNvPr id="10" name="Рисунок 9" descr="дети-играя-раз-ичные-музыка-ьные-инструменты-4475881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628" y="3857628"/>
            <a:ext cx="3786214" cy="257176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877204" cy="17145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dirty="0" smtClean="0">
                <a:latin typeface="+mn-lt"/>
              </a:rPr>
              <a:t>Эмоциональная сфера играет решающую роль в становлении личности ребенка, развитии  его высших  психических функций, регуляции поведения.</a:t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2050" name="Picture 2" descr="C:\Documents and Settings\п2\Мои документы\весна фото\IMG_1307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1714480" y="2407645"/>
            <a:ext cx="5711824" cy="41835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Формы музыкальной деятельности</a:t>
            </a:r>
            <a:endParaRPr lang="ru-RU" sz="4000" b="1" dirty="0">
              <a:latin typeface="+mn-lt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500166" y="24288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</TotalTime>
  <Words>556</Words>
  <Application>Microsoft Office PowerPoint</Application>
  <PresentationFormat>Экран (4:3)</PresentationFormat>
  <Paragraphs>54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" Роль музыкального воспитания в подготовке детей к школе»   Выполнила: Бабич И.Ю. Музыкальный руководитель  МБДОУ «ЦРР-детский сад №56 «Ромашка» Г. Рубцовска 2021 г</vt:lpstr>
      <vt:lpstr>Слайд 2</vt:lpstr>
      <vt:lpstr>РОЛЬ МУЗЫКАЛЬНОГО ВОСПИТАНИЯ В ПОДГОТОВКЕ ДЕТЕЙ К ШКОЛЕ. </vt:lpstr>
      <vt:lpstr>Взаимосвязь музыкального воспитания в детском саду и в школе:</vt:lpstr>
      <vt:lpstr>Слайд 5</vt:lpstr>
      <vt:lpstr>Слайд 6</vt:lpstr>
      <vt:lpstr>Слайд 7</vt:lpstr>
      <vt:lpstr> Эмоциональная сфера играет решающую роль в становлении личности ребенка, развитии  его высших  психических функций, регуляции поведения. </vt:lpstr>
      <vt:lpstr>Формы музыкальной деятельности</vt:lpstr>
      <vt:lpstr>Виды музыкальной деятельности</vt:lpstr>
      <vt:lpstr>     Восприятие музыки</vt:lpstr>
      <vt:lpstr> Пение               </vt:lpstr>
      <vt:lpstr>   Музыкально-ритмические               движения </vt:lpstr>
      <vt:lpstr>Игра на детских музыкальных инструментах</vt:lpstr>
      <vt:lpstr>Пальчиковые игры</vt:lpstr>
      <vt:lpstr>Планируемые промежуточные результаты освоения образовательной программы в подготовительной к школе группе (от 6 до 7 лет)  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 Роль музыкального воспитания в подготовке детей к школе»   Выполнила: Бабич И.Ю. Музыкальный руководитель  МБДОУ «ЦРР-детский сад №56 «Ромашка» Г. Рубцовска 2021 г</dc:title>
  <dc:creator>User</dc:creator>
  <cp:lastModifiedBy>User</cp:lastModifiedBy>
  <cp:revision>1</cp:revision>
  <dcterms:created xsi:type="dcterms:W3CDTF">2022-11-26T08:55:55Z</dcterms:created>
  <dcterms:modified xsi:type="dcterms:W3CDTF">2022-11-26T09:00:19Z</dcterms:modified>
</cp:coreProperties>
</file>