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8" r:id="rId11"/>
    <p:sldId id="269" r:id="rId12"/>
    <p:sldId id="271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89DC-B093-4CAD-AE49-25BE372CE9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35C5-ABC7-444D-B0A2-E0795E8B7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65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89DC-B093-4CAD-AE49-25BE372CE9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35C5-ABC7-444D-B0A2-E0795E8B7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636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89DC-B093-4CAD-AE49-25BE372CE9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35C5-ABC7-444D-B0A2-E0795E8B7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530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89DC-B093-4CAD-AE49-25BE372CE9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35C5-ABC7-444D-B0A2-E0795E8B7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433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89DC-B093-4CAD-AE49-25BE372CE9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35C5-ABC7-444D-B0A2-E0795E8B7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958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89DC-B093-4CAD-AE49-25BE372CE9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35C5-ABC7-444D-B0A2-E0795E8B7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352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89DC-B093-4CAD-AE49-25BE372CE9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35C5-ABC7-444D-B0A2-E0795E8B7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47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89DC-B093-4CAD-AE49-25BE372CE9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35C5-ABC7-444D-B0A2-E0795E8B7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622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89DC-B093-4CAD-AE49-25BE372CE9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35C5-ABC7-444D-B0A2-E0795E8B7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319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89DC-B093-4CAD-AE49-25BE372CE9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35C5-ABC7-444D-B0A2-E0795E8B7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69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89DC-B093-4CAD-AE49-25BE372CE9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35C5-ABC7-444D-B0A2-E0795E8B7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06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089DC-B093-4CAD-AE49-25BE372CE9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735C5-ABC7-444D-B0A2-E0795E8B7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638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258" y="-523556"/>
            <a:ext cx="7520539" cy="238760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«Особенности развития современного дошкольника» 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42F73C0-D177-41E7-AB53-4427CBEE4F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Савченко Янна Васильевна</a:t>
            </a:r>
          </a:p>
          <a:p>
            <a:r>
              <a:rPr lang="ru-RU" dirty="0"/>
              <a:t>Воспитатель ГБДОУ 2 </a:t>
            </a:r>
            <a:r>
              <a:rPr lang="ru-RU"/>
              <a:t>Московского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2802570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03512" y="1279566"/>
            <a:ext cx="8784977" cy="17893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rtlCol="0" anchor="t" anchorCtr="0">
            <a:noAutofit/>
          </a:bodyPr>
          <a:lstStyle/>
          <a:p>
            <a:pPr algn="just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«…отмечается недостаточная социальная компетентность 25% детей …, их беспомощность в общении со сверстниками, неспособность разрешать простейшие конфликты».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95800" y="17041"/>
            <a:ext cx="4350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Современный ребёнок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38282" y="704812"/>
            <a:ext cx="8715436" cy="4286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По материалам академика РАО Д.И.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Фельдштейна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</a:p>
        </p:txBody>
      </p:sp>
      <p:pic>
        <p:nvPicPr>
          <p:cNvPr id="3074" name="Picture 2" descr="http://www.psihdocs.ru/vipusk-6-s-01-12-15-po-01-01-16-pedagog-psiholog-nikulishina-m/52968_html_m59101cd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3068960"/>
            <a:ext cx="3566170" cy="356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477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75520" y="1340768"/>
            <a:ext cx="8712969" cy="1800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rtlCol="0" anchor="t" anchorCtr="0">
            <a:normAutofit fontScale="85000" lnSpcReduction="20000"/>
          </a:bodyPr>
          <a:lstStyle/>
          <a:p>
            <a:pPr indent="360000" algn="just">
              <a:lnSpc>
                <a:spcPct val="120000"/>
              </a:lnSpc>
            </a:pPr>
            <a:r>
              <a:rPr lang="ru-RU" sz="31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Кроме того, хочется отдельно отметить ещё один фактор современности, который, в отличие от других,  не может не радовать – это появление все большего количества одарённых детей. </a:t>
            </a:r>
          </a:p>
        </p:txBody>
      </p:sp>
      <p:pic>
        <p:nvPicPr>
          <p:cNvPr id="8" name="Picture 2" descr="https://im1-tub-ru.yandex.net/i?id=b74793b9600e3d0fa6f18b688493d5c6&amp;n=33&amp;h=215&amp;w=4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3253668"/>
            <a:ext cx="7510928" cy="316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38282" y="704812"/>
            <a:ext cx="8715436" cy="4286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По материалам академика РАО Д.И.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Фельдштейна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15680" y="17040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Современный ребенок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353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7583" y="683393"/>
            <a:ext cx="9368590" cy="30469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современном ребенке заложена деятельная натура, но проявится ли она в дальнейшей жизни — будет зависеть от условий воспитания и обучения.</a:t>
            </a:r>
          </a:p>
          <a:p>
            <a:pPr algn="r"/>
            <a:endParaRPr lang="ru-RU" altLang="ru-RU" sz="2400" i="1" dirty="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ru-RU" altLang="ru-RU" sz="2400" i="1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(Н.А. Горлова, </a:t>
            </a:r>
            <a:r>
              <a:rPr lang="ru-RU" altLang="ru-RU" sz="2400" i="1" dirty="0" err="1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д.п.н</a:t>
            </a:r>
            <a:r>
              <a:rPr lang="ru-RU" altLang="ru-RU" sz="2400" i="1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., профессор МГПУ)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95800" y="17041"/>
            <a:ext cx="4350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Современный ребёнок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7101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9686" y="5751345"/>
            <a:ext cx="513967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i="1" dirty="0"/>
              <a:t>Татьяна Черниговская</a:t>
            </a:r>
            <a:r>
              <a:rPr lang="ru-RU" dirty="0"/>
              <a:t>, член-корреспондент РАО, </a:t>
            </a:r>
            <a:br>
              <a:rPr lang="ru-RU" dirty="0"/>
            </a:br>
            <a:r>
              <a:rPr lang="ru-RU" dirty="0"/>
              <a:t>профессор СПбГУ</a:t>
            </a:r>
          </a:p>
        </p:txBody>
      </p:sp>
      <p:pic>
        <p:nvPicPr>
          <p:cNvPr id="1026" name="Picture 2" descr="https://www.dk.ru/system/ckeditor_pictures/000/195/639_content.jpg?15700185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3" y="369421"/>
            <a:ext cx="3455939" cy="2303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74507" y="405492"/>
            <a:ext cx="3455805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Екатерина Мурашова</a:t>
            </a:r>
            <a:r>
              <a:rPr lang="ru-RU" dirty="0"/>
              <a:t>, </a:t>
            </a:r>
            <a:br>
              <a:rPr lang="ru-RU" dirty="0"/>
            </a:br>
            <a:r>
              <a:rPr lang="ru-RU" dirty="0"/>
              <a:t>практикующий детский психолог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640" y="2267639"/>
            <a:ext cx="3596114" cy="232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8772247" y="3108449"/>
            <a:ext cx="30480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Елена Сергиенко</a:t>
            </a:r>
            <a:r>
              <a:rPr lang="ru-RU" dirty="0"/>
              <a:t>, профессор </a:t>
            </a:r>
            <a:br>
              <a:rPr lang="ru-RU" dirty="0"/>
            </a:br>
            <a:r>
              <a:rPr lang="ru-RU" dirty="0"/>
              <a:t>Института психологии РАН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03" y="4116591"/>
            <a:ext cx="3421628" cy="2281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8561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6"/>
          <p:cNvSpPr>
            <a:spLocks noChangeArrowheads="1"/>
          </p:cNvSpPr>
          <p:nvPr/>
        </p:nvSpPr>
        <p:spPr bwMode="auto">
          <a:xfrm>
            <a:off x="1876404" y="484847"/>
            <a:ext cx="8568952" cy="4401205"/>
          </a:xfrm>
          <a:prstGeom prst="rect">
            <a:avLst/>
          </a:prstGeom>
          <a:solidFill>
            <a:srgbClr val="CAD9EC"/>
          </a:solidFill>
          <a:ln w="38100"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</a:t>
            </a:r>
            <a:r>
              <a:rPr lang="ru-RU" altLang="ru-RU" sz="36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Современные дети обладают новым типом сознания </a:t>
            </a:r>
            <a:r>
              <a:rPr lang="ru-RU" altLang="ru-RU" sz="36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/>
              </a:rPr>
              <a:t></a:t>
            </a:r>
            <a:r>
              <a:rPr lang="ru-RU" altLang="ru-RU" sz="36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системно-смысловым, а не системно-структурным, характерным для детей прошлого века.</a:t>
            </a:r>
            <a:r>
              <a:rPr lang="ru-RU" altLang="ru-RU" sz="3600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r" eaLnBrk="1" hangingPunct="1">
              <a:defRPr/>
            </a:pPr>
            <a:r>
              <a:rPr lang="ru-RU" altLang="ru-RU" sz="3600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altLang="ru-RU" sz="3200" i="1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(Н.А. Горлова, </a:t>
            </a:r>
            <a:r>
              <a:rPr lang="ru-RU" altLang="ru-RU" sz="3200" i="1" dirty="0" err="1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д.п.н</a:t>
            </a:r>
            <a:r>
              <a:rPr lang="ru-RU" altLang="ru-RU" sz="3200" i="1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., профессор МГПУ, психолингвистическая школа </a:t>
            </a:r>
          </a:p>
          <a:p>
            <a:pPr algn="r" eaLnBrk="1" hangingPunct="1">
              <a:defRPr/>
            </a:pPr>
            <a:r>
              <a:rPr lang="ru-RU" altLang="ru-RU" sz="3200" i="1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А.А. Леонтьева)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15680" y="17040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Современный ребенок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76405" y="5194727"/>
            <a:ext cx="8568952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/>
              <a:t>Результаты исследования рамках проекта Департамента образования города Москвы и ЮНЕСКО «Московское образование: от младенчества до школы»</a:t>
            </a:r>
          </a:p>
        </p:txBody>
      </p:sp>
    </p:spTree>
    <p:extLst>
      <p:ext uri="{BB962C8B-B14F-4D97-AF65-F5344CB8AC3E}">
        <p14:creationId xmlns:p14="http://schemas.microsoft.com/office/powerpoint/2010/main" val="246386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014538" y="692151"/>
            <a:ext cx="8229600" cy="576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altLang="ru-RU" sz="36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Особенности современных детей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17713" y="1484313"/>
            <a:ext cx="8229600" cy="931862"/>
          </a:xfrm>
          <a:prstGeom prst="roundRect">
            <a:avLst/>
          </a:prstGeom>
          <a:solidFill>
            <a:srgbClr val="CAD9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Обладают повышенной возбудимостью (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гиперактивны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):</a:t>
            </a:r>
          </a:p>
        </p:txBody>
      </p:sp>
      <p:pic>
        <p:nvPicPr>
          <p:cNvPr id="8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490" y="2852936"/>
            <a:ext cx="4136217" cy="324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22286" y="2529135"/>
            <a:ext cx="4165600" cy="4047827"/>
          </a:xfrm>
          <a:prstGeom prst="rect">
            <a:avLst/>
          </a:prstGeom>
          <a:solidFill>
            <a:srgbClr val="CAD9EC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just">
              <a:buFontTx/>
              <a:buChar char="-"/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непродолжительный, прерывистый, чуткий сон;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ранний отказ от грудного молока;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повышенный тонус сферы тела;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слабая концентрация и  сосредоточенность внимания;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отсутствие  усидчивости и терпения;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быстрая утомляемость и раздражительность.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95800" y="17041"/>
            <a:ext cx="4350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Современный ребёнок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3600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995488" y="692498"/>
            <a:ext cx="8229600" cy="576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altLang="ru-RU" sz="36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Особенности современных детей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17713" y="1556792"/>
            <a:ext cx="8229600" cy="720080"/>
          </a:xfrm>
          <a:prstGeom prst="roundRect">
            <a:avLst/>
          </a:prstGeom>
          <a:solidFill>
            <a:srgbClr val="CAD9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Повышенная потребность в  информации:</a:t>
            </a:r>
          </a:p>
        </p:txBody>
      </p:sp>
      <p:pic>
        <p:nvPicPr>
          <p:cNvPr id="50178" name="Picture 2" descr="улыбка ребенка &quot;Улыбка ребенка&quot;. Детский телеканал - Part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446" y="2727960"/>
            <a:ext cx="3808643" cy="2861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027239" y="2420938"/>
            <a:ext cx="4105275" cy="3832225"/>
          </a:xfrm>
          <a:prstGeom prst="rect">
            <a:avLst/>
          </a:prstGeom>
          <a:solidFill>
            <a:srgbClr val="CAD9EC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целостное восприятие, основанное на образах;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высоко развита интуиция;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недовольство и агрессия от недостатка информации;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интерес к рекламе, которая отличается динамизмом;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восприимчивость к большому количеству информации в единицу времени;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дети мыслят блоками, модулями, квантами;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мысль опережает речь.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95800" y="17041"/>
            <a:ext cx="4350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Современный ребёнок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7624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014538" y="692151"/>
            <a:ext cx="8229600" cy="576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altLang="ru-RU" sz="36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Особенности современных детей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17713" y="1484313"/>
            <a:ext cx="8229600" cy="1008062"/>
          </a:xfrm>
          <a:prstGeom prst="roundRect">
            <a:avLst/>
          </a:prstGeom>
          <a:solidFill>
            <a:srgbClr val="CAD9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Настойчивость и требовательность,  нежелание слепо подчиняться указаниям взрослых: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053" y="2952507"/>
            <a:ext cx="3421260" cy="278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017714" y="2708920"/>
            <a:ext cx="4605213" cy="3744416"/>
          </a:xfrm>
          <a:prstGeom prst="rect">
            <a:avLst/>
          </a:prstGeom>
          <a:solidFill>
            <a:srgbClr val="CAD9EC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врождённое стремление к самореализации;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проявление своей деятельной натуры;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ранняя активность;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повышенная потребность во внимании к себе, которая может выражаться в форме требования 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стремление поскорее познать окружающий мир;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проявление любопытства и настойчивости.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95800" y="17041"/>
            <a:ext cx="4350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Современный ребёнок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6962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38282" y="1285861"/>
            <a:ext cx="8784976" cy="16641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rtlCol="0" anchor="t" anchorCtr="0">
            <a:noAutofit/>
          </a:bodyPr>
          <a:lstStyle/>
          <a:p>
            <a:pPr indent="360000" algn="just"/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минимально короткий пятилетний период резко снизилось когнитивное развитие детей дошкольного возраста; наблюдается и снижение креативности. </a:t>
            </a:r>
          </a:p>
        </p:txBody>
      </p:sp>
      <p:pic>
        <p:nvPicPr>
          <p:cNvPr id="7" name="Picture 2" descr="http://old.ikirov.ru/img/News/81576/News.studen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520" y="3211292"/>
            <a:ext cx="6044952" cy="320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-1"/>
            <a:ext cx="12192000" cy="10245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По материалам академика РАО  Д.И.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Фельдштейна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</a:br>
            <a:r>
              <a:rPr lang="ru-RU" i="1" dirty="0"/>
              <a:t>Доклад на заседании Правления Российского книжного союза </a:t>
            </a:r>
            <a:br>
              <a:rPr lang="ru-RU" i="1" dirty="0"/>
            </a:br>
            <a:r>
              <a:rPr lang="ru-RU" i="1" dirty="0"/>
              <a:t>«</a:t>
            </a:r>
            <a:r>
              <a:rPr lang="ru-RU" b="1" i="1" dirty="0"/>
              <a:t>Характер и степень изменений современного детства и новом уровне развития общества»</a:t>
            </a:r>
            <a:r>
              <a:rPr lang="ru-RU" i="1" dirty="0"/>
              <a:t> (июль 2013)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158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58287" y="1196753"/>
            <a:ext cx="8856984" cy="20162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rtlCol="0" anchor="t" anchorCtr="0">
            <a:normAutofit/>
          </a:bodyPr>
          <a:lstStyle/>
          <a:p>
            <a:pPr indent="360000" algn="just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Снизилась энергичность детей, их желание активно и целенаправленно действовать. При этом возрос эмоциональный дискомфорт. Повышена возбудимость. </a:t>
            </a:r>
          </a:p>
        </p:txBody>
      </p:sp>
      <p:pic>
        <p:nvPicPr>
          <p:cNvPr id="8" name="Picture 2" descr="http://psycomfort.com.ua/images/stati/lack_of_attention/bor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757" y="3429001"/>
            <a:ext cx="4446047" cy="30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38282" y="704812"/>
            <a:ext cx="8715436" cy="4286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По материалам академика РАО Д.И.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Фельдштейна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15680" y="17040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Современный ребенок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851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11153" y="1196752"/>
            <a:ext cx="8784976" cy="22322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rtlCol="0" anchor="t" anchorCtr="0">
            <a:noAutofit/>
          </a:bodyPr>
          <a:lstStyle/>
          <a:p>
            <a:pPr indent="360000" algn="just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Крайне низкие показатели в тех действиях, которые требуют внутреннего удержания правила и оперирования в плане образов; фиксируется сниженный уровень детской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любознательности и воображения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pic>
        <p:nvPicPr>
          <p:cNvPr id="8" name="Picture 2" descr="http://www.ponipo.com/wp-content/uploads/2015/03/91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3"/>
          <a:stretch/>
        </p:blipFill>
        <p:spPr bwMode="auto">
          <a:xfrm>
            <a:off x="3575721" y="3664990"/>
            <a:ext cx="5250185" cy="278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738282" y="704812"/>
            <a:ext cx="8715436" cy="4286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По материалам академика РАО Д.И.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Фельдштейна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15680" y="17040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Современный ребенок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016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23592" y="1268760"/>
            <a:ext cx="7416824" cy="1008112"/>
          </a:xfrm>
          <a:prstGeom prst="rect">
            <a:avLst/>
          </a:prstGeom>
          <a:solidFill>
            <a:srgbClr val="CAD9EC"/>
          </a:solidFill>
          <a:ln>
            <a:noFill/>
          </a:ln>
          <a:effectLst/>
        </p:spPr>
        <p:txBody>
          <a:bodyPr wrap="square" rtlCol="0" anchor="t" anchorCtr="0">
            <a:normAutofit/>
          </a:bodyPr>
          <a:lstStyle/>
          <a:p>
            <a:pPr algn="just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«… отмечается сужение уровня развития </a:t>
            </a:r>
          </a:p>
          <a:p>
            <a:pPr algn="just"/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сюжетно-ролевой игры дошкольников».</a:t>
            </a:r>
          </a:p>
          <a:p>
            <a:pPr algn="just"/>
            <a:endParaRPr lang="ru-RU" sz="28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23594" y="680588"/>
            <a:ext cx="7416823" cy="4441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По материалам академика РАО Д.И.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Фельдштейна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95800" y="17041"/>
            <a:ext cx="43502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Современный ребёнок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838" y="2420888"/>
            <a:ext cx="5645948" cy="295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042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521</Words>
  <Application>Microsoft Office PowerPoint</Application>
  <PresentationFormat>Широкоэкранный</PresentationFormat>
  <Paragraphs>61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Тема Office</vt:lpstr>
      <vt:lpstr>«Особенности развития современного дошкольника»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IMCadmin</dc:creator>
  <cp:lastModifiedBy>Янна Савченко</cp:lastModifiedBy>
  <cp:revision>22</cp:revision>
  <dcterms:created xsi:type="dcterms:W3CDTF">2017-09-26T07:45:46Z</dcterms:created>
  <dcterms:modified xsi:type="dcterms:W3CDTF">2022-11-26T07:46:07Z</dcterms:modified>
</cp:coreProperties>
</file>