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87" r:id="rId1"/>
  </p:sldMasterIdLst>
  <p:sldIdLst>
    <p:sldId id="256" r:id="rId2"/>
    <p:sldId id="307" r:id="rId3"/>
    <p:sldId id="306" r:id="rId4"/>
    <p:sldId id="303" r:id="rId5"/>
    <p:sldId id="302" r:id="rId6"/>
    <p:sldId id="300" r:id="rId7"/>
    <p:sldId id="278" r:id="rId8"/>
    <p:sldId id="301" r:id="rId9"/>
    <p:sldId id="279" r:id="rId10"/>
    <p:sldId id="280" r:id="rId11"/>
    <p:sldId id="281" r:id="rId12"/>
    <p:sldId id="282" r:id="rId13"/>
    <p:sldId id="283" r:id="rId14"/>
    <p:sldId id="284" r:id="rId15"/>
    <p:sldId id="304" r:id="rId16"/>
    <p:sldId id="305" r:id="rId17"/>
    <p:sldId id="285" r:id="rId18"/>
    <p:sldId id="286" r:id="rId19"/>
    <p:sldId id="287" r:id="rId20"/>
    <p:sldId id="289" r:id="rId21"/>
    <p:sldId id="290" r:id="rId22"/>
    <p:sldId id="299" r:id="rId23"/>
    <p:sldId id="298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87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51" autoAdjust="0"/>
    <p:restoredTop sz="96395" autoAdjust="0"/>
  </p:normalViewPr>
  <p:slideViewPr>
    <p:cSldViewPr>
      <p:cViewPr varScale="1">
        <p:scale>
          <a:sx n="112" d="100"/>
          <a:sy n="112" d="100"/>
        </p:scale>
        <p:origin x="1812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C7699A6F-29BF-4451-BC1C-C271E0ADE00C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980BABAD-340D-40F9-81A6-911DC4EA17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182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99A6F-29BF-4451-BC1C-C271E0ADE00C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980BABAD-340D-40F9-81A6-911DC4EA17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130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99A6F-29BF-4451-BC1C-C271E0ADE00C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980BABAD-340D-40F9-81A6-911DC4EA17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748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99A6F-29BF-4451-BC1C-C271E0ADE00C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980BABAD-340D-40F9-81A6-911DC4EA174C}" type="slidenum">
              <a:rPr lang="ru-RU" smtClean="0"/>
              <a:t>‹#›</a:t>
            </a:fld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21582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99A6F-29BF-4451-BC1C-C271E0ADE00C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980BABAD-340D-40F9-81A6-911DC4EA17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7570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99A6F-29BF-4451-BC1C-C271E0ADE00C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BABAD-340D-40F9-81A6-911DC4EA17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3033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99A6F-29BF-4451-BC1C-C271E0ADE00C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BABAD-340D-40F9-81A6-911DC4EA17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2199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99A6F-29BF-4451-BC1C-C271E0ADE00C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BABAD-340D-40F9-81A6-911DC4EA17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349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 bwMode="ltGray"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C7699A6F-29BF-4451-BC1C-C271E0ADE00C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980BABAD-340D-40F9-81A6-911DC4EA17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418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99A6F-29BF-4451-BC1C-C271E0ADE00C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BABAD-340D-40F9-81A6-911DC4EA17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201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C7699A6F-29BF-4451-BC1C-C271E0ADE00C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980BABAD-340D-40F9-81A6-911DC4EA17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556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99A6F-29BF-4451-BC1C-C271E0ADE00C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BABAD-340D-40F9-81A6-911DC4EA17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596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99A6F-29BF-4451-BC1C-C271E0ADE00C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BABAD-340D-40F9-81A6-911DC4EA17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08236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99A6F-29BF-4451-BC1C-C271E0ADE00C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BABAD-340D-40F9-81A6-911DC4EA17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957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99A6F-29BF-4451-BC1C-C271E0ADE00C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BABAD-340D-40F9-81A6-911DC4EA17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991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99A6F-29BF-4451-BC1C-C271E0ADE00C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BABAD-340D-40F9-81A6-911DC4EA17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50862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99A6F-29BF-4451-BC1C-C271E0ADE00C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BABAD-340D-40F9-81A6-911DC4EA17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26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99A6F-29BF-4451-BC1C-C271E0ADE00C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0BABAD-340D-40F9-81A6-911DC4EA17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9926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88" r:id="rId1"/>
    <p:sldLayoutId id="2147484389" r:id="rId2"/>
    <p:sldLayoutId id="2147484390" r:id="rId3"/>
    <p:sldLayoutId id="2147484391" r:id="rId4"/>
    <p:sldLayoutId id="2147484392" r:id="rId5"/>
    <p:sldLayoutId id="2147484393" r:id="rId6"/>
    <p:sldLayoutId id="2147484394" r:id="rId7"/>
    <p:sldLayoutId id="2147484395" r:id="rId8"/>
    <p:sldLayoutId id="2147484396" r:id="rId9"/>
    <p:sldLayoutId id="2147484397" r:id="rId10"/>
    <p:sldLayoutId id="2147484398" r:id="rId11"/>
    <p:sldLayoutId id="2147484399" r:id="rId12"/>
    <p:sldLayoutId id="2147484400" r:id="rId13"/>
    <p:sldLayoutId id="2147484401" r:id="rId14"/>
    <p:sldLayoutId id="2147484402" r:id="rId15"/>
    <p:sldLayoutId id="2147484403" r:id="rId16"/>
    <p:sldLayoutId id="2147484404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7.jpg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9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otosphotos/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976" y="188640"/>
            <a:ext cx="8986520" cy="2448272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/>
              <a:t>              </a:t>
            </a:r>
            <a:r>
              <a:rPr lang="ru-RU" sz="2400" dirty="0" smtClean="0">
                <a:solidFill>
                  <a:schemeClr val="bg1"/>
                </a:solidFill>
              </a:rPr>
              <a:t/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/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Изобразительное </a:t>
            </a:r>
            <a:r>
              <a:rPr lang="ru-RU" sz="2400" dirty="0">
                <a:solidFill>
                  <a:schemeClr val="bg1"/>
                </a:solidFill>
              </a:rPr>
              <a:t>искусство</a:t>
            </a:r>
            <a:br>
              <a:rPr lang="ru-RU" sz="2400" dirty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>7 </a:t>
            </a:r>
            <a:r>
              <a:rPr lang="ru-RU" sz="2400" dirty="0" smtClean="0">
                <a:solidFill>
                  <a:schemeClr val="bg1"/>
                </a:solidFill>
              </a:rPr>
              <a:t>класс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Тема </a:t>
            </a:r>
            <a:r>
              <a:rPr lang="ru-RU" sz="2400" dirty="0">
                <a:solidFill>
                  <a:schemeClr val="bg1"/>
                </a:solidFill>
              </a:rPr>
              <a:t>урока: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>
                <a:solidFill>
                  <a:srgbClr val="92D050"/>
                </a:solidFill>
              </a:rPr>
              <a:t>«</a:t>
            </a:r>
            <a:r>
              <a:rPr lang="ru-RU" sz="2800" dirty="0">
                <a:solidFill>
                  <a:srgbClr val="92D050"/>
                </a:solidFill>
              </a:rPr>
              <a:t>Цветы – частица сада в доме. </a:t>
            </a:r>
            <a:r>
              <a:rPr lang="ru-RU" sz="2800" dirty="0" err="1">
                <a:solidFill>
                  <a:srgbClr val="92D050"/>
                </a:solidFill>
              </a:rPr>
              <a:t>Фитодизайн</a:t>
            </a:r>
            <a:r>
              <a:rPr lang="ru-RU" sz="2800" dirty="0">
                <a:solidFill>
                  <a:srgbClr val="92D050"/>
                </a:solidFill>
              </a:rPr>
              <a:t>»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6289894" cy="1069848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8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8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Михайловская Мария Михайловна,</a:t>
            </a:r>
            <a:endParaRPr lang="ru-RU" sz="8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8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ИЗО и черчения, </a:t>
            </a:r>
          </a:p>
          <a:p>
            <a:pPr algn="l"/>
            <a:r>
              <a:rPr lang="ru-RU" sz="8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школа </a:t>
            </a:r>
            <a:r>
              <a:rPr lang="ru-RU" sz="8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ru-RU" sz="8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118, </a:t>
            </a:r>
            <a:endParaRPr lang="ru-RU" sz="8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8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Выборгского района</a:t>
            </a:r>
            <a:endParaRPr lang="ru-RU" sz="8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419805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332656"/>
            <a:ext cx="4896544" cy="6408712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В икебане совершенно </a:t>
            </a:r>
            <a:r>
              <a:rPr lang="ru-RU" dirty="0"/>
              <a:t>необязательно комбинировать разнообразные цвета, сорта и сложный декор, чтобы создать выразительный и эффектный букет</a:t>
            </a:r>
            <a:r>
              <a:rPr lang="ru-RU" dirty="0" smtClean="0"/>
              <a:t>.</a:t>
            </a:r>
            <a:endParaRPr lang="ru-RU" dirty="0"/>
          </a:p>
          <a:p>
            <a:pPr algn="l"/>
            <a:r>
              <a:rPr lang="ru-RU" dirty="0"/>
              <a:t>Довольно бутона, лепестка, ветки, чтобы настоящий мастер создал из них шедевр, отразил красоту естественной природы и вложил смысл. Мастер икебаны не только создаёт букеты, он отражает своё внутреннее состояние, показывает красоту души, </a:t>
            </a:r>
            <a:r>
              <a:rPr lang="ru-RU" dirty="0" smtClean="0"/>
              <a:t>мировоззрение. </a:t>
            </a:r>
            <a:r>
              <a:rPr lang="ru-RU" dirty="0"/>
              <a:t>Цветок – не только основа композиции, он и символ вечной жизни</a:t>
            </a:r>
            <a:r>
              <a:rPr lang="ru-RU" dirty="0" smtClean="0"/>
              <a:t>.</a:t>
            </a:r>
          </a:p>
          <a:p>
            <a:pPr algn="l"/>
            <a:r>
              <a:rPr lang="ru-RU" dirty="0"/>
              <a:t>Японцы считают композиции в стиле икебаны </a:t>
            </a:r>
            <a:r>
              <a:rPr lang="ru-RU" dirty="0" smtClean="0"/>
              <a:t>искусством. Японцев </a:t>
            </a:r>
            <a:r>
              <a:rPr lang="ru-RU" dirty="0"/>
              <a:t>этому </a:t>
            </a:r>
            <a:r>
              <a:rPr lang="ru-RU" dirty="0" smtClean="0"/>
              <a:t>искусству долго обучают</a:t>
            </a:r>
            <a:r>
              <a:rPr lang="ru-RU" dirty="0"/>
              <a:t>. Невозможно овладеть искусством игры на скрипке за одно занятие, так и флористика требует постоянных и неустанных занятий, самосовершенствования</a:t>
            </a:r>
            <a:r>
              <a:rPr lang="ru-RU" dirty="0" smtClean="0"/>
              <a:t>.</a:t>
            </a:r>
          </a:p>
          <a:p>
            <a:pPr algn="l"/>
            <a:endParaRPr lang="ru-RU" dirty="0" smtClean="0"/>
          </a:p>
          <a:p>
            <a:pPr algn="l"/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980728"/>
            <a:ext cx="3290521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07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332656"/>
            <a:ext cx="8208912" cy="5976664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solidFill>
                  <a:schemeClr val="tx1"/>
                </a:solidFill>
              </a:rPr>
              <a:t>Очень важно иметь вкус, чувствовать гармонию, уметь видеть сюжет и выражать свои задумки правильно. Икебаны делают в различных стилевых направлениях, кроме того, их создают и по типу размещения: на стол, стену. Огромную роль в этом искусстве играют такие факторы, как линия, форма, цвет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Вертикаль отражает прежде всего полёт, радостные эмоции, взлёт настроения. Горизонталь – </a:t>
            </a:r>
            <a:r>
              <a:rPr lang="ru-RU" dirty="0" smtClean="0">
                <a:solidFill>
                  <a:schemeClr val="tx1"/>
                </a:solidFill>
              </a:rPr>
              <a:t>спокойствие, меланхолия. </a:t>
            </a:r>
            <a:r>
              <a:rPr lang="ru-RU" dirty="0">
                <a:solidFill>
                  <a:schemeClr val="tx1"/>
                </a:solidFill>
              </a:rPr>
              <a:t>Понятие цвета также способно многое выразить, например, оттенки тёплого спектра – жёлтый, </a:t>
            </a:r>
            <a:r>
              <a:rPr lang="ru-RU" dirty="0" smtClean="0">
                <a:solidFill>
                  <a:schemeClr val="tx1"/>
                </a:solidFill>
              </a:rPr>
              <a:t>оранжевый </a:t>
            </a:r>
            <a:r>
              <a:rPr lang="ru-RU" dirty="0">
                <a:solidFill>
                  <a:schemeClr val="tx1"/>
                </a:solidFill>
              </a:rPr>
              <a:t>– символизируют радостное настроение и </a:t>
            </a:r>
            <a:r>
              <a:rPr lang="ru-RU" dirty="0" smtClean="0">
                <a:solidFill>
                  <a:schemeClr val="tx1"/>
                </a:solidFill>
              </a:rPr>
              <a:t>позитив, </a:t>
            </a:r>
            <a:r>
              <a:rPr lang="ru-RU" dirty="0">
                <a:solidFill>
                  <a:schemeClr val="tx1"/>
                </a:solidFill>
              </a:rPr>
              <a:t>расположенность к другим. </a:t>
            </a:r>
            <a:r>
              <a:rPr lang="ru-RU" dirty="0" smtClean="0">
                <a:solidFill>
                  <a:schemeClr val="tx1"/>
                </a:solidFill>
              </a:rPr>
              <a:t>Холодная </a:t>
            </a:r>
            <a:r>
              <a:rPr lang="ru-RU" dirty="0">
                <a:solidFill>
                  <a:schemeClr val="tx1"/>
                </a:solidFill>
              </a:rPr>
              <a:t>гамма – синий, голубой, серый – выражает спокойствие, сдержанность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5556" y="4293096"/>
            <a:ext cx="2164855" cy="2287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55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404664"/>
            <a:ext cx="8424936" cy="5976664"/>
          </a:xfrm>
        </p:spPr>
        <p:txBody>
          <a:bodyPr/>
          <a:lstStyle/>
          <a:p>
            <a:pPr algn="l"/>
            <a:r>
              <a:rPr lang="ru-RU" dirty="0"/>
              <a:t>За всю историю искусства «живых цветов» родились сотни школ и разных направлений, но наиболее признанных и влиятельных немного. Специалисты выделяют всего три направления</a:t>
            </a:r>
            <a:r>
              <a:rPr lang="ru-RU" dirty="0" smtClean="0"/>
              <a:t>.</a:t>
            </a:r>
          </a:p>
          <a:p>
            <a:pPr algn="l"/>
            <a:r>
              <a:rPr lang="ru-RU" dirty="0" err="1">
                <a:solidFill>
                  <a:srgbClr val="92D050"/>
                </a:solidFill>
              </a:rPr>
              <a:t>Икэнобо</a:t>
            </a:r>
            <a:r>
              <a:rPr lang="ru-RU" dirty="0">
                <a:solidFill>
                  <a:srgbClr val="92D050"/>
                </a:solidFill>
              </a:rPr>
              <a:t>. </a:t>
            </a:r>
            <a:r>
              <a:rPr lang="ru-RU" dirty="0"/>
              <a:t>Это самая первая школа, которая была сформирована в XV веке сенсеем </a:t>
            </a:r>
            <a:r>
              <a:rPr lang="ru-RU" dirty="0" err="1"/>
              <a:t>Икэнобо</a:t>
            </a:r>
            <a:r>
              <a:rPr lang="ru-RU" dirty="0"/>
              <a:t>. Этот монах составлял уникальные композиции для храмов: не слишком броские, сдержанные, но невероятно содержательные по смыслу. </a:t>
            </a:r>
            <a:r>
              <a:rPr lang="ru-RU" dirty="0" smtClean="0"/>
              <a:t>Их размер очень </a:t>
            </a:r>
            <a:r>
              <a:rPr lang="ru-RU" dirty="0"/>
              <a:t>велик</a:t>
            </a:r>
            <a:r>
              <a:rPr lang="ru-RU" dirty="0" smtClean="0"/>
              <a:t>.</a:t>
            </a:r>
          </a:p>
          <a:p>
            <a:pPr algn="l"/>
            <a:endParaRPr lang="ru-RU" dirty="0" smtClean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996290"/>
            <a:ext cx="2346129" cy="33761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002415"/>
            <a:ext cx="3570046" cy="3114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61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7176653" cy="1573519"/>
          </a:xfrm>
        </p:spPr>
        <p:txBody>
          <a:bodyPr>
            <a:noAutofit/>
          </a:bodyPr>
          <a:lstStyle/>
          <a:p>
            <a:r>
              <a:rPr lang="ru-RU" sz="2000" dirty="0" smtClean="0"/>
              <a:t>Следующее направление - </a:t>
            </a:r>
            <a:r>
              <a:rPr lang="ru-RU" sz="2000" dirty="0" err="1" smtClean="0">
                <a:solidFill>
                  <a:srgbClr val="92D050"/>
                </a:solidFill>
              </a:rPr>
              <a:t>Охара</a:t>
            </a:r>
            <a:r>
              <a:rPr lang="ru-RU" sz="2000" dirty="0" smtClean="0">
                <a:solidFill>
                  <a:srgbClr val="92D050"/>
                </a:solidFill>
              </a:rPr>
              <a:t>. </a:t>
            </a:r>
            <a:r>
              <a:rPr lang="ru-RU" sz="2000" dirty="0"/>
              <a:t>Более поздняя школа, родившаяся уже в XIX веке и подарившая новую стилистику, завоевавшую любовь во всём мире – </a:t>
            </a:r>
            <a:r>
              <a:rPr lang="ru-RU" sz="2000" dirty="0" err="1">
                <a:solidFill>
                  <a:srgbClr val="92D050"/>
                </a:solidFill>
              </a:rPr>
              <a:t>морибану</a:t>
            </a:r>
            <a:r>
              <a:rPr lang="ru-RU" sz="2000" dirty="0">
                <a:solidFill>
                  <a:srgbClr val="92D050"/>
                </a:solidFill>
              </a:rPr>
              <a:t>. </a:t>
            </a:r>
            <a:r>
              <a:rPr lang="ru-RU" sz="2000" dirty="0"/>
              <a:t>Её отличительные черты – использование низких сосудов, ваз с водой и днищем плоского типа.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729" y="2132856"/>
            <a:ext cx="3595117" cy="225511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654" y="4509120"/>
            <a:ext cx="2525266" cy="227779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226572"/>
            <a:ext cx="2942698" cy="214326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4509120"/>
            <a:ext cx="1688976" cy="225056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4509120"/>
            <a:ext cx="3456384" cy="1953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53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3032" y="2132856"/>
            <a:ext cx="2699147" cy="3598863"/>
          </a:xfrm>
        </p:spPr>
      </p:pic>
      <p:sp>
        <p:nvSpPr>
          <p:cNvPr id="3" name="Прямоугольник 2"/>
          <p:cNvSpPr/>
          <p:nvPr/>
        </p:nvSpPr>
        <p:spPr>
          <a:xfrm>
            <a:off x="251520" y="188640"/>
            <a:ext cx="66064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 err="1">
                <a:solidFill>
                  <a:srgbClr val="92D050"/>
                </a:solidFill>
                <a:latin typeface="inherit"/>
              </a:rPr>
              <a:t>Согэцу</a:t>
            </a:r>
            <a:r>
              <a:rPr lang="ru-RU" b="1" dirty="0">
                <a:solidFill>
                  <a:srgbClr val="92D050"/>
                </a:solidFill>
                <a:latin typeface="inherit"/>
              </a:rPr>
              <a:t>.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inherit"/>
              </a:rPr>
              <a:t> </a:t>
            </a:r>
            <a:r>
              <a:rPr lang="ru-RU" dirty="0">
                <a:solidFill>
                  <a:schemeClr val="tx1">
                    <a:lumMod val="95000"/>
                  </a:schemeClr>
                </a:solidFill>
                <a:latin typeface="notoserif"/>
              </a:rPr>
              <a:t>Эта школа 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  <a:latin typeface="notoserif"/>
              </a:rPr>
              <a:t>была </a:t>
            </a:r>
            <a:r>
              <a:rPr lang="ru-RU" dirty="0">
                <a:solidFill>
                  <a:schemeClr val="tx1">
                    <a:lumMod val="95000"/>
                  </a:schemeClr>
                </a:solidFill>
                <a:latin typeface="notoserif"/>
              </a:rPr>
              <a:t>основана в </a:t>
            </a:r>
            <a:r>
              <a:rPr lang="en-US" dirty="0" smtClean="0">
                <a:solidFill>
                  <a:schemeClr val="tx1">
                    <a:lumMod val="95000"/>
                  </a:schemeClr>
                </a:solidFill>
                <a:latin typeface="notoserif"/>
              </a:rPr>
              <a:t>XX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  <a:latin typeface="notoserif"/>
              </a:rPr>
              <a:t> </a:t>
            </a:r>
            <a:r>
              <a:rPr lang="ru-RU" dirty="0">
                <a:solidFill>
                  <a:schemeClr val="tx1">
                    <a:lumMod val="95000"/>
                  </a:schemeClr>
                </a:solidFill>
                <a:latin typeface="notoserif"/>
              </a:rPr>
              <a:t>веке, основал её Софу </a:t>
            </a:r>
            <a:r>
              <a:rPr lang="ru-RU" dirty="0" err="1">
                <a:solidFill>
                  <a:schemeClr val="tx1">
                    <a:lumMod val="95000"/>
                  </a:schemeClr>
                </a:solidFill>
                <a:latin typeface="notoserif"/>
              </a:rPr>
              <a:t>Тэсигахара</a:t>
            </a:r>
            <a:r>
              <a:rPr lang="ru-RU" dirty="0">
                <a:solidFill>
                  <a:schemeClr val="tx1">
                    <a:lumMod val="95000"/>
                  </a:schemeClr>
                </a:solidFill>
                <a:latin typeface="notoserif"/>
              </a:rPr>
              <a:t>. Именно этот мастер впервые применил в икебане 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  <a:latin typeface="notoserif"/>
              </a:rPr>
              <a:t>другие материалы: металл, пластик, ткань. </a:t>
            </a:r>
            <a:r>
              <a:rPr lang="ru-RU" dirty="0">
                <a:solidFill>
                  <a:schemeClr val="tx1">
                    <a:lumMod val="95000"/>
                  </a:schemeClr>
                </a:solidFill>
                <a:latin typeface="notoserif"/>
              </a:rPr>
              <a:t>Теперь естественные элементы композиции органично соседствовали с натуральными. Благодаря этому икебана вышла из помещений в парки, скверы, городские улицы, метрополитены.</a:t>
            </a:r>
            <a:endParaRPr lang="ru-RU" b="0" i="0" dirty="0">
              <a:solidFill>
                <a:schemeClr val="tx1">
                  <a:lumMod val="95000"/>
                </a:schemeClr>
              </a:solidFill>
              <a:effectLst/>
              <a:latin typeface="notoserif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36912"/>
            <a:ext cx="4968552" cy="3726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16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7538" y="753227"/>
            <a:ext cx="7356830" cy="5628101"/>
          </a:xfrm>
        </p:spPr>
        <p:txBody>
          <a:bodyPr>
            <a:noAutofit/>
          </a:bodyPr>
          <a:lstStyle/>
          <a:p>
            <a:r>
              <a:rPr lang="ru-RU" sz="1800" dirty="0"/>
              <a:t>В японском искусстве вся природа — и деревья, и камни, и в особенности цветы — объект не только эстетического наслаждения, но прежде всего религиозно-философского созерцания. Через природу, рождающую мысль о мимолётности красоты, о бренности всего сущего, человек осознаёт </a:t>
            </a:r>
            <a:r>
              <a:rPr lang="ru-RU" sz="1800" dirty="0" smtClean="0"/>
              <a:t>себя. Искусство </a:t>
            </a:r>
            <a:r>
              <a:rPr lang="ru-RU" sz="1800" dirty="0"/>
              <a:t>икебаны — не просто вид </a:t>
            </a:r>
            <a:r>
              <a:rPr lang="ru-RU" sz="1800" dirty="0" err="1"/>
              <a:t>фитодизайна</a:t>
            </a:r>
            <a:r>
              <a:rPr lang="ru-RU" sz="1800" dirty="0"/>
              <a:t>, а определённый язык символов, как, например, жесты в японском театре кабуки</a:t>
            </a:r>
            <a:r>
              <a:rPr lang="ru-RU" sz="1800" dirty="0" smtClean="0"/>
              <a:t>.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err="1"/>
              <a:t>Фитокомпозиции</a:t>
            </a:r>
            <a:r>
              <a:rPr lang="ru-RU" sz="1800" dirty="0"/>
              <a:t> (букеты, корзины, венки) бывают самого разного типа и назначения. Они могут украшать служебные и общественные помещения: декорировать стены, висеть в кашпо и стоять в вазах, быть в виде клумбовых композиций, соединяясь с ландшафтно-парковым дизайном</a:t>
            </a:r>
            <a:r>
              <a:rPr lang="ru-RU" sz="1800" dirty="0" smtClean="0"/>
              <a:t>.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И в простейших работах учащихся, и в сложных композициях </a:t>
            </a:r>
            <a:r>
              <a:rPr lang="ru-RU" sz="1800" dirty="0" smtClean="0"/>
              <a:t>художников, </a:t>
            </a:r>
            <a:r>
              <a:rPr lang="ru-RU" sz="1800" dirty="0"/>
              <a:t>цветок предстаёт как частица вечной красоты природы, лишь выявленная мастерством дизайнера</a:t>
            </a:r>
            <a:r>
              <a:rPr lang="ru-RU" sz="1800" dirty="0" smtClean="0"/>
              <a:t>.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Рассмотрим </a:t>
            </a:r>
            <a:r>
              <a:rPr lang="ru-RU" sz="1800" b="1" dirty="0">
                <a:solidFill>
                  <a:srgbClr val="92D050"/>
                </a:solidFill>
              </a:rPr>
              <a:t>несколько композиционных схем аранжировки</a:t>
            </a:r>
            <a:r>
              <a:rPr lang="ru-RU" sz="1800" b="1" dirty="0" smtClean="0">
                <a:solidFill>
                  <a:srgbClr val="92D050"/>
                </a:solidFill>
              </a:rPr>
              <a:t>: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-организация </a:t>
            </a:r>
            <a:r>
              <a:rPr lang="ru-RU" sz="1800" dirty="0"/>
              <a:t>пространственного решения исходя из цветовой гармонии или контраста при сопоставлении различных растительных форм и фактур;</a:t>
            </a:r>
            <a:br>
              <a:rPr lang="ru-RU" sz="1800" dirty="0"/>
            </a:br>
            <a:r>
              <a:rPr lang="ru-RU" sz="1800" dirty="0" smtClean="0"/>
              <a:t>-организация </a:t>
            </a:r>
            <a:r>
              <a:rPr lang="ru-RU" sz="1800" dirty="0"/>
              <a:t>двухмерного цветового декора в различной ритмике;</a:t>
            </a:r>
            <a:br>
              <a:rPr lang="ru-RU" sz="1800" dirty="0"/>
            </a:br>
            <a:r>
              <a:rPr lang="ru-RU" sz="1800" dirty="0" smtClean="0"/>
              <a:t>-организация </a:t>
            </a:r>
            <a:r>
              <a:rPr lang="ru-RU" sz="1800" dirty="0"/>
              <a:t>конструктивной </a:t>
            </a:r>
            <a:r>
              <a:rPr lang="ru-RU" sz="1800" dirty="0" err="1"/>
              <a:t>фитокомпозиции</a:t>
            </a:r>
            <a:r>
              <a:rPr lang="ru-RU" sz="1800" dirty="0"/>
              <a:t> в центровой, симметричной компоновке и динамическом </a:t>
            </a:r>
            <a:r>
              <a:rPr lang="ru-RU" sz="1800" dirty="0" smtClean="0"/>
              <a:t>равновесии.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0322188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3" y="-315416"/>
            <a:ext cx="7560840" cy="7272808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Колористическое </a:t>
            </a:r>
            <a:r>
              <a:rPr lang="ru-RU" sz="2000" dirty="0"/>
              <a:t>решение большинства </a:t>
            </a:r>
            <a:r>
              <a:rPr lang="ru-RU" sz="2000" dirty="0" err="1"/>
              <a:t>фитокомпозиций</a:t>
            </a:r>
            <a:r>
              <a:rPr lang="ru-RU" sz="2000" dirty="0"/>
              <a:t> строится на </a:t>
            </a:r>
            <a:r>
              <a:rPr lang="ru-RU" sz="2000" dirty="0" err="1" smtClean="0"/>
              <a:t>сближённости</a:t>
            </a:r>
            <a:r>
              <a:rPr lang="ru-RU" sz="2000" dirty="0" smtClean="0"/>
              <a:t> </a:t>
            </a:r>
            <a:r>
              <a:rPr lang="ru-RU" sz="2000" dirty="0"/>
              <a:t>или контрастности цветов, а форма букета компонуется по принципам динамического равновесия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1600" dirty="0" smtClean="0"/>
              <a:t>В </a:t>
            </a:r>
            <a:r>
              <a:rPr lang="ru-RU" sz="1600" dirty="0"/>
              <a:t>этих оригинальных работах достигнут композиционный баланс природных элементов: цветков, веточек, мха, самого сосуда</a:t>
            </a:r>
            <a:r>
              <a:rPr lang="ru-RU" sz="1600" dirty="0" smtClean="0"/>
              <a:t>.</a:t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Воссоздаваемый ландшафт — еще один критерий для разделения </a:t>
            </a:r>
            <a:r>
              <a:rPr lang="ru-RU" sz="1600" dirty="0" err="1"/>
              <a:t>фитодизайна</a:t>
            </a:r>
            <a:r>
              <a:rPr lang="ru-RU" sz="1600" dirty="0"/>
              <a:t> на определенные виды. В условиях городских квартир можно воплотить в жизнь кусочек: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тропического леса;</a:t>
            </a:r>
            <a:br>
              <a:rPr lang="ru-RU" sz="1600" dirty="0"/>
            </a:br>
            <a:r>
              <a:rPr lang="ru-RU" sz="1600" dirty="0"/>
              <a:t>прибрежной зоны;</a:t>
            </a:r>
            <a:br>
              <a:rPr lang="ru-RU" sz="1600" dirty="0"/>
            </a:br>
            <a:r>
              <a:rPr lang="ru-RU" sz="1600" dirty="0"/>
              <a:t>пустыни;</a:t>
            </a:r>
            <a:br>
              <a:rPr lang="ru-RU" sz="1600" dirty="0"/>
            </a:br>
            <a:r>
              <a:rPr lang="ru-RU" sz="1600" dirty="0"/>
              <a:t>скалистой местности;</a:t>
            </a:r>
            <a:br>
              <a:rPr lang="ru-RU" sz="1600" dirty="0"/>
            </a:br>
            <a:r>
              <a:rPr lang="ru-RU" sz="1600" dirty="0"/>
              <a:t>болота;</a:t>
            </a:r>
            <a:br>
              <a:rPr lang="ru-RU" sz="1600" dirty="0"/>
            </a:br>
            <a:r>
              <a:rPr lang="ru-RU" sz="1600" dirty="0"/>
              <a:t>сада или парка</a:t>
            </a:r>
            <a:r>
              <a:rPr lang="ru-RU" sz="1600" dirty="0" smtClean="0"/>
              <a:t>.</a:t>
            </a:r>
            <a:br>
              <a:rPr lang="ru-RU" sz="16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7" y="1174059"/>
            <a:ext cx="1944216" cy="191912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124745"/>
            <a:ext cx="3240360" cy="1975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6774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76672"/>
            <a:ext cx="7320669" cy="5832647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Задание: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Создать фито-композицию.</a:t>
            </a:r>
            <a:br>
              <a:rPr lang="ru-RU" sz="2000" dirty="0" smtClean="0"/>
            </a:br>
            <a:r>
              <a:rPr lang="ru-RU" sz="2000" dirty="0" smtClean="0"/>
              <a:t>Выполнение аранжировки растений, цветов и природных материалов исходя из принципов композиции.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Икебана - это ассиметричный букет. В его состав входят не только цветы, но и маленькие веточки. Это могут быть ветки абсолютно высохшие, с почками, с окрашенными листочками, с цветами. Также букет могут составлять стебли трав, листья деревьев и растений. 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В этапах создания представлена фито-композиция из сухих веток. Такие </a:t>
            </a:r>
            <a:r>
              <a:rPr lang="ru-RU" sz="2000" dirty="0"/>
              <a:t>композиции очень распространены как в минималистическом стиле, так и более нарядном. Часто берутся сухие ветви голого типа для формирования футуристических ансамблей. Ветви ели, сосны отлично </a:t>
            </a:r>
            <a:r>
              <a:rPr lang="ru-RU" sz="2000" dirty="0" smtClean="0"/>
              <a:t>подойдут </a:t>
            </a:r>
            <a:r>
              <a:rPr lang="ru-RU" sz="2000" dirty="0"/>
              <a:t>для </a:t>
            </a:r>
            <a:r>
              <a:rPr lang="ru-RU" sz="2000" dirty="0" smtClean="0"/>
              <a:t>новогодних, </a:t>
            </a:r>
            <a:r>
              <a:rPr lang="ru-RU" sz="2000" dirty="0"/>
              <a:t>праздничных произведений, предназначенных в подарок к торжеству или как украшение дома. </a:t>
            </a:r>
            <a:r>
              <a:rPr lang="ru-RU" sz="2000" dirty="0" smtClean="0"/>
              <a:t>Сухие ветки можно дополнить </a:t>
            </a:r>
            <a:r>
              <a:rPr lang="ru-RU" sz="2000" dirty="0"/>
              <a:t>цветами.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189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692696"/>
            <a:ext cx="71287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Этапы </a:t>
            </a:r>
            <a:r>
              <a:rPr lang="ru-RU" dirty="0"/>
              <a:t>создания </a:t>
            </a:r>
            <a:r>
              <a:rPr lang="ru-RU" dirty="0" smtClean="0"/>
              <a:t>фито-композиции</a:t>
            </a:r>
            <a:r>
              <a:rPr lang="ru-RU" dirty="0"/>
              <a:t>:</a:t>
            </a:r>
            <a:br>
              <a:rPr lang="ru-RU" dirty="0"/>
            </a:br>
            <a:r>
              <a:rPr lang="ru-RU" dirty="0"/>
              <a:t>1. </a:t>
            </a:r>
            <a:r>
              <a:rPr lang="ru-RU" dirty="0" smtClean="0"/>
              <a:t>Потребуется: ножницы, верёвка, любая </a:t>
            </a:r>
            <a:r>
              <a:rPr lang="ru-RU" dirty="0"/>
              <a:t>ваза, поддон для </a:t>
            </a:r>
            <a:r>
              <a:rPr lang="ru-RU" dirty="0" smtClean="0"/>
              <a:t>горшка или блюдо/тарелка, природные материалы (ветки, коряги, камни, ракушки, живые или засушенные цветы и т.д.)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315" y="2060849"/>
            <a:ext cx="5610877" cy="417646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4208" y="2060849"/>
            <a:ext cx="2201485" cy="3131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080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332656"/>
            <a:ext cx="8280920" cy="590465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2. Помещаем в вазу ветки, я взяла засушенные веточки вереска, затем дополняют композицию коряги и ракушки.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052736"/>
            <a:ext cx="4032448" cy="540837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2" y="1477546"/>
            <a:ext cx="3240360" cy="455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5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1640" y="260648"/>
            <a:ext cx="7856784" cy="567554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ru-RU" sz="42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sz="42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4200" dirty="0" smtClean="0">
                <a:solidFill>
                  <a:schemeClr val="accent3">
                    <a:lumMod val="75000"/>
                  </a:schemeClr>
                </a:solidFill>
              </a:rPr>
              <a:t>Сегодня мы познакомимся </a:t>
            </a:r>
            <a:r>
              <a:rPr lang="ru-RU" sz="4200" dirty="0">
                <a:solidFill>
                  <a:schemeClr val="accent3">
                    <a:lumMod val="75000"/>
                  </a:schemeClr>
                </a:solidFill>
              </a:rPr>
              <a:t>с одним из видов творчества – </a:t>
            </a:r>
            <a:r>
              <a:rPr lang="ru-RU" sz="4200" dirty="0" err="1">
                <a:solidFill>
                  <a:schemeClr val="accent3">
                    <a:lumMod val="75000"/>
                  </a:schemeClr>
                </a:solidFill>
              </a:rPr>
              <a:t>фитодизайном</a:t>
            </a:r>
            <a:r>
              <a:rPr lang="ru-RU" sz="4200" dirty="0">
                <a:solidFill>
                  <a:schemeClr val="accent3">
                    <a:lumMod val="75000"/>
                  </a:schemeClr>
                </a:solidFill>
              </a:rPr>
              <a:t>, искусством </a:t>
            </a:r>
            <a:r>
              <a:rPr lang="ru-RU" sz="4200" dirty="0" smtClean="0">
                <a:solidFill>
                  <a:schemeClr val="accent3">
                    <a:lumMod val="75000"/>
                  </a:schemeClr>
                </a:solidFill>
              </a:rPr>
              <a:t>икебана.</a:t>
            </a:r>
          </a:p>
          <a:p>
            <a:pPr marL="0" indent="0">
              <a:buNone/>
            </a:pPr>
            <a:r>
              <a:rPr lang="ru-RU" sz="4200" dirty="0" smtClean="0">
                <a:solidFill>
                  <a:schemeClr val="accent2">
                    <a:lumMod val="75000"/>
                  </a:schemeClr>
                </a:solidFill>
              </a:rPr>
              <a:t>Научимся:</a:t>
            </a:r>
            <a:endParaRPr lang="ru-RU" sz="4200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Tx/>
              <a:buChar char="-"/>
            </a:pPr>
            <a:r>
              <a:rPr lang="ru-RU" sz="4200" dirty="0" smtClean="0">
                <a:solidFill>
                  <a:srgbClr val="FFC000"/>
                </a:solidFill>
              </a:rPr>
              <a:t>создавать фито-композиции </a:t>
            </a:r>
            <a:r>
              <a:rPr lang="ru-RU" sz="4200" dirty="0">
                <a:solidFill>
                  <a:srgbClr val="FFC000"/>
                </a:solidFill>
              </a:rPr>
              <a:t>из природных </a:t>
            </a:r>
            <a:r>
              <a:rPr lang="ru-RU" sz="4200" dirty="0" smtClean="0">
                <a:solidFill>
                  <a:srgbClr val="FFC000"/>
                </a:solidFill>
              </a:rPr>
              <a:t>материалов.</a:t>
            </a:r>
          </a:p>
          <a:p>
            <a:pPr marL="0" indent="0">
              <a:buNone/>
            </a:pPr>
            <a:r>
              <a:rPr lang="ru-RU" sz="4200" dirty="0" smtClean="0">
                <a:solidFill>
                  <a:srgbClr val="FFC000"/>
                </a:solidFill>
              </a:rPr>
              <a:t>Узнаем:</a:t>
            </a:r>
            <a:endParaRPr lang="ru-RU" sz="4200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4200" dirty="0"/>
              <a:t>- ч</a:t>
            </a:r>
            <a:r>
              <a:rPr lang="ru-RU" sz="4200" dirty="0" smtClean="0"/>
              <a:t>то такое флористика и </a:t>
            </a:r>
            <a:r>
              <a:rPr lang="ru-RU" sz="4200" dirty="0" err="1" smtClean="0"/>
              <a:t>фитодизайн</a:t>
            </a:r>
            <a:r>
              <a:rPr lang="ru-RU" sz="4200" dirty="0" smtClean="0"/>
              <a:t>;</a:t>
            </a:r>
            <a:endParaRPr lang="ru-RU" sz="4200" dirty="0"/>
          </a:p>
          <a:p>
            <a:pPr marL="0" indent="0">
              <a:buNone/>
            </a:pPr>
            <a:r>
              <a:rPr lang="ru-RU" sz="4200" dirty="0" smtClean="0"/>
              <a:t>- </a:t>
            </a:r>
            <a:r>
              <a:rPr lang="ru-RU" sz="4200" dirty="0"/>
              <a:t>основные принципы искусства икебаны</a:t>
            </a:r>
            <a:r>
              <a:rPr lang="ru-RU" sz="4200" dirty="0" smtClean="0"/>
              <a:t>;</a:t>
            </a:r>
          </a:p>
          <a:p>
            <a:pPr marL="0" indent="0">
              <a:buNone/>
            </a:pPr>
            <a:r>
              <a:rPr lang="ru-RU" sz="4200" dirty="0"/>
              <a:t>- </a:t>
            </a:r>
            <a:r>
              <a:rPr lang="ru-RU" sz="4200" dirty="0" smtClean="0"/>
              <a:t>пополним свой словарь </a:t>
            </a:r>
            <a:r>
              <a:rPr lang="ru-RU" sz="4200" dirty="0"/>
              <a:t>новыми </a:t>
            </a:r>
            <a:r>
              <a:rPr lang="ru-RU" sz="4200" dirty="0" smtClean="0"/>
              <a:t>терминами</a:t>
            </a:r>
            <a:endParaRPr lang="ru-RU" sz="4200" dirty="0"/>
          </a:p>
        </p:txBody>
      </p:sp>
    </p:spTree>
    <p:extLst>
      <p:ext uri="{BB962C8B-B14F-4D97-AF65-F5344CB8AC3E}">
        <p14:creationId xmlns:p14="http://schemas.microsoft.com/office/powerpoint/2010/main" val="235088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2656"/>
            <a:ext cx="4392488" cy="585055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652120" y="1052736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3. Добавляем цветы и другие </a:t>
            </a:r>
          </a:p>
          <a:p>
            <a:r>
              <a:rPr lang="ru-RU" dirty="0"/>
              <a:t>п</a:t>
            </a:r>
            <a:r>
              <a:rPr lang="ru-RU" dirty="0" smtClean="0"/>
              <a:t>риродные элементы.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089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88640"/>
            <a:ext cx="8784976" cy="6408712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683568" y="692696"/>
            <a:ext cx="83295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4. Также можно сделать другие вариации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Ваза </a:t>
            </a:r>
            <a:r>
              <a:rPr lang="ru-RU" dirty="0"/>
              <a:t>или сосуд </a:t>
            </a:r>
            <a:r>
              <a:rPr lang="ru-RU" dirty="0" smtClean="0"/>
              <a:t>- часть оформления </a:t>
            </a:r>
            <a:r>
              <a:rPr lang="ru-RU" dirty="0"/>
              <a:t>икебаны. Ёмкость </a:t>
            </a:r>
            <a:r>
              <a:rPr lang="ru-RU" dirty="0" smtClean="0"/>
              <a:t>должна быть низкой </a:t>
            </a:r>
          </a:p>
          <a:p>
            <a:r>
              <a:rPr lang="ru-RU" dirty="0" smtClean="0"/>
              <a:t>и </a:t>
            </a:r>
            <a:r>
              <a:rPr lang="ru-RU" dirty="0"/>
              <a:t>наполненной </a:t>
            </a:r>
            <a:r>
              <a:rPr lang="ru-RU" dirty="0" smtClean="0"/>
              <a:t>камушками. Можно вместо камней добавить воду.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060847"/>
            <a:ext cx="3096344" cy="427959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3301" y="4200642"/>
            <a:ext cx="3447753" cy="216023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7439" y="2060847"/>
            <a:ext cx="2014768" cy="271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54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332656"/>
            <a:ext cx="8496944" cy="604867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92D050"/>
                </a:solidFill>
              </a:rPr>
              <a:t>Заключение</a:t>
            </a:r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764704"/>
            <a:ext cx="4824536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err="1" smtClean="0">
                <a:latin typeface="Lato"/>
              </a:rPr>
              <a:t>Фитодизайн</a:t>
            </a:r>
            <a:r>
              <a:rPr lang="ru-RU" sz="1400" dirty="0" smtClean="0">
                <a:latin typeface="Lato"/>
              </a:rPr>
              <a:t> - это </a:t>
            </a:r>
            <a:r>
              <a:rPr lang="ru-RU" sz="1400" dirty="0">
                <a:latin typeface="Lato"/>
              </a:rPr>
              <a:t>новое направление в дизайне, для реализации которого используются живые </a:t>
            </a:r>
            <a:r>
              <a:rPr lang="ru-RU" sz="1400" dirty="0" smtClean="0">
                <a:latin typeface="Lato"/>
              </a:rPr>
              <a:t>или не живые растения</a:t>
            </a:r>
            <a:r>
              <a:rPr lang="ru-RU" sz="1400" dirty="0">
                <a:latin typeface="Lato"/>
              </a:rPr>
              <a:t>. Композиции из лиственных или цветущих растений способны преобразить любое пространство и сделать его более уютным и располагающим. Натуральные растения придают интерьеру свежесть, расставляют нужные акценты, способны скрыть недостатки и подчеркнуть достоинства помещения. Плодотворно сказываются на общем состоянии человека, его работоспособности и ощущении комфорта. В этой сфере есть множество перспектив и возможностей реализовать себя как творческую личность. </a:t>
            </a:r>
            <a:endParaRPr lang="ru-RU" sz="1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509" y="1052736"/>
            <a:ext cx="3390123" cy="5085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8835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496" y="3068960"/>
            <a:ext cx="6108101" cy="1117687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92D050"/>
                </a:solidFill>
              </a:rPr>
              <a:t>Задание</a:t>
            </a:r>
            <a:endParaRPr lang="ru-RU" sz="32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7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1639" y="260648"/>
            <a:ext cx="6896534" cy="93610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Флористика – это актуально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1640" y="1196752"/>
            <a:ext cx="6889150" cy="511256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2500" dirty="0" smtClean="0"/>
              <a:t>Флористический  </a:t>
            </a:r>
            <a:r>
              <a:rPr lang="ru-RU" sz="2500" dirty="0"/>
              <a:t>дизайн  помогает  создать гармонию  с  внешним  миром  прогресса  и  спокойствием  природы.  Цветы,  растения  символизируют жизнь,  позволяют  дополнить  любой  интерьер,  придать  ему  одухотворённую  утончённость  и неповторимость. Озеленение интерьеров сегодня популярно для помещений разного стиля и назначения: это офисы, коттеджи, квартиры, магазины и т.д. </a:t>
            </a:r>
            <a:endParaRPr lang="ru-RU" sz="2500" dirty="0" smtClean="0"/>
          </a:p>
          <a:p>
            <a:pPr marL="0" indent="0">
              <a:buNone/>
            </a:pPr>
            <a:r>
              <a:rPr lang="ru-RU" sz="2500" dirty="0" smtClean="0"/>
              <a:t>Искусство </a:t>
            </a:r>
            <a:r>
              <a:rPr lang="ru-RU" sz="2500" dirty="0"/>
              <a:t>икебаны является одним из самых популярных в Японии и считается символом воплощения высокого художественного вкуса, признанного во </a:t>
            </a:r>
            <a:r>
              <a:rPr lang="ru-RU" sz="2500" dirty="0" smtClean="0"/>
              <a:t>всём </a:t>
            </a:r>
            <a:r>
              <a:rPr lang="ru-RU" sz="2500" dirty="0"/>
              <a:t>мире</a:t>
            </a:r>
            <a:r>
              <a:rPr lang="ru-RU" sz="2500" dirty="0" smtClean="0"/>
              <a:t>.</a:t>
            </a:r>
            <a:endParaRPr lang="ru-RU" sz="2500" dirty="0"/>
          </a:p>
          <a:p>
            <a:pPr marL="0" indent="0">
              <a:buNone/>
            </a:pPr>
            <a:r>
              <a:rPr lang="ru-RU" sz="2500" dirty="0"/>
              <a:t>Икебана - японское искусство оформления букета. Слово «икебана» означает «живые цветы». </a:t>
            </a:r>
            <a:endParaRPr lang="ru-RU" sz="2500" dirty="0" smtClean="0"/>
          </a:p>
          <a:p>
            <a:pPr marL="0" indent="0">
              <a:buNone/>
            </a:pPr>
            <a:r>
              <a:rPr lang="ru-RU" sz="2500" dirty="0" smtClean="0"/>
              <a:t>Икебана </a:t>
            </a:r>
            <a:r>
              <a:rPr lang="ru-RU" sz="2500" dirty="0"/>
              <a:t>- это понятие, подразумевающее красоту линий стеблей и веток с изящными изгибами, красоту формы листьев, гармонию красок цветов, </a:t>
            </a:r>
            <a:r>
              <a:rPr lang="ru-RU" sz="2500" dirty="0" smtClean="0"/>
              <a:t>воплощённых </a:t>
            </a:r>
            <a:r>
              <a:rPr lang="ru-RU" sz="2500" dirty="0"/>
              <a:t>в </a:t>
            </a:r>
            <a:r>
              <a:rPr lang="ru-RU" sz="2500" dirty="0" smtClean="0"/>
              <a:t>композицию. Японские мастера </a:t>
            </a:r>
            <a:r>
              <a:rPr lang="ru-RU" sz="2500" dirty="0"/>
              <a:t>икебаны создают букеты из </a:t>
            </a:r>
            <a:r>
              <a:rPr lang="ru-RU" sz="2500" dirty="0" smtClean="0"/>
              <a:t>цветов, </a:t>
            </a:r>
            <a:r>
              <a:rPr lang="ru-RU" sz="2500" dirty="0"/>
              <a:t>сухих веток и трав, сухих корней, кусков деревьев, в </a:t>
            </a:r>
            <a:r>
              <a:rPr lang="ru-RU" sz="2500" dirty="0" smtClean="0"/>
              <a:t>вазах </a:t>
            </a:r>
            <a:r>
              <a:rPr lang="ru-RU" sz="2500" dirty="0"/>
              <a:t>и без них, используя в каждой аранжировке </a:t>
            </a:r>
            <a:r>
              <a:rPr lang="ru-RU" sz="2500" dirty="0" smtClean="0"/>
              <a:t>небольшое </a:t>
            </a:r>
            <a:r>
              <a:rPr lang="ru-RU" sz="2500" dirty="0"/>
              <a:t>количество </a:t>
            </a:r>
            <a:r>
              <a:rPr lang="ru-RU" sz="2500" dirty="0" smtClean="0"/>
              <a:t>цветов.</a:t>
            </a:r>
          </a:p>
          <a:p>
            <a:pPr marL="0" indent="0">
              <a:buNone/>
            </a:pPr>
            <a:r>
              <a:rPr lang="ru-RU" sz="2500" dirty="0" smtClean="0"/>
              <a:t>В </a:t>
            </a:r>
            <a:r>
              <a:rPr lang="ru-RU" sz="2500" dirty="0"/>
              <a:t>наши дни икебана стала традиционным японским искусством, таким как чайная церемония и каллиграфия. </a:t>
            </a:r>
            <a:r>
              <a:rPr lang="ru-RU" sz="2500" dirty="0" smtClean="0"/>
              <a:t>В </a:t>
            </a:r>
            <a:r>
              <a:rPr lang="ru-RU" sz="2500" dirty="0"/>
              <a:t>Японии икебана имеет </a:t>
            </a:r>
            <a:r>
              <a:rPr lang="ru-RU" sz="2500" dirty="0" smtClean="0"/>
              <a:t>большое </a:t>
            </a:r>
            <a:r>
              <a:rPr lang="ru-RU" sz="2500" dirty="0"/>
              <a:t>значение в дизайне интерьера, как картины, статуэтки и другие произведения искусства. </a:t>
            </a:r>
            <a:r>
              <a:rPr lang="ru-RU" sz="2500" dirty="0" smtClean="0"/>
              <a:t>Также во </a:t>
            </a:r>
            <a:r>
              <a:rPr lang="ru-RU" sz="2500" dirty="0"/>
              <a:t>всём мире сейчас испытывают живой интерес к древним традициям </a:t>
            </a:r>
            <a:r>
              <a:rPr lang="ru-RU" sz="2500" dirty="0" smtClean="0"/>
              <a:t>икебаны.</a:t>
            </a:r>
          </a:p>
        </p:txBody>
      </p:sp>
    </p:spTree>
    <p:extLst>
      <p:ext uri="{BB962C8B-B14F-4D97-AF65-F5344CB8AC3E}">
        <p14:creationId xmlns:p14="http://schemas.microsoft.com/office/powerpoint/2010/main" val="274966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5" y="764703"/>
            <a:ext cx="6336703" cy="2178189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000" dirty="0" err="1" smtClean="0"/>
              <a:t>Фитодизайн</a:t>
            </a:r>
            <a:r>
              <a:rPr lang="ru-RU" sz="2000" dirty="0" smtClean="0"/>
              <a:t> представляет с</a:t>
            </a:r>
            <a:r>
              <a:rPr lang="en-US" sz="2000" dirty="0" smtClean="0"/>
              <a:t>o</a:t>
            </a:r>
            <a:r>
              <a:rPr lang="ru-RU" sz="2000" dirty="0" smtClean="0"/>
              <a:t>бой как составление </a:t>
            </a:r>
            <a:r>
              <a:rPr lang="en-US" sz="2000" dirty="0" smtClean="0"/>
              <a:t>o</a:t>
            </a:r>
            <a:r>
              <a:rPr lang="ru-RU" sz="2000" dirty="0" err="1" smtClean="0"/>
              <a:t>тдельных</a:t>
            </a:r>
            <a:r>
              <a:rPr lang="ru-RU" sz="2000" dirty="0" smtClean="0"/>
              <a:t> </a:t>
            </a:r>
            <a:r>
              <a:rPr lang="en-US" sz="2000" dirty="0" smtClean="0"/>
              <a:t>o</a:t>
            </a:r>
            <a:r>
              <a:rPr lang="ru-RU" sz="2000" dirty="0" err="1" smtClean="0"/>
              <a:t>бъёмных</a:t>
            </a:r>
            <a:r>
              <a:rPr lang="ru-RU" sz="2000" dirty="0" smtClean="0"/>
              <a:t> композиций из живых или засушенных цветов и растений, так и цел</a:t>
            </a:r>
            <a:r>
              <a:rPr lang="en-US" sz="2000" dirty="0" smtClean="0"/>
              <a:t>o</a:t>
            </a:r>
            <a:r>
              <a:rPr lang="ru-RU" sz="2000" dirty="0" err="1" smtClean="0"/>
              <a:t>стное</a:t>
            </a:r>
            <a:r>
              <a:rPr lang="ru-RU" sz="2000" dirty="0" smtClean="0"/>
              <a:t> </a:t>
            </a:r>
            <a:r>
              <a:rPr lang="en-US" sz="2000" dirty="0" smtClean="0"/>
              <a:t>o</a:t>
            </a:r>
            <a:r>
              <a:rPr lang="ru-RU" sz="2000" dirty="0" err="1" smtClean="0"/>
              <a:t>формление</a:t>
            </a:r>
            <a:r>
              <a:rPr lang="ru-RU" sz="2000" dirty="0" smtClean="0"/>
              <a:t> интерьеров цветами, травами, деревьями, к</a:t>
            </a:r>
            <a:r>
              <a:rPr lang="en-US" sz="2000" dirty="0" smtClean="0"/>
              <a:t>o</a:t>
            </a:r>
            <a:r>
              <a:rPr lang="ru-RU" sz="2000" dirty="0" err="1" smtClean="0"/>
              <a:t>рягами</a:t>
            </a:r>
            <a:r>
              <a:rPr lang="ru-RU" sz="2000" dirty="0" smtClean="0"/>
              <a:t>.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976691"/>
            <a:ext cx="1829903" cy="273630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457" y="5746793"/>
            <a:ext cx="15392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 err="1">
                <a:solidFill>
                  <a:schemeClr val="tx2">
                    <a:lumMod val="25000"/>
                  </a:schemeClr>
                </a:solidFill>
                <a:latin typeface="Proxima Nova"/>
                <a:hlinkClick r:id="rId3" tooltip="Go to Otomodachi's photostream"/>
              </a:rPr>
              <a:t>Otomodachi</a:t>
            </a: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5" y="116632"/>
            <a:ext cx="2199623" cy="32849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435" y="3622240"/>
            <a:ext cx="4011035" cy="26870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910" y="2976691"/>
            <a:ext cx="2420596" cy="3231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48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238774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Правильно подобранные и размещённые с х</a:t>
            </a:r>
            <a:r>
              <a:rPr lang="en-US" sz="2000" dirty="0" smtClean="0"/>
              <a:t>o</a:t>
            </a:r>
            <a:r>
              <a:rPr lang="ru-RU" sz="2000" dirty="0" err="1" smtClean="0"/>
              <a:t>рошим</a:t>
            </a:r>
            <a:r>
              <a:rPr lang="ru-RU" sz="2000" dirty="0" smtClean="0"/>
              <a:t> вкусом растения создают  психологический к</a:t>
            </a:r>
            <a:r>
              <a:rPr lang="en-US" sz="2000" dirty="0" smtClean="0"/>
              <a:t>o</a:t>
            </a:r>
            <a:r>
              <a:rPr lang="ru-RU" sz="2000" dirty="0" err="1" smtClean="0"/>
              <a:t>мфорт</a:t>
            </a:r>
            <a:r>
              <a:rPr lang="ru-RU" sz="2000" dirty="0" smtClean="0"/>
              <a:t> в помещении, улучшают </a:t>
            </a:r>
            <a:r>
              <a:rPr lang="ru-RU" sz="2000" dirty="0" err="1" smtClean="0"/>
              <a:t>ег</a:t>
            </a:r>
            <a:r>
              <a:rPr lang="en-US" sz="2000" dirty="0" smtClean="0"/>
              <a:t>o</a:t>
            </a:r>
            <a:r>
              <a:rPr lang="ru-RU" sz="2000" dirty="0" smtClean="0"/>
              <a:t> микроклимат.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 rot="10800000" flipV="1">
            <a:off x="114938" y="5750282"/>
            <a:ext cx="4024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Monica </a:t>
            </a:r>
            <a:r>
              <a:rPr lang="en-US" dirty="0" err="1"/>
              <a:t>Guilera</a:t>
            </a:r>
            <a:r>
              <a:rPr lang="en-US" dirty="0"/>
              <a:t> and Tim </a:t>
            </a:r>
            <a:r>
              <a:rPr lang="en-US" dirty="0" smtClean="0"/>
              <a:t>Johnson</a:t>
            </a:r>
          </a:p>
          <a:p>
            <a:r>
              <a:rPr lang="en-US" dirty="0" smtClean="0"/>
              <a:t>2013.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198" y="3037912"/>
            <a:ext cx="1853952" cy="27809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1603" y="1700807"/>
            <a:ext cx="2005191" cy="267358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444208" y="4509120"/>
            <a:ext cx="26997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Дизайн интерьера с </a:t>
            </a:r>
            <a:r>
              <a:rPr lang="ru-RU" dirty="0" err="1" smtClean="0"/>
              <a:t>фитодизайном</a:t>
            </a:r>
            <a:r>
              <a:rPr lang="ru-RU" dirty="0" smtClean="0"/>
              <a:t> от  португальских дизайнеров из </a:t>
            </a:r>
            <a:r>
              <a:rPr lang="en-US" dirty="0" smtClean="0"/>
              <a:t>almocodesexta.com.br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945816" y="5662097"/>
            <a:ext cx="272247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Фитодизайн</a:t>
            </a:r>
            <a:r>
              <a:rPr lang="ru-RU" dirty="0" smtClean="0"/>
              <a:t> от</a:t>
            </a:r>
          </a:p>
          <a:p>
            <a:r>
              <a:rPr lang="en-US" dirty="0" err="1" smtClean="0"/>
              <a:t>Otomodachi</a:t>
            </a:r>
            <a:endParaRPr lang="ru-RU" dirty="0" smtClean="0"/>
          </a:p>
          <a:p>
            <a:r>
              <a:rPr lang="en-US" dirty="0"/>
              <a:t>Ikebana </a:t>
            </a:r>
            <a:r>
              <a:rPr lang="ru-RU" dirty="0" smtClean="0"/>
              <a:t>«</a:t>
            </a:r>
            <a:r>
              <a:rPr lang="en-US" dirty="0" smtClean="0"/>
              <a:t>Red explosion</a:t>
            </a:r>
            <a:r>
              <a:rPr lang="ru-RU" dirty="0" smtClean="0"/>
              <a:t>»</a:t>
            </a:r>
          </a:p>
          <a:p>
            <a:r>
              <a:rPr lang="ru-RU" dirty="0" smtClean="0"/>
              <a:t>2008.</a:t>
            </a: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4378" y="3229153"/>
            <a:ext cx="3109869" cy="2371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70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332656"/>
            <a:ext cx="8306246" cy="619268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404664"/>
            <a:ext cx="646246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Флористика и </a:t>
            </a:r>
            <a:r>
              <a:rPr lang="ru-RU" dirty="0" err="1"/>
              <a:t>фитодизайн</a:t>
            </a:r>
            <a:r>
              <a:rPr lang="ru-RU" dirty="0"/>
              <a:t> – </a:t>
            </a:r>
            <a:r>
              <a:rPr lang="ru-RU" dirty="0" smtClean="0"/>
              <a:t>это отдельные </a:t>
            </a:r>
            <a:r>
              <a:rPr lang="ru-RU" dirty="0"/>
              <a:t>и очень </a:t>
            </a:r>
            <a:r>
              <a:rPr lang="ru-RU" dirty="0" smtClean="0"/>
              <a:t>объёмные направления, </a:t>
            </a:r>
            <a:r>
              <a:rPr lang="ru-RU" dirty="0"/>
              <a:t>которые в последнее время набирают </a:t>
            </a:r>
            <a:r>
              <a:rPr lang="ru-RU" dirty="0" smtClean="0"/>
              <a:t>всё </a:t>
            </a:r>
            <a:r>
              <a:rPr lang="ru-RU" dirty="0"/>
              <a:t>больше популярности. Если под термином «флористика» подразумевается создание всевозможных композиций из растений (букеты, панно, коллажи и др.), то </a:t>
            </a:r>
            <a:r>
              <a:rPr lang="ru-RU" dirty="0" smtClean="0"/>
              <a:t>«</a:t>
            </a:r>
            <a:r>
              <a:rPr lang="ru-RU" dirty="0" err="1" smtClean="0"/>
              <a:t>фитодизайн</a:t>
            </a:r>
            <a:r>
              <a:rPr lang="ru-RU" dirty="0" smtClean="0"/>
              <a:t>» </a:t>
            </a:r>
            <a:r>
              <a:rPr lang="ru-RU" dirty="0"/>
              <a:t>– это использование и этих композиций, и растений, </a:t>
            </a:r>
            <a:r>
              <a:rPr lang="ru-RU" dirty="0" smtClean="0"/>
              <a:t>в </a:t>
            </a:r>
            <a:r>
              <a:rPr lang="ru-RU" dirty="0"/>
              <a:t>дизайне интерьеров. В принципе, горшок </a:t>
            </a:r>
            <a:r>
              <a:rPr lang="ru-RU" dirty="0" smtClean="0"/>
              <a:t>орхидеи на подоконнике </a:t>
            </a:r>
            <a:r>
              <a:rPr lang="ru-RU" dirty="0"/>
              <a:t>– это </a:t>
            </a:r>
            <a:r>
              <a:rPr lang="ru-RU" dirty="0" smtClean="0"/>
              <a:t>и есть уже </a:t>
            </a:r>
            <a:r>
              <a:rPr lang="ru-RU" dirty="0"/>
              <a:t>элемент </a:t>
            </a:r>
            <a:r>
              <a:rPr lang="ru-RU" dirty="0" err="1"/>
              <a:t>фитодизайна</a:t>
            </a:r>
            <a:r>
              <a:rPr lang="ru-RU" dirty="0"/>
              <a:t>, </a:t>
            </a:r>
            <a:r>
              <a:rPr lang="ru-RU" dirty="0" smtClean="0"/>
              <a:t>если поставить его туда с </a:t>
            </a:r>
            <a:r>
              <a:rPr lang="ru-RU" dirty="0"/>
              <a:t>целью украшения комнаты.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218" y="3104100"/>
            <a:ext cx="3989929" cy="367158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273750"/>
            <a:ext cx="2088232" cy="3332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06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260648"/>
            <a:ext cx="8162230" cy="5466168"/>
          </a:xfrm>
        </p:spPr>
        <p:txBody>
          <a:bodyPr>
            <a:normAutofit/>
          </a:bodyPr>
          <a:lstStyle/>
          <a:p>
            <a:pPr algn="just"/>
            <a:endParaRPr lang="ru-RU" dirty="0" smtClean="0"/>
          </a:p>
          <a:p>
            <a:pPr algn="ctr"/>
            <a:r>
              <a:rPr lang="ru-RU" dirty="0" err="1" smtClean="0"/>
              <a:t>Фитодизайн</a:t>
            </a:r>
            <a:r>
              <a:rPr lang="ru-RU" dirty="0" smtClean="0"/>
              <a:t> </a:t>
            </a:r>
            <a:r>
              <a:rPr lang="ru-RU" dirty="0"/>
              <a:t>– это направление в декоре помещения, основанное на наполнении дома растениям и флористической атрибутикой. Само понятие «</a:t>
            </a:r>
            <a:r>
              <a:rPr lang="ru-RU" dirty="0" err="1"/>
              <a:t>фитодизайн</a:t>
            </a:r>
            <a:r>
              <a:rPr lang="ru-RU" dirty="0"/>
              <a:t>» появилось в середине </a:t>
            </a:r>
            <a:r>
              <a:rPr lang="en-US" dirty="0" smtClean="0"/>
              <a:t>XIX </a:t>
            </a:r>
            <a:r>
              <a:rPr lang="ru-RU" dirty="0" smtClean="0"/>
              <a:t>века. В </a:t>
            </a:r>
            <a:r>
              <a:rPr lang="ru-RU" dirty="0"/>
              <a:t>России первые элементы </a:t>
            </a:r>
            <a:r>
              <a:rPr lang="ru-RU" dirty="0" err="1"/>
              <a:t>фитодизайна</a:t>
            </a:r>
            <a:r>
              <a:rPr lang="ru-RU" dirty="0"/>
              <a:t> появились при </a:t>
            </a:r>
            <a:r>
              <a:rPr lang="ru-RU" dirty="0" smtClean="0"/>
              <a:t>Петре </a:t>
            </a:r>
            <a:r>
              <a:rPr lang="en-US" dirty="0"/>
              <a:t>I</a:t>
            </a:r>
            <a:r>
              <a:rPr lang="ru-RU" dirty="0" smtClean="0"/>
              <a:t>, </a:t>
            </a:r>
            <a:r>
              <a:rPr lang="ru-RU" dirty="0"/>
              <a:t>в те времена было модно обустраивать зимние сады и оранжереи, которые являются ничем иным, как </a:t>
            </a:r>
            <a:r>
              <a:rPr lang="ru-RU" dirty="0" smtClean="0"/>
              <a:t>проявлением </a:t>
            </a:r>
            <a:r>
              <a:rPr lang="ru-RU" dirty="0" err="1"/>
              <a:t>фитодизайна</a:t>
            </a:r>
            <a:r>
              <a:rPr lang="ru-RU" dirty="0" smtClean="0"/>
              <a:t>.</a:t>
            </a:r>
          </a:p>
          <a:p>
            <a:pPr algn="l"/>
            <a:endParaRPr lang="ru-RU" dirty="0" smtClean="0"/>
          </a:p>
          <a:p>
            <a:pPr algn="l"/>
            <a:endParaRPr lang="ru-RU" dirty="0"/>
          </a:p>
          <a:p>
            <a:pPr algn="l"/>
            <a:r>
              <a:rPr lang="ru-RU" sz="1800" dirty="0" smtClean="0"/>
              <a:t>Ботанический сад Петра Великого</a:t>
            </a:r>
            <a:endParaRPr lang="ru-RU" sz="1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221088"/>
            <a:ext cx="2225645" cy="16561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921682"/>
            <a:ext cx="2472690" cy="339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73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260648"/>
            <a:ext cx="8496944" cy="6192688"/>
          </a:xfrm>
        </p:spPr>
        <p:txBody>
          <a:bodyPr>
            <a:normAutofit/>
          </a:bodyPr>
          <a:lstStyle/>
          <a:p>
            <a:pPr algn="l"/>
            <a:r>
              <a:rPr lang="ru-RU" sz="1800" dirty="0"/>
              <a:t>Настоящей родиной флористики в том понимании, в котором это искусство популярно сейчас, стал Древний Египет. Именно там существовала традиция украшать дома живыми цветочными гирляндами. В Древней Греции и Риме жилища богатых и знатных особ и общественные здания украшались цветочными </a:t>
            </a:r>
            <a:r>
              <a:rPr lang="ru-RU" sz="1800" dirty="0" smtClean="0"/>
              <a:t>композициями.</a:t>
            </a:r>
            <a:endParaRPr lang="ru-RU" sz="1800" dirty="0"/>
          </a:p>
          <a:p>
            <a:pPr algn="l"/>
            <a:r>
              <a:rPr lang="ru-RU" sz="1800" dirty="0" smtClean="0"/>
              <a:t>Гирлянда – декоративное украшение, в виде цепочки из соединённых между собой нитью предметов (ветвей, цветов) применяемое в качестве украшения интерьеров и зданий. Используется в этом качестве с древних времён и по сей день.</a:t>
            </a:r>
            <a:endParaRPr lang="ru-RU" sz="1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56992"/>
            <a:ext cx="2789539" cy="204361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172187"/>
            <a:ext cx="2448272" cy="36970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5825" y="3172186"/>
            <a:ext cx="2521872" cy="368581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9512" y="5589241"/>
            <a:ext cx="33843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Египетские орнаменты</a:t>
            </a:r>
            <a:br>
              <a:rPr lang="ru-RU" dirty="0" smtClean="0"/>
            </a:br>
            <a:r>
              <a:rPr lang="ru-RU" dirty="0" smtClean="0"/>
              <a:t>Иллюстрация из книги: </a:t>
            </a:r>
            <a:r>
              <a:rPr lang="en-US" dirty="0" smtClean="0"/>
              <a:t>Owen Jones. The Grammar of Ornament. London, 1856.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75829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260648"/>
            <a:ext cx="5184576" cy="6120680"/>
          </a:xfrm>
        </p:spPr>
        <p:txBody>
          <a:bodyPr>
            <a:normAutofit/>
          </a:bodyPr>
          <a:lstStyle/>
          <a:p>
            <a:pPr algn="l"/>
            <a:r>
              <a:rPr lang="ru-RU" sz="1800" dirty="0"/>
              <a:t>Искусство икебаны пришло к нам из </a:t>
            </a:r>
            <a:r>
              <a:rPr lang="ru-RU" sz="1800" dirty="0" smtClean="0"/>
              <a:t>Японии. Это умение </a:t>
            </a:r>
            <a:r>
              <a:rPr lang="ru-RU" sz="1800" dirty="0"/>
              <a:t>формировать уникальные, оригинальные, эффектные композиции, которые способны выражать человеческие эмоции</a:t>
            </a:r>
            <a:r>
              <a:rPr lang="ru-RU" sz="1800" dirty="0" smtClean="0"/>
              <a:t>.</a:t>
            </a:r>
            <a:endParaRPr lang="ru-RU" sz="1800" dirty="0"/>
          </a:p>
          <a:p>
            <a:pPr algn="l"/>
            <a:r>
              <a:rPr lang="ru-RU" sz="1800" dirty="0"/>
              <a:t>Мастера икебаны комбинируют необычные материалы, цветы, ветки странных форм. </a:t>
            </a:r>
            <a:r>
              <a:rPr lang="ru-RU" sz="1800" dirty="0" smtClean="0"/>
              <a:t>Икебана </a:t>
            </a:r>
            <a:r>
              <a:rPr lang="ru-RU" sz="1800" dirty="0"/>
              <a:t>оказала огромное влияние на флористику, благодаря её принципам составляются </a:t>
            </a:r>
            <a:r>
              <a:rPr lang="ru-RU" sz="1800" dirty="0" smtClean="0"/>
              <a:t>цветочные </a:t>
            </a:r>
            <a:r>
              <a:rPr lang="ru-RU" sz="1800" dirty="0"/>
              <a:t>композиции</a:t>
            </a:r>
            <a:r>
              <a:rPr lang="ru-RU" sz="1800" dirty="0" smtClean="0"/>
              <a:t>.</a:t>
            </a:r>
          </a:p>
          <a:p>
            <a:pPr algn="l"/>
            <a:r>
              <a:rPr lang="ru-RU" sz="1800" dirty="0"/>
              <a:t>Цветочное искусство из Японии дословно переводится как композиция из живых цветов. Именно в Японии икебана получила настоящую популярность, и распространение по всему </a:t>
            </a:r>
            <a:r>
              <a:rPr lang="ru-RU" sz="1800" dirty="0" smtClean="0"/>
              <a:t>миру. </a:t>
            </a:r>
            <a:r>
              <a:rPr lang="ru-RU" sz="1800" dirty="0"/>
              <a:t>История возникновения составления букетов началась в XV веке, когда монахи создавали цветочные букеты как дар богам в храмах.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052736"/>
            <a:ext cx="2901672" cy="4315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17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рлин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Берлин</Template>
  <TotalTime>1144</TotalTime>
  <Words>1743</Words>
  <Application>Microsoft Office PowerPoint</Application>
  <PresentationFormat>Экран (4:3)</PresentationFormat>
  <Paragraphs>81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1" baseType="lpstr">
      <vt:lpstr>Arial</vt:lpstr>
      <vt:lpstr>inherit</vt:lpstr>
      <vt:lpstr>Lato</vt:lpstr>
      <vt:lpstr>notoserif</vt:lpstr>
      <vt:lpstr>Proxima Nova</vt:lpstr>
      <vt:lpstr>Times New Roman</vt:lpstr>
      <vt:lpstr>Trebuchet MS</vt:lpstr>
      <vt:lpstr>Берлин</vt:lpstr>
      <vt:lpstr>                Изобразительное искусство 7 класс Тема урока:  «Цветы – частица сада в доме. Фитодизайн» </vt:lpstr>
      <vt:lpstr>Презентация PowerPoint</vt:lpstr>
      <vt:lpstr>Флористика – это актуально</vt:lpstr>
      <vt:lpstr>     Фитодизайн представляет сoбой как составление oтдельных oбъёмных композиций из живых или засушенных цветов и растений, так и целoстное oформление интерьеров цветами, травами, деревьями, кoрягами.       </vt:lpstr>
      <vt:lpstr>Правильно подобранные и размещённые с хoрошим вкусом растения создают  психологический кoмфорт в помещении, улучшают егo микроклимат.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Следующее направление - Охара. Более поздняя школа, родившаяся уже в XIX веке и подарившая новую стилистику, завоевавшую любовь во всём мире – морибану. Её отличительные черты – использование низких сосудов, ваз с водой и днищем плоского типа.</vt:lpstr>
      <vt:lpstr>Презентация PowerPoint</vt:lpstr>
      <vt:lpstr>В японском искусстве вся природа — и деревья, и камни, и в особенности цветы — объект не только эстетического наслаждения, но прежде всего религиозно-философского созерцания. Через природу, рождающую мысль о мимолётности красоты, о бренности всего сущего, человек осознаёт себя. Искусство икебаны — не просто вид фитодизайна, а определённый язык символов, как, например, жесты в японском театре кабуки. Фитокомпозиции (букеты, корзины, венки) бывают самого разного типа и назначения. Они могут украшать служебные и общественные помещения: декорировать стены, висеть в кашпо и стоять в вазах, быть в виде клумбовых композиций, соединяясь с ландшафтно-парковым дизайном. И в простейших работах учащихся, и в сложных композициях художников, цветок предстаёт как частица вечной красоты природы, лишь выявленная мастерством дизайнера. Рассмотрим несколько композиционных схем аранжировки: -организация пространственного решения исходя из цветовой гармонии или контраста при сопоставлении различных растительных форм и фактур; -организация двухмерного цветового декора в различной ритмике; -организация конструктивной фитокомпозиции в центровой, симметричной компоновке и динамическом равновесии.</vt:lpstr>
      <vt:lpstr>Колористическое решение большинства фитокомпозиций строится на сближённости или контрастности цветов, а форма букета компонуется по принципам динамического равновесия.          В этих оригинальных работах достигнут композиционный баланс природных элементов: цветков, веточек, мха, самого сосуда.  Воссоздаваемый ландшафт — еще один критерий для разделения фитодизайна на определенные виды. В условиях городских квартир можно воплотить в жизнь кусочек:  тропического леса; прибрежной зоны; пустыни; скалистой местности; болота; сада или парка.   </vt:lpstr>
      <vt:lpstr>Задание:   Создать фито-композицию. Выполнение аранжировки растений, цветов и природных материалов исходя из принципов композиции.  Икебана - это ассиметричный букет. В его состав входят не только цветы, но и маленькие веточки. Это могут быть ветки абсолютно высохшие, с почками, с окрашенными листочками, с цветами. Также букет могут составлять стебли трав, листья деревьев и растений.   В этапах создания представлена фито-композиция из сухих веток. Такие композиции очень распространены как в минималистическом стиле, так и более нарядном. Часто берутся сухие ветви голого типа для формирования футуристических ансамблей. Ветви ели, сосны отлично подойдут для новогодних, праздничных произведений, предназначенных в подарок к торжеству или как украшение дома. Сухие ветки можно дополнить цветами.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Погружение в культуру Японии в процессе освоения искусства изготовления масок театра Ноо.</dc:title>
  <dc:creator>Maria</dc:creator>
  <cp:lastModifiedBy>RePack by Diakov</cp:lastModifiedBy>
  <cp:revision>154</cp:revision>
  <dcterms:created xsi:type="dcterms:W3CDTF">2015-12-01T18:25:16Z</dcterms:created>
  <dcterms:modified xsi:type="dcterms:W3CDTF">2022-11-26T15:29:27Z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906905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S9.2.0</vt:lpwstr>
  </property>
</Properties>
</file>