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63" r:id="rId3"/>
    <p:sldId id="365" r:id="rId4"/>
    <p:sldId id="364" r:id="rId5"/>
    <p:sldId id="359" r:id="rId6"/>
    <p:sldId id="361" r:id="rId7"/>
    <p:sldId id="32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8820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87293" autoAdjust="0"/>
  </p:normalViewPr>
  <p:slideViewPr>
    <p:cSldViewPr snapToGrid="0">
      <p:cViewPr varScale="1">
        <p:scale>
          <a:sx n="72" d="100"/>
          <a:sy n="72" d="100"/>
        </p:scale>
        <p:origin x="53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B1611-926B-4867-9E09-881214910D81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ABB2D-911E-4FE7-99D6-238D2F7DE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721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4">
            <a:extLst>
              <a:ext uri="{FF2B5EF4-FFF2-40B4-BE49-F238E27FC236}">
                <a16:creationId xmlns:a16="http://schemas.microsoft.com/office/drawing/2014/main" id="{91A1C00A-D70A-484A-868A-AF750AC64DB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6B9BFFE4-B3DA-4599-83BF-0F4FA2E0E9DA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Rectangle 1">
            <a:extLst>
              <a:ext uri="{FF2B5EF4-FFF2-40B4-BE49-F238E27FC236}">
                <a16:creationId xmlns:a16="http://schemas.microsoft.com/office/drawing/2014/main" id="{1A928124-616F-4D1F-8D39-6CDBF2D6D4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id="{0D3AB84E-A6B4-47F7-9378-F336AAFB1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9431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22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9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9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6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38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87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57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98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7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D7D58-6628-404C-9ABB-4889E2F4CFC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B6E76-123C-4B08-B470-4C5CF55A8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89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BE81CB71-2810-4BAA-9BE1-D911D94D39F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 flipH="1">
            <a:off x="10221913" y="549275"/>
            <a:ext cx="4587055" cy="1143000"/>
          </a:xfrm>
        </p:spPr>
        <p:txBody>
          <a:bodyPr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D2C9AF3F-A2CE-4915-8874-3308164A1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414" y="2349500"/>
            <a:ext cx="4071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089576-C8E8-446E-B510-D0546E700301}"/>
              </a:ext>
            </a:extLst>
          </p:cNvPr>
          <p:cNvSpPr txBox="1"/>
          <p:nvPr/>
        </p:nvSpPr>
        <p:spPr>
          <a:xfrm>
            <a:off x="2207568" y="1245903"/>
            <a:ext cx="7776864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Hello, children!</a:t>
            </a:r>
            <a:br>
              <a:rPr lang="ru-RU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400" b="1" dirty="0">
                <a:latin typeface="Calibri" pitchFamily="34" charset="0"/>
                <a:cs typeface="Calibri" pitchFamily="34" charset="0"/>
              </a:rPr>
              <a:t>Здравствуйте, дети!</a:t>
            </a:r>
            <a:r>
              <a:rPr lang="en-US" sz="4400" b="1" dirty="0">
                <a:latin typeface="Calibri" pitchFamily="34" charset="0"/>
                <a:cs typeface="Calibri" pitchFamily="34" charset="0"/>
              </a:rPr>
              <a:t> </a:t>
            </a:r>
            <a:br>
              <a:rPr lang="en-US" sz="4400" b="1" dirty="0">
                <a:latin typeface="Calibri" pitchFamily="34" charset="0"/>
                <a:cs typeface="Calibri" pitchFamily="34" charset="0"/>
              </a:rPr>
            </a:br>
            <a:r>
              <a:rPr lang="en-US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How are you?</a:t>
            </a:r>
            <a:br>
              <a:rPr lang="ru-RU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400" b="1" dirty="0">
                <a:latin typeface="Calibri" pitchFamily="34" charset="0"/>
                <a:cs typeface="Calibri" pitchFamily="34" charset="0"/>
              </a:rPr>
              <a:t>Как у вас дела?</a:t>
            </a:r>
            <a:endParaRPr lang="en-US" sz="4400" b="1" dirty="0">
              <a:latin typeface="Calibri" pitchFamily="34" charset="0"/>
              <a:cs typeface="Calibri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400" b="1" dirty="0">
                <a:solidFill>
                  <a:srgbClr val="FF0000"/>
                </a:solidFill>
                <a:latin typeface="Calibri"/>
              </a:rPr>
              <a:t>Let’s start!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Calibri"/>
              </a:rPr>
              <a:t> </a:t>
            </a:r>
            <a:r>
              <a:rPr lang="ru-RU" sz="4400" b="1" dirty="0">
                <a:latin typeface="Calibri"/>
              </a:rPr>
              <a:t>Начинаем наш урок.</a:t>
            </a:r>
          </a:p>
          <a:p>
            <a:pPr algn="ctr">
              <a:defRPr/>
            </a:pP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28799" y="1122363"/>
            <a:ext cx="841829" cy="2387600"/>
          </a:xfrm>
        </p:spPr>
        <p:txBody>
          <a:bodyPr>
            <a:noAutofit/>
          </a:bodyPr>
          <a:lstStyle/>
          <a:p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ABB9D05-6C75-4059-8276-FFD504937C70}"/>
              </a:ext>
            </a:extLst>
          </p:cNvPr>
          <p:cNvSpPr/>
          <p:nvPr/>
        </p:nvSpPr>
        <p:spPr>
          <a:xfrm>
            <a:off x="449943" y="352315"/>
            <a:ext cx="110598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Распредели названия месяцев под картинками времен года!</a:t>
            </a:r>
            <a:endParaRPr lang="ru-RU" sz="320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5B082E-3B41-4FEB-97F5-37D0B8EC8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371" y="937090"/>
            <a:ext cx="7351258" cy="498243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0C0A7-6E99-4E3A-9EED-BEB7247F02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71" y="4717342"/>
            <a:ext cx="2029212" cy="164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42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B4F251-2A31-4150-975E-16A3378780F9}"/>
              </a:ext>
            </a:extLst>
          </p:cNvPr>
          <p:cNvSpPr txBox="1"/>
          <p:nvPr/>
        </p:nvSpPr>
        <p:spPr>
          <a:xfrm>
            <a:off x="856343" y="580572"/>
            <a:ext cx="9746342" cy="4635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Comic Sans MS" pitchFamily="66" charset="0"/>
              </a:rPr>
              <a:t>Запомни правило: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Чтобы сказать: зимой, летом, осенью, весной, 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мы перед названием времени года  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пишем предлог </a:t>
            </a:r>
            <a:r>
              <a:rPr lang="en-US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en-US" sz="2800" b="1" kern="0" dirty="0">
                <a:solidFill>
                  <a:srgbClr val="FF0000"/>
                </a:solidFill>
                <a:latin typeface="Comic Sans MS" pitchFamily="66" charset="0"/>
              </a:rPr>
              <a:t>n</a:t>
            </a: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– </a:t>
            </a:r>
            <a:r>
              <a:rPr lang="en-US" sz="2800" b="1" u="sng" kern="0" dirty="0">
                <a:solidFill>
                  <a:srgbClr val="FF0000"/>
                </a:solidFill>
                <a:latin typeface="Comic Sans MS" pitchFamily="66" charset="0"/>
              </a:rPr>
              <a:t>in</a:t>
            </a:r>
            <a:r>
              <a:rPr lang="en-US" sz="2800" b="1" kern="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800" b="1" u="sng" kern="0" dirty="0">
                <a:solidFill>
                  <a:srgbClr val="FF0000"/>
                </a:solidFill>
                <a:latin typeface="Comic Sans MS" pitchFamily="66" charset="0"/>
              </a:rPr>
              <a:t>winter</a:t>
            </a:r>
            <a:r>
              <a:rPr lang="en-US" sz="2800" b="1" kern="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– </a:t>
            </a: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зимой</a:t>
            </a:r>
            <a:r>
              <a:rPr lang="en-US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.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ru-RU" sz="800" b="1" kern="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Чтобы сказать: в январе, в марте и </a:t>
            </a:r>
            <a:r>
              <a:rPr lang="ru-RU" sz="2800" b="1" kern="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т.д</a:t>
            </a: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 мы перед месяцем пишем предлог </a:t>
            </a:r>
            <a:r>
              <a:rPr lang="en-US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en-US" sz="2800" b="1" kern="0" dirty="0">
                <a:solidFill>
                  <a:srgbClr val="FF0000"/>
                </a:solidFill>
                <a:latin typeface="Comic Sans MS" pitchFamily="66" charset="0"/>
              </a:rPr>
              <a:t>n.</a:t>
            </a:r>
            <a:endParaRPr lang="ru-RU" sz="2800" b="1" kern="0" dirty="0">
              <a:solidFill>
                <a:srgbClr val="FF0000"/>
              </a:solidFill>
              <a:latin typeface="Comic Sans MS" pitchFamily="66" charset="0"/>
            </a:endParaRP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Comic Sans MS" pitchFamily="66" charset="0"/>
              </a:rPr>
              <a:t>Помни</a:t>
            </a: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: названия месяцев пишем с заглавной буквы – </a:t>
            </a:r>
            <a:r>
              <a:rPr lang="en-US" sz="2800" b="1" u="sng" kern="0" dirty="0">
                <a:solidFill>
                  <a:srgbClr val="FF0000"/>
                </a:solidFill>
                <a:latin typeface="Comic Sans MS" pitchFamily="66" charset="0"/>
              </a:rPr>
              <a:t>in</a:t>
            </a:r>
            <a:r>
              <a:rPr lang="en-US" sz="2800" b="1" kern="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800" b="1" u="sng" kern="0" dirty="0">
                <a:solidFill>
                  <a:srgbClr val="FF0000"/>
                </a:solidFill>
                <a:latin typeface="Comic Sans MS" pitchFamily="66" charset="0"/>
              </a:rPr>
              <a:t>S</a:t>
            </a:r>
            <a:r>
              <a:rPr lang="en-US" sz="2800" b="1" kern="0" dirty="0">
                <a:solidFill>
                  <a:srgbClr val="FF0000"/>
                </a:solidFill>
                <a:latin typeface="Comic Sans MS" pitchFamily="66" charset="0"/>
              </a:rPr>
              <a:t>eptember </a:t>
            </a:r>
            <a:r>
              <a:rPr lang="en-US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– </a:t>
            </a: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 сентябре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ru-RU" sz="2800" b="1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880251-14AB-4DB5-9165-7D4D2B310C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23" y="4791765"/>
            <a:ext cx="2029212" cy="16402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D3B38D-822B-434B-B1F3-F1C607442E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43" y="4791765"/>
            <a:ext cx="2029212" cy="164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007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C69F666-64FB-4093-885E-0DEBBE51F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226" y="2014330"/>
            <a:ext cx="7779026" cy="458957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859DDC-95C0-4A13-A37F-4D291EF3D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5993" y="534664"/>
            <a:ext cx="8005259" cy="14001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98B9D6-F20E-4099-AF2F-542AE0710F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43" y="4791765"/>
            <a:ext cx="2029212" cy="164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36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548680"/>
            <a:ext cx="8026400" cy="259630"/>
          </a:xfrm>
        </p:spPr>
        <p:txBody>
          <a:bodyPr>
            <a:noAutofit/>
          </a:bodyPr>
          <a:lstStyle/>
          <a:p>
            <a:br>
              <a:rPr lang="en-US" sz="1800" b="1" dirty="0"/>
            </a:b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878359" y="-172126"/>
            <a:ext cx="8901935" cy="2592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Найди   упр.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4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на стр. 66 </a:t>
            </a:r>
            <a:r>
              <a:rPr lang="en-US" sz="2400" b="1" dirty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</a:rPr>
              <a:t>Прослушай   (159), повтори за диктором,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</a:rPr>
              <a:t>затем перепиши слова в словарь и выучи их. (отправь видео)</a:t>
            </a:r>
            <a:endParaRPr lang="en-US" sz="24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050" b="1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A6A99B-C93A-42F4-8189-BE749067B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1196" y="2019507"/>
            <a:ext cx="7839098" cy="281898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5D10C6A-6670-478B-8B50-CDD6BBD915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43" y="4791765"/>
            <a:ext cx="2029212" cy="1640280"/>
          </a:xfrm>
          <a:prstGeom prst="rect">
            <a:avLst/>
          </a:prstGeom>
        </p:spPr>
      </p:pic>
      <p:pic>
        <p:nvPicPr>
          <p:cNvPr id="10" name="159">
            <a:hlinkClick r:id="" action="ppaction://media"/>
            <a:extLst>
              <a:ext uri="{FF2B5EF4-FFF2-40B4-BE49-F238E27FC236}">
                <a16:creationId xmlns:a16="http://schemas.microsoft.com/office/drawing/2014/main" id="{4ABC20F9-2355-46ED-9D9E-BE71C97225D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170694" y="500230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75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50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548680"/>
            <a:ext cx="8026400" cy="259630"/>
          </a:xfrm>
        </p:spPr>
        <p:txBody>
          <a:bodyPr>
            <a:noAutofit/>
          </a:bodyPr>
          <a:lstStyle/>
          <a:p>
            <a:br>
              <a:rPr lang="en-US" sz="1800" b="1" dirty="0"/>
            </a:b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7468" y="145926"/>
            <a:ext cx="9930062" cy="2592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05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477437-090F-464C-BAE4-EE515A4C9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468" y="463127"/>
            <a:ext cx="10101264" cy="336708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8F2D89A-D20C-433E-8A57-FFD09BD1F4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43" y="4791765"/>
            <a:ext cx="2029212" cy="16402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0060F4-8B1D-4AFE-A1D5-38D5BB724923}"/>
              </a:ext>
            </a:extLst>
          </p:cNvPr>
          <p:cNvSpPr txBox="1"/>
          <p:nvPr/>
        </p:nvSpPr>
        <p:spPr>
          <a:xfrm>
            <a:off x="2279374" y="3109148"/>
            <a:ext cx="9912626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sz="18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8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rgbClr val="002060"/>
                </a:solidFill>
              </a:rPr>
              <a:t>В каждом из этих рядов есть одно лишнее слово.</a:t>
            </a:r>
          </a:p>
          <a:p>
            <a:pPr marL="0" indent="0" algn="ctr">
              <a:buNone/>
            </a:pPr>
            <a:r>
              <a:rPr lang="ru-RU" sz="3200" b="1" dirty="0">
                <a:solidFill>
                  <a:srgbClr val="002060"/>
                </a:solidFill>
              </a:rPr>
              <a:t> Прочитай вслух слова  и найди  лишнее слово.</a:t>
            </a:r>
            <a:endParaRPr lang="ru-RU" sz="9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86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8538" y="1556793"/>
            <a:ext cx="83858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Goodbye!</a:t>
            </a:r>
            <a:endParaRPr lang="ru-RU" sz="36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свидания!</a:t>
            </a:r>
            <a:endParaRPr lang="en-US" sz="3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ru-RU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LUCK!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Желаю удачи!</a:t>
            </a:r>
            <a:endParaRPr lang="ru-RU" sz="3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1228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165</Words>
  <Application>Microsoft Office PowerPoint</Application>
  <PresentationFormat>Широкоэкранный</PresentationFormat>
  <Paragraphs>31</Paragraphs>
  <Slides>7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1st of March</dc:title>
  <dc:creator>Админ</dc:creator>
  <cp:lastModifiedBy>Миниса Рахматулина</cp:lastModifiedBy>
  <cp:revision>99</cp:revision>
  <dcterms:created xsi:type="dcterms:W3CDTF">2017-02-27T14:09:33Z</dcterms:created>
  <dcterms:modified xsi:type="dcterms:W3CDTF">2020-05-03T03:31:45Z</dcterms:modified>
</cp:coreProperties>
</file>