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8"/>
  </p:notesMasterIdLst>
  <p:sldIdLst>
    <p:sldId id="256" r:id="rId3"/>
    <p:sldId id="344" r:id="rId4"/>
    <p:sldId id="377" r:id="rId5"/>
    <p:sldId id="376" r:id="rId6"/>
    <p:sldId id="375" r:id="rId7"/>
    <p:sldId id="345" r:id="rId8"/>
    <p:sldId id="364" r:id="rId9"/>
    <p:sldId id="371" r:id="rId10"/>
    <p:sldId id="367" r:id="rId11"/>
    <p:sldId id="372" r:id="rId12"/>
    <p:sldId id="369" r:id="rId13"/>
    <p:sldId id="368" r:id="rId14"/>
    <p:sldId id="362" r:id="rId15"/>
    <p:sldId id="373" r:id="rId16"/>
    <p:sldId id="266" r:id="rId17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D60093"/>
    <a:srgbClr val="FF9900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926" y="-3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2934" y="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1">
            <a:extLst>
              <a:ext uri="{FF2B5EF4-FFF2-40B4-BE49-F238E27FC236}">
                <a16:creationId xmlns:a16="http://schemas.microsoft.com/office/drawing/2014/main" xmlns="" id="{F8548B78-77B3-4980-A656-EF3F3D01E2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07" name="AutoShape 2">
            <a:extLst>
              <a:ext uri="{FF2B5EF4-FFF2-40B4-BE49-F238E27FC236}">
                <a16:creationId xmlns:a16="http://schemas.microsoft.com/office/drawing/2014/main" xmlns="" id="{AFDF5F06-C2FE-4A4A-92C8-576299763B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08" name="AutoShape 3">
            <a:extLst>
              <a:ext uri="{FF2B5EF4-FFF2-40B4-BE49-F238E27FC236}">
                <a16:creationId xmlns:a16="http://schemas.microsoft.com/office/drawing/2014/main" xmlns="" id="{E7593F74-5116-4BB2-BC57-B6B7298DA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09" name="AutoShape 4">
            <a:extLst>
              <a:ext uri="{FF2B5EF4-FFF2-40B4-BE49-F238E27FC236}">
                <a16:creationId xmlns:a16="http://schemas.microsoft.com/office/drawing/2014/main" xmlns="" id="{9B705D2E-1A5D-4F12-B9D6-B75BCCE035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0" name="AutoShape 5">
            <a:extLst>
              <a:ext uri="{FF2B5EF4-FFF2-40B4-BE49-F238E27FC236}">
                <a16:creationId xmlns:a16="http://schemas.microsoft.com/office/drawing/2014/main" xmlns="" id="{FCCCF9FB-8064-4FC8-9D40-31E5E84315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1" name="AutoShape 6">
            <a:extLst>
              <a:ext uri="{FF2B5EF4-FFF2-40B4-BE49-F238E27FC236}">
                <a16:creationId xmlns:a16="http://schemas.microsoft.com/office/drawing/2014/main" xmlns="" id="{5D6359E3-31F2-4D78-8344-6B6F0E7B3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2" name="AutoShape 7">
            <a:extLst>
              <a:ext uri="{FF2B5EF4-FFF2-40B4-BE49-F238E27FC236}">
                <a16:creationId xmlns:a16="http://schemas.microsoft.com/office/drawing/2014/main" xmlns="" id="{5FB8EA66-5B36-4E73-AB99-7CEE003EB9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3" name="AutoShape 8">
            <a:extLst>
              <a:ext uri="{FF2B5EF4-FFF2-40B4-BE49-F238E27FC236}">
                <a16:creationId xmlns:a16="http://schemas.microsoft.com/office/drawing/2014/main" xmlns="" id="{11DCBEC1-03C0-4953-B302-787274F56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4" name="Rectangle 9">
            <a:extLst>
              <a:ext uri="{FF2B5EF4-FFF2-40B4-BE49-F238E27FC236}">
                <a16:creationId xmlns:a16="http://schemas.microsoft.com/office/drawing/2014/main" xmlns="" id="{83172E44-93B6-44CF-A0BC-2591AAAB5CB4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30825" cy="399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4106" name="Rectangle 10">
            <a:extLst>
              <a:ext uri="{FF2B5EF4-FFF2-40B4-BE49-F238E27FC236}">
                <a16:creationId xmlns:a16="http://schemas.microsoft.com/office/drawing/2014/main" xmlns="" id="{F8D20B9B-5063-4739-B021-BE62D767F7F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4088" cy="47974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  <p:sp>
        <p:nvSpPr>
          <p:cNvPr id="4107" name="Rectangle 11">
            <a:extLst>
              <a:ext uri="{FF2B5EF4-FFF2-40B4-BE49-F238E27FC236}">
                <a16:creationId xmlns:a16="http://schemas.microsoft.com/office/drawing/2014/main" xmlns="" id="{25B91B92-81C2-48FE-80B2-4C9D8F9EDFD1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67075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8" name="Rectangle 12">
            <a:extLst>
              <a:ext uri="{FF2B5EF4-FFF2-40B4-BE49-F238E27FC236}">
                <a16:creationId xmlns:a16="http://schemas.microsoft.com/office/drawing/2014/main" xmlns="" id="{A7170B2A-3265-49EA-BBA2-D4449BD7C8EA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67075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9" name="Rectangle 13">
            <a:extLst>
              <a:ext uri="{FF2B5EF4-FFF2-40B4-BE49-F238E27FC236}">
                <a16:creationId xmlns:a16="http://schemas.microsoft.com/office/drawing/2014/main" xmlns="" id="{FE7EAEA8-9215-4B48-8BE5-235EE2DD2A9A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67075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0" name="Rectangle 14">
            <a:extLst>
              <a:ext uri="{FF2B5EF4-FFF2-40B4-BE49-F238E27FC236}">
                <a16:creationId xmlns:a16="http://schemas.microsoft.com/office/drawing/2014/main" xmlns="" id="{EB1F98E4-0A26-47CA-A985-C4412BE73FE2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67075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C8FE585E-E447-4F17-B2DD-79DC89A2DB2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7859240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4">
            <a:extLst>
              <a:ext uri="{FF2B5EF4-FFF2-40B4-BE49-F238E27FC236}">
                <a16:creationId xmlns:a16="http://schemas.microsoft.com/office/drawing/2014/main" xmlns="" id="{91A1C00A-D70A-484A-868A-AF750AC64DB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/>
            <a:fld id="{6B9BFFE4-B3DA-4599-83BF-0F4FA2E0E9DA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1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1" name="Rectangle 1">
            <a:extLst>
              <a:ext uri="{FF2B5EF4-FFF2-40B4-BE49-F238E27FC236}">
                <a16:creationId xmlns:a16="http://schemas.microsoft.com/office/drawing/2014/main" xmlns="" id="{1A928124-616F-4D1F-8D39-6CDBF2D6D4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Text Box 2">
            <a:extLst>
              <a:ext uri="{FF2B5EF4-FFF2-40B4-BE49-F238E27FC236}">
                <a16:creationId xmlns:a16="http://schemas.microsoft.com/office/drawing/2014/main" xmlns="" id="{0D3AB84E-A6B4-47F7-9378-F336AAFB18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49431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C14A402D-4E13-44D6-A2C3-424DBD6262B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xmlns="" val="3927018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35C75DF1-AB08-49E8-97AF-0C0D6568642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xmlns="" val="3578790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9875" y="274638"/>
            <a:ext cx="2052638" cy="52927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0275" cy="52927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955BDBE7-049D-434F-B054-D4E11B1AEFF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xmlns="" val="2323748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E7EF8-A723-42EE-BD0C-5BA5650F4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3175833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53670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529386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0663" cy="4511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263" y="1600200"/>
            <a:ext cx="4032250" cy="4511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2174007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088981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28495856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89207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8085899B-B29F-4B43-9136-D720F1ABAC6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xmlns="" val="35830670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1214233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8021756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1093515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9875" y="274638"/>
            <a:ext cx="2052638" cy="583723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0275" cy="58372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4233240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604D049C-5C71-45ED-98E8-09BB167E2E0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xmlns="" val="3943638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0663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263" y="1604963"/>
            <a:ext cx="403225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4F0A995B-CA3D-4ED3-B36E-2AF5C454F9F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xmlns="" val="340044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F95EC20-63A4-43CE-8FC3-54AB7D1C6A2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xmlns="" val="257142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xmlns="" id="{3C38A8A3-3551-4EC8-A23B-8BAEA469B3C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xmlns="" val="1756752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xmlns="" id="{98860A3C-ABC4-4067-B154-48C474175B3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xmlns="" val="3882592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C8E84FC6-FAC2-4E2F-A2FA-F1F420E3093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xmlns="" val="3003452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F08471F7-8052-441D-B4A1-7A5CFE9C16E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:p14="http://schemas.microsoft.com/office/powerpoint/2010/main" xmlns="" val="365462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xmlns="" id="{0BB22B3F-8D12-42A4-961A-341F9C523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7" name="AutoShape 2">
            <a:extLst>
              <a:ext uri="{FF2B5EF4-FFF2-40B4-BE49-F238E27FC236}">
                <a16:creationId xmlns:a16="http://schemas.microsoft.com/office/drawing/2014/main" xmlns="" id="{938AF18B-750F-4E4A-83CD-B9A4DEF8B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2088" y="5518150"/>
            <a:ext cx="503237" cy="503238"/>
          </a:xfrm>
          <a:custGeom>
            <a:avLst/>
            <a:gdLst>
              <a:gd name="T0" fmla="*/ 503237 w 503237"/>
              <a:gd name="T1" fmla="*/ 251619 h 503238"/>
              <a:gd name="T2" fmla="*/ 251619 w 503237"/>
              <a:gd name="T3" fmla="*/ 503238 h 503238"/>
              <a:gd name="T4" fmla="*/ 0 w 503237"/>
              <a:gd name="T5" fmla="*/ 251619 h 503238"/>
              <a:gd name="T6" fmla="*/ 251619 w 503237"/>
              <a:gd name="T7" fmla="*/ 0 h 5032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8"/>
              <a:gd name="T14" fmla="*/ 503237 w 503237"/>
              <a:gd name="T15" fmla="*/ 503238 h 5032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8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FFFF00"/>
          </a:solidFill>
          <a:ln w="25560" cap="flat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AutoShape 3">
            <a:extLst>
              <a:ext uri="{FF2B5EF4-FFF2-40B4-BE49-F238E27FC236}">
                <a16:creationId xmlns:a16="http://schemas.microsoft.com/office/drawing/2014/main" xmlns="" id="{DF2DD794-C3EA-4814-BAC9-2310AB6CC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157788"/>
            <a:ext cx="503237" cy="503237"/>
          </a:xfrm>
          <a:custGeom>
            <a:avLst/>
            <a:gdLst>
              <a:gd name="T0" fmla="*/ 503237 w 503237"/>
              <a:gd name="T1" fmla="*/ 251619 h 503237"/>
              <a:gd name="T2" fmla="*/ 251619 w 503237"/>
              <a:gd name="T3" fmla="*/ 503237 h 503237"/>
              <a:gd name="T4" fmla="*/ 0 w 503237"/>
              <a:gd name="T5" fmla="*/ 251619 h 503237"/>
              <a:gd name="T6" fmla="*/ 251619 w 503237"/>
              <a:gd name="T7" fmla="*/ 0 h 5032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7"/>
              <a:gd name="T14" fmla="*/ 503237 w 503237"/>
              <a:gd name="T15" fmla="*/ 503237 h 5032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7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00B050"/>
          </a:solidFill>
          <a:ln w="25560" cap="flat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AutoShape 4">
            <a:extLst>
              <a:ext uri="{FF2B5EF4-FFF2-40B4-BE49-F238E27FC236}">
                <a16:creationId xmlns:a16="http://schemas.microsoft.com/office/drawing/2014/main" xmlns="" id="{CFEBC9F1-DC5C-420A-87E4-6B2FA28BF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5589588"/>
            <a:ext cx="503237" cy="503237"/>
          </a:xfrm>
          <a:custGeom>
            <a:avLst/>
            <a:gdLst>
              <a:gd name="T0" fmla="*/ 503237 w 503237"/>
              <a:gd name="T1" fmla="*/ 251619 h 503237"/>
              <a:gd name="T2" fmla="*/ 251619 w 503237"/>
              <a:gd name="T3" fmla="*/ 503237 h 503237"/>
              <a:gd name="T4" fmla="*/ 0 w 503237"/>
              <a:gd name="T5" fmla="*/ 251619 h 503237"/>
              <a:gd name="T6" fmla="*/ 251619 w 503237"/>
              <a:gd name="T7" fmla="*/ 0 h 5032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7"/>
              <a:gd name="T14" fmla="*/ 503237 w 503237"/>
              <a:gd name="T15" fmla="*/ 503237 h 5032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7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FF0000"/>
          </a:solidFill>
          <a:ln w="25560" cap="flat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xmlns="" id="{B33FD5AD-956F-403F-BF27-3ADBBB4E74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15313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текста заголовка щёлкните мышью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xmlns="" id="{2D50286F-CDFF-4CD2-A4FB-49BCEEE7D1FF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3276600" y="1052513"/>
            <a:ext cx="2119313" cy="3508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hangingPunct="1">
              <a:lnSpc>
                <a:spcPct val="100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b="1">
                <a:solidFill>
                  <a:srgbClr val="FFFFFF"/>
                </a:solidFill>
                <a:latin typeface="+mn-lt"/>
                <a:cs typeface="Segoe UI" pitchFamily="34" charset="0"/>
              </a:defRPr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  <p:sp>
        <p:nvSpPr>
          <p:cNvPr id="1032" name="Rectangle 7">
            <a:extLst>
              <a:ext uri="{FF2B5EF4-FFF2-40B4-BE49-F238E27FC236}">
                <a16:creationId xmlns:a16="http://schemas.microsoft.com/office/drawing/2014/main" xmlns="" id="{D9740357-0696-42F5-B976-9CFAB2EDED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5313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структуры щёлкните мышью</a:t>
            </a:r>
          </a:p>
          <a:p>
            <a:pPr lvl="1"/>
            <a:r>
              <a:rPr lang="en-GB" altLang="ru-RU"/>
              <a:t>Второй уровень структуры</a:t>
            </a:r>
          </a:p>
          <a:p>
            <a:pPr lvl="2"/>
            <a:r>
              <a:rPr lang="en-GB" altLang="ru-RU"/>
              <a:t>Третий уровень структуры</a:t>
            </a:r>
          </a:p>
          <a:p>
            <a:pPr lvl="3"/>
            <a:r>
              <a:rPr lang="en-GB" altLang="ru-RU"/>
              <a:t>Четвёртый уровень структуры</a:t>
            </a:r>
          </a:p>
          <a:p>
            <a:pPr lvl="4"/>
            <a:r>
              <a:rPr lang="en-GB" altLang="ru-RU"/>
              <a:t>Пятый уровень структуры</a:t>
            </a:r>
          </a:p>
          <a:p>
            <a:pPr lvl="4"/>
            <a:r>
              <a:rPr lang="en-GB" altLang="ru-RU"/>
              <a:t>Шестой уровень структуры</a:t>
            </a:r>
          </a:p>
          <a:p>
            <a:pPr lvl="4"/>
            <a:r>
              <a:rPr lang="en-GB" altLang="ru-RU"/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63" r:id="rId12"/>
  </p:sldLayoutIdLst>
  <p:hf sldNum="0" hdr="0" ftr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118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18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118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118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>
            <a:extLst>
              <a:ext uri="{FF2B5EF4-FFF2-40B4-BE49-F238E27FC236}">
                <a16:creationId xmlns:a16="http://schemas.microsoft.com/office/drawing/2014/main" xmlns="" id="{B13602FC-42D8-49EA-8032-9E0D76795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1" name="AutoShape 2">
            <a:extLst>
              <a:ext uri="{FF2B5EF4-FFF2-40B4-BE49-F238E27FC236}">
                <a16:creationId xmlns:a16="http://schemas.microsoft.com/office/drawing/2014/main" xmlns="" id="{2FC6754E-F099-4B43-8632-51913CEB7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2088" y="5518150"/>
            <a:ext cx="503237" cy="503238"/>
          </a:xfrm>
          <a:custGeom>
            <a:avLst/>
            <a:gdLst>
              <a:gd name="T0" fmla="*/ 503237 w 503237"/>
              <a:gd name="T1" fmla="*/ 251619 h 503238"/>
              <a:gd name="T2" fmla="*/ 251619 w 503237"/>
              <a:gd name="T3" fmla="*/ 503238 h 503238"/>
              <a:gd name="T4" fmla="*/ 0 w 503237"/>
              <a:gd name="T5" fmla="*/ 251619 h 503238"/>
              <a:gd name="T6" fmla="*/ 251619 w 503237"/>
              <a:gd name="T7" fmla="*/ 0 h 5032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8"/>
              <a:gd name="T14" fmla="*/ 503237 w 503237"/>
              <a:gd name="T15" fmla="*/ 503238 h 5032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8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FFFF00"/>
          </a:solidFill>
          <a:ln w="25560" cap="flat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AutoShape 3">
            <a:extLst>
              <a:ext uri="{FF2B5EF4-FFF2-40B4-BE49-F238E27FC236}">
                <a16:creationId xmlns:a16="http://schemas.microsoft.com/office/drawing/2014/main" xmlns="" id="{931DC0EB-D58D-4718-AD5F-C2656274D2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157788"/>
            <a:ext cx="503237" cy="503237"/>
          </a:xfrm>
          <a:custGeom>
            <a:avLst/>
            <a:gdLst>
              <a:gd name="T0" fmla="*/ 503237 w 503237"/>
              <a:gd name="T1" fmla="*/ 251619 h 503237"/>
              <a:gd name="T2" fmla="*/ 251619 w 503237"/>
              <a:gd name="T3" fmla="*/ 503237 h 503237"/>
              <a:gd name="T4" fmla="*/ 0 w 503237"/>
              <a:gd name="T5" fmla="*/ 251619 h 503237"/>
              <a:gd name="T6" fmla="*/ 251619 w 503237"/>
              <a:gd name="T7" fmla="*/ 0 h 5032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7"/>
              <a:gd name="T14" fmla="*/ 503237 w 503237"/>
              <a:gd name="T15" fmla="*/ 503237 h 5032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7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00B050"/>
          </a:solidFill>
          <a:ln w="25560" cap="flat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AutoShape 4">
            <a:extLst>
              <a:ext uri="{FF2B5EF4-FFF2-40B4-BE49-F238E27FC236}">
                <a16:creationId xmlns:a16="http://schemas.microsoft.com/office/drawing/2014/main" xmlns="" id="{7DACD028-28D7-4016-8E0E-8B3CF24F1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5589588"/>
            <a:ext cx="503237" cy="503237"/>
          </a:xfrm>
          <a:custGeom>
            <a:avLst/>
            <a:gdLst>
              <a:gd name="T0" fmla="*/ 503237 w 503237"/>
              <a:gd name="T1" fmla="*/ 251619 h 503237"/>
              <a:gd name="T2" fmla="*/ 251619 w 503237"/>
              <a:gd name="T3" fmla="*/ 503237 h 503237"/>
              <a:gd name="T4" fmla="*/ 0 w 503237"/>
              <a:gd name="T5" fmla="*/ 251619 h 503237"/>
              <a:gd name="T6" fmla="*/ 251619 w 503237"/>
              <a:gd name="T7" fmla="*/ 0 h 5032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7"/>
              <a:gd name="T14" fmla="*/ 503237 w 503237"/>
              <a:gd name="T15" fmla="*/ 503237 h 5032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7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FF0000"/>
          </a:solidFill>
          <a:ln w="25560" cap="flat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5">
            <a:extLst>
              <a:ext uri="{FF2B5EF4-FFF2-40B4-BE49-F238E27FC236}">
                <a16:creationId xmlns:a16="http://schemas.microsoft.com/office/drawing/2014/main" xmlns="" id="{5D3AFBED-D98A-4C35-91C6-EE33B2E8F8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15313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текста заголовка щёлкните мышью</a:t>
            </a:r>
          </a:p>
        </p:txBody>
      </p:sp>
      <p:sp>
        <p:nvSpPr>
          <p:cNvPr id="2055" name="Rectangle 6">
            <a:extLst>
              <a:ext uri="{FF2B5EF4-FFF2-40B4-BE49-F238E27FC236}">
                <a16:creationId xmlns:a16="http://schemas.microsoft.com/office/drawing/2014/main" xmlns="" id="{119A233D-CF88-4CAF-B515-DA818C4A11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15313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структуры щёлкните мышью</a:t>
            </a:r>
          </a:p>
          <a:p>
            <a:pPr lvl="1"/>
            <a:r>
              <a:rPr lang="en-GB" altLang="ru-RU"/>
              <a:t>Второй уровень структуры</a:t>
            </a:r>
          </a:p>
          <a:p>
            <a:pPr lvl="2"/>
            <a:r>
              <a:rPr lang="en-GB" altLang="ru-RU"/>
              <a:t>Третий уровень структуры</a:t>
            </a:r>
          </a:p>
          <a:p>
            <a:pPr lvl="3"/>
            <a:r>
              <a:rPr lang="en-GB" altLang="ru-RU"/>
              <a:t>Четвёртый уровень структуры</a:t>
            </a:r>
          </a:p>
          <a:p>
            <a:pPr lvl="4"/>
            <a:r>
              <a:rPr lang="en-GB" altLang="ru-RU"/>
              <a:t>Пятый уровень структуры</a:t>
            </a:r>
          </a:p>
          <a:p>
            <a:pPr lvl="4"/>
            <a:r>
              <a:rPr lang="en-GB" altLang="ru-RU"/>
              <a:t>Шестой уровень структуры</a:t>
            </a:r>
          </a:p>
          <a:p>
            <a:pPr lvl="4"/>
            <a:r>
              <a:rPr lang="en-GB" altLang="ru-RU"/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118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18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118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118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72;&#1088;&#1072;&#1085;&#1090;&#1080;&#1085;\4%20&#1082;&#1083;&#1072;&#1089;&#1089;\6%20&#1085;&#1077;&#1076;&#1077;&#1083;&#1103;\157.mp3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xmlns="" id="{BE81CB71-2810-4BAA-9BE1-D911D94D39F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 flipH="1">
            <a:off x="8697912" y="549275"/>
            <a:ext cx="4587055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xmlns="" id="{D2C9AF3F-A2CE-4915-8874-3308164A1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349500"/>
            <a:ext cx="4071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6089576-C8E8-446E-B510-D0546E700301}"/>
              </a:ext>
            </a:extLst>
          </p:cNvPr>
          <p:cNvSpPr txBox="1"/>
          <p:nvPr/>
        </p:nvSpPr>
        <p:spPr>
          <a:xfrm>
            <a:off x="683568" y="1245902"/>
            <a:ext cx="7776864" cy="590995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4400" dirty="0">
              <a:solidFill>
                <a:schemeClr val="accent5">
                  <a:lumMod val="75000"/>
                </a:schemeClr>
              </a:solidFill>
              <a:latin typeface="Calibri"/>
              <a:ea typeface="+mn-ea"/>
            </a:endParaRPr>
          </a:p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4400" dirty="0">
              <a:solidFill>
                <a:schemeClr val="accent5">
                  <a:lumMod val="75000"/>
                </a:schemeClr>
              </a:solidFill>
              <a:latin typeface="Calibri"/>
              <a:ea typeface="+mn-ea"/>
            </a:endParaRPr>
          </a:p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4400" dirty="0">
              <a:solidFill>
                <a:schemeClr val="accent5">
                  <a:lumMod val="75000"/>
                </a:schemeClr>
              </a:solidFill>
              <a:latin typeface="Calibri"/>
              <a:ea typeface="+mn-ea"/>
            </a:endParaRPr>
          </a:p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4400" dirty="0">
              <a:solidFill>
                <a:schemeClr val="accent5">
                  <a:lumMod val="75000"/>
                </a:schemeClr>
              </a:solidFill>
              <a:latin typeface="Calibri"/>
              <a:ea typeface="+mn-ea"/>
            </a:endParaRPr>
          </a:p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4400" dirty="0">
              <a:solidFill>
                <a:schemeClr val="accent5">
                  <a:lumMod val="75000"/>
                </a:schemeClr>
              </a:solidFill>
              <a:latin typeface="Calibri"/>
              <a:ea typeface="+mn-ea"/>
            </a:endParaRPr>
          </a:p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4400" dirty="0">
              <a:solidFill>
                <a:schemeClr val="accent5">
                  <a:lumMod val="75000"/>
                </a:schemeClr>
              </a:solidFill>
              <a:latin typeface="Calibri"/>
              <a:ea typeface="+mn-ea"/>
            </a:endParaRPr>
          </a:p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400" dirty="0">
                <a:solidFill>
                  <a:schemeClr val="accent5">
                    <a:lumMod val="75000"/>
                  </a:schemeClr>
                </a:solidFill>
                <a:latin typeface="Calibri"/>
                <a:ea typeface="+mn-ea"/>
              </a:rPr>
              <a:t>Let’s begin our lesson!</a:t>
            </a:r>
          </a:p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400" dirty="0">
                <a:solidFill>
                  <a:schemeClr val="accent5">
                    <a:lumMod val="75000"/>
                  </a:schemeClr>
                </a:solidFill>
                <a:latin typeface="Calibri"/>
                <a:ea typeface="+mn-ea"/>
              </a:rPr>
              <a:t> </a:t>
            </a:r>
            <a:endParaRPr lang="ru-RU" sz="4400" dirty="0">
              <a:latin typeface="Calibri"/>
              <a:ea typeface="+mn-ea"/>
            </a:endParaRPr>
          </a:p>
          <a:p>
            <a:pPr algn="ctr">
              <a:defRPr/>
            </a:pPr>
            <a:endParaRPr lang="ru-RU" sz="2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D8174DA-6F6A-4FF5-B62A-EA6F83F4DA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620688"/>
            <a:ext cx="1989976" cy="1119362"/>
          </a:xfrm>
          <a:prstGeom prst="rect">
            <a:avLst/>
          </a:prstGeom>
        </p:spPr>
      </p:pic>
      <p:pic>
        <p:nvPicPr>
          <p:cNvPr id="19458" name="Picture 2" descr="https://ds02.infourok.ru/uploads/ex/04e5/0002896c-117c3b05/img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700808"/>
            <a:ext cx="4995540" cy="3456384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D4F9E0-9735-475E-BC4F-3284E161D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7" y="-315416"/>
            <a:ext cx="8204968" cy="2448272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Посмотри на картинки и скажи,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 что собираются делать эти люди</a:t>
            </a:r>
            <a:r>
              <a:rPr lang="ru-RU" sz="2400" b="1" dirty="0" smtClean="0">
                <a:solidFill>
                  <a:srgbClr val="FFFF00"/>
                </a:solidFill>
              </a:rPr>
              <a:t>.</a:t>
            </a:r>
            <a:r>
              <a:rPr lang="en-US" sz="1800" b="1" dirty="0" smtClean="0">
                <a:solidFill>
                  <a:schemeClr val="bg1"/>
                </a:solidFill>
              </a:rPr>
              <a:t/>
            </a:r>
            <a:br>
              <a:rPr lang="en-US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/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.</a:t>
            </a:r>
            <a:r>
              <a:rPr lang="en-US" sz="2400" dirty="0">
                <a:solidFill>
                  <a:schemeClr val="bg1"/>
                </a:solidFill>
              </a:rPr>
              <a:t/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</a:rPr>
              <a:t> </a:t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C680B52-884F-4D6D-B520-1A7F9A650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4509120"/>
            <a:ext cx="7988945" cy="720080"/>
          </a:xfrm>
        </p:spPr>
        <p:txBody>
          <a:bodyPr/>
          <a:lstStyle/>
          <a:p>
            <a:pPr algn="just"/>
            <a:r>
              <a:rPr lang="en-US" alt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8617"/>
            <a:ext cx="9144000" cy="5729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6020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b="1" dirty="0" smtClean="0">
                <a:solidFill>
                  <a:srgbClr val="FFFF00"/>
                </a:solidFill>
              </a:rPr>
              <a:t>Отрицательное предложение</a:t>
            </a:r>
          </a:p>
        </p:txBody>
      </p:sp>
      <p:graphicFrame>
        <p:nvGraphicFramePr>
          <p:cNvPr id="24690" name="Group 114"/>
          <p:cNvGraphicFramePr>
            <a:graphicFrameLocks noGrp="1"/>
          </p:cNvGraphicFramePr>
          <p:nvPr>
            <p:ph idx="1"/>
          </p:nvPr>
        </p:nvGraphicFramePr>
        <p:xfrm>
          <a:off x="566738" y="1752600"/>
          <a:ext cx="8001000" cy="4287837"/>
        </p:xfrm>
        <a:graphic>
          <a:graphicData uri="http://schemas.openxmlformats.org/drawingml/2006/table">
            <a:tbl>
              <a:tblPr/>
              <a:tblGrid>
                <a:gridCol w="2665412"/>
                <a:gridCol w="1335088"/>
                <a:gridCol w="1333500"/>
                <a:gridCol w="2667000"/>
              </a:tblGrid>
              <a:tr h="14225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6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</a:t>
                      </a:r>
                      <a:endParaRPr kumimoji="0" lang="en-US" sz="6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not</a:t>
                      </a:r>
                      <a:endParaRPr kumimoji="0" lang="en-US" sz="6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going to swim.</a:t>
                      </a:r>
                      <a:endParaRPr kumimoji="0" lang="en-US" sz="6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26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He/ She/ It</a:t>
                      </a:r>
                      <a:endParaRPr kumimoji="0" lang="en-US" sz="6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is</a:t>
                      </a:r>
                      <a:endParaRPr kumimoji="0" lang="en-US" sz="6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26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We/ You/ They</a:t>
                      </a:r>
                      <a:endParaRPr kumimoji="0" lang="en-US" sz="6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are</a:t>
                      </a:r>
                      <a:endParaRPr kumimoji="0" lang="en-US" sz="6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820738"/>
          </a:xfrm>
        </p:spPr>
        <p:txBody>
          <a:bodyPr/>
          <a:lstStyle/>
          <a:p>
            <a:pPr algn="ctr" eaLnBrk="1" hangingPunct="1"/>
            <a:r>
              <a:rPr lang="ru-RU" sz="3600" b="1" dirty="0" smtClean="0">
                <a:solidFill>
                  <a:srgbClr val="FFFF00"/>
                </a:solidFill>
              </a:rPr>
              <a:t>Вопросительное предложение</a:t>
            </a:r>
          </a:p>
        </p:txBody>
      </p:sp>
      <p:graphicFrame>
        <p:nvGraphicFramePr>
          <p:cNvPr id="20538" name="Group 58"/>
          <p:cNvGraphicFramePr>
            <a:graphicFrameLocks noGrp="1"/>
          </p:cNvGraphicFramePr>
          <p:nvPr>
            <p:ph idx="1"/>
          </p:nvPr>
        </p:nvGraphicFramePr>
        <p:xfrm>
          <a:off x="566738" y="1752600"/>
          <a:ext cx="8001000" cy="4398998"/>
        </p:xfrm>
        <a:graphic>
          <a:graphicData uri="http://schemas.openxmlformats.org/drawingml/2006/table">
            <a:tbl>
              <a:tblPr/>
              <a:tblGrid>
                <a:gridCol w="2667000"/>
                <a:gridCol w="2665412"/>
                <a:gridCol w="2668588"/>
              </a:tblGrid>
              <a:tr h="1422263"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</a:t>
                      </a:r>
                      <a:endParaRPr kumimoji="0" lang="en-US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going to swim?</a:t>
                      </a:r>
                      <a:endParaRPr kumimoji="0" lang="en-US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2263"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Is </a:t>
                      </a:r>
                      <a:endParaRPr kumimoji="0" lang="en-US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he/ she/ it</a:t>
                      </a:r>
                      <a:endParaRPr kumimoji="0" lang="en-US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4436"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Are</a:t>
                      </a:r>
                      <a:endParaRPr kumimoji="0" lang="en-US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we/ you/ they </a:t>
                      </a:r>
                      <a:endParaRPr kumimoji="0" lang="en-US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D4F9E0-9735-475E-BC4F-3284E161D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1" y="0"/>
            <a:ext cx="8348984" cy="1196752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rgbClr val="FFFF00"/>
                </a:solidFill>
              </a:rPr>
              <a:t>Read and translate! </a:t>
            </a:r>
            <a:r>
              <a:rPr lang="ru-RU" sz="2800" b="1" dirty="0" smtClean="0">
                <a:solidFill>
                  <a:srgbClr val="FFFF00"/>
                </a:solidFill>
              </a:rPr>
              <a:t>Прочитай и переведи!</a:t>
            </a:r>
            <a:r>
              <a:rPr lang="en-US" sz="2400" b="1" dirty="0">
                <a:solidFill>
                  <a:srgbClr val="FFFF00"/>
                </a:solidFill>
              </a:rPr>
              <a:t/>
            </a:r>
            <a:br>
              <a:rPr lang="en-US" sz="2400" b="1" dirty="0">
                <a:solidFill>
                  <a:srgbClr val="FFFF00"/>
                </a:solidFill>
              </a:rPr>
            </a:br>
            <a:r>
              <a:rPr lang="ru-RU" sz="3200" dirty="0">
                <a:solidFill>
                  <a:schemeClr val="bg1"/>
                </a:solidFill>
              </a:rPr>
              <a:t/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C680B52-884F-4D6D-B520-1A7F9A650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4509120"/>
            <a:ext cx="7988945" cy="720080"/>
          </a:xfrm>
        </p:spPr>
        <p:txBody>
          <a:bodyPr/>
          <a:lstStyle/>
          <a:p>
            <a:pPr algn="just"/>
            <a:r>
              <a:rPr lang="en-US" alt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6020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D4F9E0-9735-475E-BC4F-3284E161D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1" y="692696"/>
            <a:ext cx="8348984" cy="2082364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200" b="1" dirty="0">
                <a:solidFill>
                  <a:schemeClr val="bg1"/>
                </a:solidFill>
              </a:rPr>
              <a:t>Выполни  </a:t>
            </a:r>
            <a:r>
              <a:rPr lang="ru-RU" sz="2200" b="1" dirty="0">
                <a:solidFill>
                  <a:srgbClr val="FFFF00"/>
                </a:solidFill>
              </a:rPr>
              <a:t>устно</a:t>
            </a:r>
            <a:r>
              <a:rPr lang="ru-RU" sz="2200" b="1" dirty="0">
                <a:solidFill>
                  <a:schemeClr val="bg1"/>
                </a:solidFill>
              </a:rPr>
              <a:t>  упр. </a:t>
            </a:r>
            <a:r>
              <a:rPr lang="ru-RU" sz="2200" b="1" dirty="0" smtClean="0">
                <a:solidFill>
                  <a:schemeClr val="bg1"/>
                </a:solidFill>
              </a:rPr>
              <a:t>7 </a:t>
            </a:r>
            <a:r>
              <a:rPr lang="ru-RU" sz="2200" b="1" dirty="0" smtClean="0">
                <a:solidFill>
                  <a:schemeClr val="bg1"/>
                </a:solidFill>
              </a:rPr>
              <a:t>на </a:t>
            </a:r>
            <a:r>
              <a:rPr lang="ru-RU" sz="2200" b="1" dirty="0">
                <a:solidFill>
                  <a:schemeClr val="bg1"/>
                </a:solidFill>
              </a:rPr>
              <a:t>стр. </a:t>
            </a:r>
            <a:r>
              <a:rPr lang="ru-RU" sz="2200" b="1" dirty="0" smtClean="0">
                <a:solidFill>
                  <a:schemeClr val="bg1"/>
                </a:solidFill>
              </a:rPr>
              <a:t>93-94</a:t>
            </a:r>
            <a:r>
              <a:rPr lang="en-US" sz="2200" b="1" dirty="0" smtClean="0">
                <a:solidFill>
                  <a:schemeClr val="bg1"/>
                </a:solidFill>
              </a:rPr>
              <a:t> </a:t>
            </a:r>
            <a:r>
              <a:rPr lang="en-US" sz="2200" b="1" dirty="0" smtClean="0">
                <a:solidFill>
                  <a:schemeClr val="bg1"/>
                </a:solidFill>
              </a:rPr>
              <a:t>(</a:t>
            </a:r>
            <a:r>
              <a:rPr lang="ru-RU" sz="2200" b="1" dirty="0" smtClean="0">
                <a:solidFill>
                  <a:schemeClr val="bg1"/>
                </a:solidFill>
              </a:rPr>
              <a:t>отправь видео).</a:t>
            </a:r>
            <a:r>
              <a:rPr lang="en-US" sz="2200" b="1" dirty="0">
                <a:solidFill>
                  <a:schemeClr val="bg1"/>
                </a:solidFill>
              </a:rPr>
              <a:t/>
            </a:r>
            <a:br>
              <a:rPr lang="en-US" sz="2200" b="1" dirty="0">
                <a:solidFill>
                  <a:schemeClr val="bg1"/>
                </a:solidFill>
              </a:rPr>
            </a:br>
            <a:r>
              <a:rPr lang="ru-RU" sz="2200" b="1" dirty="0" smtClean="0">
                <a:solidFill>
                  <a:schemeClr val="bg1"/>
                </a:solidFill>
              </a:rPr>
              <a:t>Прочитай, переведи на русский язык </a:t>
            </a:r>
            <a:br>
              <a:rPr lang="ru-RU" sz="2200" b="1" dirty="0" smtClean="0">
                <a:solidFill>
                  <a:schemeClr val="bg1"/>
                </a:solidFill>
              </a:rPr>
            </a:br>
            <a:r>
              <a:rPr lang="ru-RU" sz="2200" b="1" dirty="0" smtClean="0">
                <a:solidFill>
                  <a:schemeClr val="bg1"/>
                </a:solidFill>
              </a:rPr>
              <a:t>и ответь на вопросы.</a:t>
            </a:r>
            <a:r>
              <a:rPr lang="en-US" sz="2200" b="1" dirty="0" smtClean="0">
                <a:solidFill>
                  <a:schemeClr val="bg1"/>
                </a:solidFill>
              </a:rPr>
              <a:t/>
            </a:r>
            <a:br>
              <a:rPr lang="en-US" sz="2200" b="1" dirty="0" smtClean="0">
                <a:solidFill>
                  <a:schemeClr val="bg1"/>
                </a:solidFill>
              </a:rPr>
            </a:br>
            <a:r>
              <a:rPr lang="ru-RU" sz="2200" b="1" dirty="0" smtClean="0">
                <a:solidFill>
                  <a:schemeClr val="bg1"/>
                </a:solidFill>
              </a:rPr>
              <a:t/>
            </a:r>
            <a:br>
              <a:rPr lang="ru-RU" sz="2200" b="1" dirty="0" smtClean="0">
                <a:solidFill>
                  <a:schemeClr val="bg1"/>
                </a:solidFill>
              </a:rPr>
            </a:br>
            <a:r>
              <a:rPr lang="en-US" sz="2200" b="1" dirty="0" smtClean="0">
                <a:solidFill>
                  <a:schemeClr val="bg1"/>
                </a:solidFill>
              </a:rPr>
              <a:t>  </a:t>
            </a:r>
            <a:r>
              <a:rPr lang="en-US" sz="2800" dirty="0">
                <a:solidFill>
                  <a:schemeClr val="bg1"/>
                </a:solidFill>
              </a:rPr>
              <a:t/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</a:rPr>
              <a:t> </a:t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C680B52-884F-4D6D-B520-1A7F9A650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4509120"/>
            <a:ext cx="7988945" cy="720080"/>
          </a:xfrm>
        </p:spPr>
        <p:txBody>
          <a:bodyPr/>
          <a:lstStyle/>
          <a:p>
            <a:pPr algn="just"/>
            <a:r>
              <a:rPr lang="en-US" alt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 </a:t>
            </a:r>
            <a:endParaRPr lang="ru-RU" dirty="0"/>
          </a:p>
        </p:txBody>
      </p:sp>
      <p:pic>
        <p:nvPicPr>
          <p:cNvPr id="5" name="Picture 7" descr="https://img-gorod.ru/web/265/2656481/jpg/2656481_detail.jpg">
            <a:extLst>
              <a:ext uri="{FF2B5EF4-FFF2-40B4-BE49-F238E27FC236}">
                <a16:creationId xmlns="" xmlns:a16="http://schemas.microsoft.com/office/drawing/2014/main" id="{F4BFB083-939A-4E6C-A88D-6E56C1833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430" y="2276872"/>
            <a:ext cx="3043770" cy="3768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6020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538" y="1556792"/>
            <a:ext cx="8385894" cy="3441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Goodbye!</a:t>
            </a:r>
            <a:endParaRPr lang="ru-RU" sz="3600" b="1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свидания!</a:t>
            </a:r>
            <a:endParaRPr lang="en-US" sz="3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</a:t>
            </a:r>
            <a:r>
              <a:rPr lang="ru-RU" sz="3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LUCK!</a:t>
            </a:r>
          </a:p>
          <a:p>
            <a:pPr algn="ctr"/>
            <a:r>
              <a:rPr lang="ru-RU" sz="3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Желаю удачи!</a:t>
            </a:r>
            <a:endParaRPr lang="ru-RU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9812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E0D2211-3102-4421-9BF7-44BDB934A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15313" cy="777875"/>
          </a:xfrm>
        </p:spPr>
        <p:txBody>
          <a:bodyPr/>
          <a:lstStyle/>
          <a:p>
            <a:pPr algn="ctr"/>
            <a:r>
              <a:rPr lang="en-US" dirty="0"/>
              <a:t> </a:t>
            </a:r>
            <a:r>
              <a:rPr lang="ru-RU" sz="2400" b="1" dirty="0">
                <a:solidFill>
                  <a:schemeClr val="bg1"/>
                </a:solidFill>
              </a:rPr>
              <a:t>Посмотри в окно и ответь на вопрос: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28469D51-921F-4D5E-9E0D-714D857EF610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 flipH="1">
            <a:off x="9540551" y="1052513"/>
            <a:ext cx="3240360" cy="350837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6926147" cy="463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9808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D4F9E0-9735-475E-BC4F-3284E161D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1" y="404664"/>
            <a:ext cx="8348984" cy="2370396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200" b="1" dirty="0">
                <a:solidFill>
                  <a:schemeClr val="bg1"/>
                </a:solidFill>
              </a:rPr>
              <a:t>Выполни  </a:t>
            </a:r>
            <a:r>
              <a:rPr lang="ru-RU" sz="2200" b="1" dirty="0">
                <a:solidFill>
                  <a:srgbClr val="FFFF00"/>
                </a:solidFill>
              </a:rPr>
              <a:t>устно</a:t>
            </a:r>
            <a:r>
              <a:rPr lang="ru-RU" sz="2200" b="1" dirty="0">
                <a:solidFill>
                  <a:schemeClr val="bg1"/>
                </a:solidFill>
              </a:rPr>
              <a:t>  упр. </a:t>
            </a:r>
            <a:r>
              <a:rPr lang="ru-RU" sz="2200" b="1" dirty="0" smtClean="0">
                <a:solidFill>
                  <a:schemeClr val="bg1"/>
                </a:solidFill>
              </a:rPr>
              <a:t>3</a:t>
            </a:r>
            <a:r>
              <a:rPr lang="ru-RU" sz="2200" b="1" dirty="0" smtClean="0">
                <a:solidFill>
                  <a:schemeClr val="bg1"/>
                </a:solidFill>
              </a:rPr>
              <a:t> </a:t>
            </a:r>
            <a:r>
              <a:rPr lang="ru-RU" sz="2200" b="1" dirty="0" smtClean="0">
                <a:solidFill>
                  <a:schemeClr val="bg1"/>
                </a:solidFill>
              </a:rPr>
              <a:t>на </a:t>
            </a:r>
            <a:r>
              <a:rPr lang="ru-RU" sz="2200" b="1" dirty="0">
                <a:solidFill>
                  <a:schemeClr val="bg1"/>
                </a:solidFill>
              </a:rPr>
              <a:t>стр. </a:t>
            </a:r>
            <a:r>
              <a:rPr lang="ru-RU" sz="2200" b="1" dirty="0" smtClean="0">
                <a:solidFill>
                  <a:schemeClr val="bg1"/>
                </a:solidFill>
              </a:rPr>
              <a:t>90-91</a:t>
            </a:r>
            <a:r>
              <a:rPr lang="en-US" sz="2200" b="1" dirty="0" smtClean="0">
                <a:solidFill>
                  <a:schemeClr val="bg1"/>
                </a:solidFill>
              </a:rPr>
              <a:t> </a:t>
            </a:r>
            <a:r>
              <a:rPr lang="ru-RU" sz="2200" b="1" dirty="0" smtClean="0">
                <a:solidFill>
                  <a:schemeClr val="bg1"/>
                </a:solidFill>
              </a:rPr>
              <a:t>.</a:t>
            </a:r>
            <a:r>
              <a:rPr lang="en-US" sz="2200" b="1" dirty="0">
                <a:solidFill>
                  <a:schemeClr val="bg1"/>
                </a:solidFill>
              </a:rPr>
              <a:t/>
            </a:r>
            <a:br>
              <a:rPr lang="en-US" sz="2200" b="1" dirty="0">
                <a:solidFill>
                  <a:schemeClr val="bg1"/>
                </a:solidFill>
              </a:rPr>
            </a:br>
            <a:r>
              <a:rPr lang="ru-RU" sz="2200" b="1" dirty="0" smtClean="0">
                <a:solidFill>
                  <a:schemeClr val="bg1"/>
                </a:solidFill>
              </a:rPr>
              <a:t>(прослушай (157), прочитай,</a:t>
            </a:r>
            <a:br>
              <a:rPr lang="ru-RU" sz="2200" b="1" dirty="0" smtClean="0">
                <a:solidFill>
                  <a:schemeClr val="bg1"/>
                </a:solidFill>
              </a:rPr>
            </a:br>
            <a:r>
              <a:rPr lang="ru-RU" sz="2200" b="1" dirty="0" smtClean="0">
                <a:solidFill>
                  <a:schemeClr val="bg1"/>
                </a:solidFill>
              </a:rPr>
              <a:t> перепиши в словарь, выучи слова)</a:t>
            </a:r>
            <a:r>
              <a:rPr lang="en-US" sz="2200" b="1" dirty="0" smtClean="0">
                <a:solidFill>
                  <a:schemeClr val="bg1"/>
                </a:solidFill>
              </a:rPr>
              <a:t/>
            </a:r>
            <a:br>
              <a:rPr lang="en-US" sz="2200" b="1" dirty="0" smtClean="0">
                <a:solidFill>
                  <a:schemeClr val="bg1"/>
                </a:solidFill>
              </a:rPr>
            </a:br>
            <a:r>
              <a:rPr lang="ru-RU" sz="2200" b="1" dirty="0" smtClean="0">
                <a:solidFill>
                  <a:schemeClr val="bg1"/>
                </a:solidFill>
              </a:rPr>
              <a:t/>
            </a:r>
            <a:br>
              <a:rPr lang="ru-RU" sz="2200" b="1" dirty="0" smtClean="0">
                <a:solidFill>
                  <a:schemeClr val="bg1"/>
                </a:solidFill>
              </a:rPr>
            </a:br>
            <a:r>
              <a:rPr lang="en-US" sz="2200" b="1" dirty="0" smtClean="0">
                <a:solidFill>
                  <a:schemeClr val="bg1"/>
                </a:solidFill>
              </a:rPr>
              <a:t>  </a:t>
            </a:r>
            <a:r>
              <a:rPr lang="en-US" sz="2800" dirty="0">
                <a:solidFill>
                  <a:schemeClr val="bg1"/>
                </a:solidFill>
              </a:rPr>
              <a:t/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</a:rPr>
              <a:t> </a:t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C680B52-884F-4D6D-B520-1A7F9A650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4509120"/>
            <a:ext cx="7988945" cy="720080"/>
          </a:xfrm>
        </p:spPr>
        <p:txBody>
          <a:bodyPr/>
          <a:lstStyle/>
          <a:p>
            <a:pPr algn="just"/>
            <a:r>
              <a:rPr lang="en-US" alt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 </a:t>
            </a:r>
            <a:endParaRPr lang="ru-RU" dirty="0"/>
          </a:p>
        </p:txBody>
      </p:sp>
      <p:pic>
        <p:nvPicPr>
          <p:cNvPr id="5" name="Picture 7" descr="https://img-gorod.ru/web/265/2656481/jpg/2656481_detail.jpg">
            <a:extLst>
              <a:ext uri="{FF2B5EF4-FFF2-40B4-BE49-F238E27FC236}">
                <a16:creationId xmlns="" xmlns:a16="http://schemas.microsoft.com/office/drawing/2014/main" id="{F4BFB083-939A-4E6C-A88D-6E56C1833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430" y="2276872"/>
            <a:ext cx="3043770" cy="3768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5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948264" y="292494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6020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288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D4F9E0-9735-475E-BC4F-3284E161D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600505" cy="2132856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Прочитай и о</a:t>
            </a:r>
            <a:r>
              <a:rPr lang="ru-RU" sz="2400" b="1" dirty="0" smtClean="0">
                <a:solidFill>
                  <a:srgbClr val="FFFF00"/>
                </a:solidFill>
              </a:rPr>
              <a:t>тветь на вопросы, как ты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200" b="1" dirty="0" smtClean="0">
                <a:solidFill>
                  <a:srgbClr val="FFFF00"/>
                </a:solidFill>
              </a:rPr>
              <a:t> планируешь провести свой будущий день рождения</a:t>
            </a:r>
            <a:r>
              <a:rPr lang="ru-RU" sz="2400" b="1" dirty="0" smtClean="0">
                <a:solidFill>
                  <a:srgbClr val="FFFF00"/>
                </a:solidFill>
              </a:rPr>
              <a:t>.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Образец: </a:t>
            </a:r>
            <a:r>
              <a:rPr lang="en-US" sz="2400" b="1" dirty="0" smtClean="0">
                <a:solidFill>
                  <a:srgbClr val="FFFF00"/>
                </a:solidFill>
              </a:rPr>
              <a:t>1) Yes, I will / No, I won’t.</a:t>
            </a:r>
            <a:br>
              <a:rPr lang="en-US" sz="2400" b="1" dirty="0" smtClean="0">
                <a:solidFill>
                  <a:srgbClr val="FFFF00"/>
                </a:solidFill>
              </a:rPr>
            </a:br>
            <a:r>
              <a:rPr lang="en-US" sz="2400" b="1" dirty="0" smtClean="0">
                <a:solidFill>
                  <a:srgbClr val="FFFF00"/>
                </a:solidFill>
              </a:rPr>
              <a:t>2) </a:t>
            </a:r>
            <a:r>
              <a:rPr lang="en-US" sz="2400" b="1" dirty="0" smtClean="0">
                <a:solidFill>
                  <a:srgbClr val="FFFF00"/>
                </a:solidFill>
              </a:rPr>
              <a:t>I</a:t>
            </a:r>
            <a:r>
              <a:rPr lang="en-US" sz="2400" b="1" dirty="0" smtClean="0">
                <a:solidFill>
                  <a:srgbClr val="FFFF00"/>
                </a:solidFill>
              </a:rPr>
              <a:t>’ll have the party in May.</a:t>
            </a:r>
            <a:r>
              <a:rPr lang="en-US" sz="2000" b="1" dirty="0">
                <a:solidFill>
                  <a:schemeClr val="bg1"/>
                </a:solidFill>
              </a:rPr>
              <a:t/>
            </a:r>
            <a:br>
              <a:rPr lang="en-US" sz="20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/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C680B52-884F-4D6D-B520-1A7F9A650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4509120"/>
            <a:ext cx="7988945" cy="720080"/>
          </a:xfrm>
        </p:spPr>
        <p:txBody>
          <a:bodyPr/>
          <a:lstStyle/>
          <a:p>
            <a:pPr algn="just"/>
            <a:r>
              <a:rPr lang="en-US" alt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66" y="2062163"/>
            <a:ext cx="8735798" cy="479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6020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D4F9E0-9735-475E-BC4F-3284E161D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600505" cy="2132856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\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В  каком времени даны глаголы в данных вопросах и ответах на них?</a:t>
            </a:r>
            <a:r>
              <a:rPr lang="en-US" sz="1800" b="1" dirty="0" smtClean="0">
                <a:solidFill>
                  <a:srgbClr val="FFFF00"/>
                </a:solidFill>
              </a:rPr>
              <a:t/>
            </a:r>
            <a:br>
              <a:rPr lang="en-US" sz="1800" b="1" dirty="0" smtClean="0">
                <a:solidFill>
                  <a:srgbClr val="FFFF00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/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.</a:t>
            </a:r>
            <a:r>
              <a:rPr lang="en-US" sz="2400" dirty="0">
                <a:solidFill>
                  <a:schemeClr val="bg1"/>
                </a:solidFill>
              </a:rPr>
              <a:t/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</a:rPr>
              <a:t> </a:t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C680B52-884F-4D6D-B520-1A7F9A650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4509120"/>
            <a:ext cx="7988945" cy="720080"/>
          </a:xfrm>
        </p:spPr>
        <p:txBody>
          <a:bodyPr/>
          <a:lstStyle/>
          <a:p>
            <a:pPr algn="just"/>
            <a:r>
              <a:rPr lang="en-US" alt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0943" y="2996413"/>
            <a:ext cx="7962116" cy="15521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Future Simple</a:t>
            </a:r>
          </a:p>
          <a:p>
            <a:pPr algn="ctr"/>
            <a:r>
              <a:rPr lang="en-US" sz="48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48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простое будущее время)</a:t>
            </a:r>
            <a:endParaRPr lang="ru-RU" sz="48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020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486F40-5DC4-4595-A16E-A9CE5320C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74811A4-7D81-41A2-8FDA-29D9491F16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941167"/>
            <a:ext cx="8215313" cy="6261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6561084-16D0-4D29-B680-D610D0404C95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755576" y="1052513"/>
            <a:ext cx="7488832" cy="3240583"/>
          </a:xfrm>
        </p:spPr>
        <p:txBody>
          <a:bodyPr/>
          <a:lstStyle/>
          <a:p>
            <a:pPr>
              <a:defRPr/>
            </a:pPr>
            <a:r>
              <a:rPr lang="ru-RU" sz="4000" dirty="0"/>
              <a:t>Тема урока:</a:t>
            </a:r>
          </a:p>
          <a:p>
            <a:r>
              <a:rPr lang="en-US" sz="7200" dirty="0" smtClean="0">
                <a:solidFill>
                  <a:schemeClr val="accent2"/>
                </a:solidFill>
              </a:rPr>
              <a:t>to be going to…</a:t>
            </a:r>
          </a:p>
          <a:p>
            <a:r>
              <a:rPr lang="en-US" sz="4000" dirty="0" smtClean="0"/>
              <a:t>c</a:t>
            </a:r>
            <a:r>
              <a:rPr lang="ru-RU" sz="4000" dirty="0" smtClean="0"/>
              <a:t>обираться </a:t>
            </a:r>
            <a:r>
              <a:rPr lang="en-US" sz="4000" dirty="0" smtClean="0"/>
              <a:t> c</a:t>
            </a:r>
            <a:r>
              <a:rPr lang="ru-RU" sz="4000" dirty="0" smtClean="0"/>
              <a:t>делать </a:t>
            </a:r>
          </a:p>
          <a:p>
            <a:r>
              <a:rPr lang="ru-RU" sz="4000" dirty="0" smtClean="0"/>
              <a:t>что-либо</a:t>
            </a:r>
          </a:p>
          <a:p>
            <a:pPr>
              <a:defRPr/>
            </a:pPr>
            <a:endParaRPr lang="ru-RU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550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1396008"/>
          </a:xfrm>
        </p:spPr>
        <p:txBody>
          <a:bodyPr/>
          <a:lstStyle/>
          <a:p>
            <a:pPr algn="ctr" eaLnBrk="1" hangingPunct="1"/>
            <a:r>
              <a:rPr lang="en-US" sz="3400" b="1" u="sng" dirty="0" smtClean="0">
                <a:solidFill>
                  <a:srgbClr val="FFFF00"/>
                </a:solidFill>
              </a:rPr>
              <a:t>t</a:t>
            </a:r>
            <a:r>
              <a:rPr lang="en-US" sz="3400" b="1" u="sng" dirty="0" smtClean="0">
                <a:solidFill>
                  <a:srgbClr val="FFFF00"/>
                </a:solidFill>
              </a:rPr>
              <a:t>o </a:t>
            </a:r>
            <a:r>
              <a:rPr lang="en-US" sz="3400" b="1" u="sng" dirty="0" smtClean="0">
                <a:solidFill>
                  <a:srgbClr val="FFFF00"/>
                </a:solidFill>
              </a:rPr>
              <a:t>be </a:t>
            </a:r>
            <a:r>
              <a:rPr lang="en-US" sz="3400" b="1" dirty="0" smtClean="0">
                <a:solidFill>
                  <a:srgbClr val="FFFF00"/>
                </a:solidFill>
              </a:rPr>
              <a:t>going to + V</a:t>
            </a:r>
            <a:endParaRPr lang="ru-RU" sz="3400" b="1" dirty="0" smtClean="0">
              <a:solidFill>
                <a:srgbClr val="FFFF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628775"/>
            <a:ext cx="8316416" cy="52292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24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/>
              <a:t>1 л.</a:t>
            </a:r>
            <a:r>
              <a:rPr lang="en-US" sz="2800" b="1" dirty="0" smtClean="0"/>
              <a:t>    </a:t>
            </a:r>
            <a:r>
              <a:rPr lang="ru-RU" sz="2800" b="1" dirty="0" smtClean="0"/>
              <a:t> </a:t>
            </a:r>
            <a:r>
              <a:rPr lang="en-US" sz="2800" b="1" dirty="0" smtClean="0"/>
              <a:t>I </a:t>
            </a:r>
            <a:r>
              <a:rPr lang="en-US" sz="2800" b="1" u="sng" dirty="0" smtClean="0">
                <a:solidFill>
                  <a:srgbClr val="FFFF00"/>
                </a:solidFill>
              </a:rPr>
              <a:t>am </a:t>
            </a:r>
            <a:r>
              <a:rPr lang="en-US" sz="2800" b="1" dirty="0" smtClean="0">
                <a:solidFill>
                  <a:srgbClr val="FFFF00"/>
                </a:solidFill>
              </a:rPr>
              <a:t>going to </a:t>
            </a:r>
            <a:r>
              <a:rPr lang="en-US" sz="2800" b="1" dirty="0" smtClean="0"/>
              <a:t>swim – </a:t>
            </a:r>
            <a:endParaRPr lang="ru-RU" sz="28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/>
              <a:t>        </a:t>
            </a:r>
            <a:r>
              <a:rPr lang="en-US" sz="2800" b="1" dirty="0" smtClean="0"/>
              <a:t>   </a:t>
            </a:r>
            <a:r>
              <a:rPr lang="ru-RU" sz="2800" b="1" dirty="0" smtClean="0"/>
              <a:t>Я </a:t>
            </a:r>
            <a:r>
              <a:rPr lang="ru-RU" sz="2800" b="1" dirty="0" smtClean="0">
                <a:solidFill>
                  <a:srgbClr val="FFFF00"/>
                </a:solidFill>
              </a:rPr>
              <a:t>собираюсь </a:t>
            </a:r>
            <a:r>
              <a:rPr lang="ru-RU" sz="2800" b="1" dirty="0" smtClean="0"/>
              <a:t>плавать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/>
              <a:t>2 л. </a:t>
            </a:r>
            <a:r>
              <a:rPr lang="en-US" sz="2800" b="1" dirty="0" smtClean="0"/>
              <a:t>    You </a:t>
            </a:r>
            <a:r>
              <a:rPr lang="en-US" sz="2800" b="1" u="sng" dirty="0" smtClean="0">
                <a:solidFill>
                  <a:srgbClr val="FFFF00"/>
                </a:solidFill>
              </a:rPr>
              <a:t>are</a:t>
            </a:r>
            <a:r>
              <a:rPr lang="en-US" sz="2800" b="1" dirty="0" smtClean="0">
                <a:solidFill>
                  <a:srgbClr val="FFFF00"/>
                </a:solidFill>
              </a:rPr>
              <a:t> going to </a:t>
            </a:r>
            <a:r>
              <a:rPr lang="en-US" sz="2800" b="1" dirty="0" smtClean="0"/>
              <a:t>swim – </a:t>
            </a:r>
            <a:endParaRPr lang="ru-RU" sz="28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/>
              <a:t>        </a:t>
            </a:r>
            <a:r>
              <a:rPr lang="en-US" sz="2800" b="1" dirty="0" smtClean="0"/>
              <a:t>   </a:t>
            </a:r>
            <a:r>
              <a:rPr lang="ru-RU" sz="2800" b="1" dirty="0" smtClean="0"/>
              <a:t>Ты </a:t>
            </a:r>
            <a:r>
              <a:rPr lang="ru-RU" sz="2800" b="1" dirty="0" smtClean="0">
                <a:solidFill>
                  <a:srgbClr val="FFFF00"/>
                </a:solidFill>
              </a:rPr>
              <a:t>собираешься </a:t>
            </a:r>
            <a:r>
              <a:rPr lang="ru-RU" sz="2800" b="1" dirty="0" smtClean="0"/>
              <a:t>плавать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/>
              <a:t>3 л. </a:t>
            </a:r>
            <a:r>
              <a:rPr lang="en-US" sz="2800" b="1" dirty="0" smtClean="0"/>
              <a:t>    He, She, It </a:t>
            </a:r>
            <a:r>
              <a:rPr lang="en-US" sz="2800" b="1" u="sng" dirty="0" smtClean="0">
                <a:solidFill>
                  <a:srgbClr val="FFFF00"/>
                </a:solidFill>
              </a:rPr>
              <a:t>is</a:t>
            </a:r>
            <a:r>
              <a:rPr lang="en-US" sz="2800" b="1" dirty="0" smtClean="0">
                <a:solidFill>
                  <a:srgbClr val="FFFF00"/>
                </a:solidFill>
              </a:rPr>
              <a:t> going to </a:t>
            </a:r>
            <a:r>
              <a:rPr lang="en-US" sz="2800" b="1" dirty="0" smtClean="0"/>
              <a:t>swim –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b="1" dirty="0" smtClean="0"/>
              <a:t> </a:t>
            </a:r>
            <a:r>
              <a:rPr lang="en-US" sz="2800" b="1" dirty="0" smtClean="0"/>
              <a:t>          </a:t>
            </a:r>
            <a:r>
              <a:rPr lang="ru-RU" sz="2800" b="1" dirty="0" smtClean="0"/>
              <a:t>Он, она, оно </a:t>
            </a:r>
            <a:r>
              <a:rPr lang="ru-RU" sz="2800" b="1" dirty="0" smtClean="0">
                <a:solidFill>
                  <a:srgbClr val="FFFF00"/>
                </a:solidFill>
              </a:rPr>
              <a:t>собирается</a:t>
            </a:r>
            <a:r>
              <a:rPr lang="ru-RU" sz="2800" b="1" dirty="0" smtClean="0"/>
              <a:t> плавать</a:t>
            </a:r>
          </a:p>
          <a:p>
            <a:pPr eaLnBrk="1" hangingPunct="1">
              <a:buFont typeface="Wingdings" pitchFamily="2" charset="2"/>
              <a:buNone/>
            </a:pPr>
            <a:endParaRPr lang="ru-RU" sz="3400" b="1" dirty="0" smtClean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619672" y="1049338"/>
            <a:ext cx="5328592" cy="77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2400" dirty="0" smtClean="0"/>
          </a:p>
          <a:p>
            <a:pPr algn="ctr"/>
            <a:r>
              <a:rPr lang="ru-RU" sz="2400" dirty="0" smtClean="0"/>
              <a:t>Единственное </a:t>
            </a:r>
            <a:r>
              <a:rPr lang="ru-RU" sz="2400" dirty="0"/>
              <a:t>число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1396008"/>
          </a:xfrm>
        </p:spPr>
        <p:txBody>
          <a:bodyPr/>
          <a:lstStyle/>
          <a:p>
            <a:pPr algn="ctr" eaLnBrk="1" hangingPunct="1"/>
            <a:r>
              <a:rPr lang="en-US" sz="3400" b="1" u="sng" dirty="0" smtClean="0">
                <a:solidFill>
                  <a:srgbClr val="FFFF00"/>
                </a:solidFill>
              </a:rPr>
              <a:t>t</a:t>
            </a:r>
            <a:r>
              <a:rPr lang="en-US" sz="3400" b="1" u="sng" dirty="0" smtClean="0">
                <a:solidFill>
                  <a:srgbClr val="FFFF00"/>
                </a:solidFill>
              </a:rPr>
              <a:t>o </a:t>
            </a:r>
            <a:r>
              <a:rPr lang="en-US" sz="3400" b="1" u="sng" dirty="0" smtClean="0">
                <a:solidFill>
                  <a:srgbClr val="FFFF00"/>
                </a:solidFill>
              </a:rPr>
              <a:t>be </a:t>
            </a:r>
            <a:r>
              <a:rPr lang="en-US" sz="3400" b="1" dirty="0" smtClean="0">
                <a:solidFill>
                  <a:srgbClr val="FFFF00"/>
                </a:solidFill>
              </a:rPr>
              <a:t>going to + V</a:t>
            </a:r>
            <a:endParaRPr lang="ru-RU" sz="3400" b="1" dirty="0" smtClean="0">
              <a:solidFill>
                <a:srgbClr val="FFFF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628775"/>
            <a:ext cx="8316416" cy="52292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24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/>
              <a:t>1 л. </a:t>
            </a:r>
            <a:r>
              <a:rPr lang="en-US" sz="2800" b="1" dirty="0" smtClean="0"/>
              <a:t>We </a:t>
            </a:r>
            <a:r>
              <a:rPr lang="en-US" sz="2800" b="1" u="sng" dirty="0" smtClean="0">
                <a:solidFill>
                  <a:srgbClr val="FFFF00"/>
                </a:solidFill>
              </a:rPr>
              <a:t>are</a:t>
            </a:r>
            <a:r>
              <a:rPr lang="en-US" sz="2800" b="1" dirty="0" smtClean="0">
                <a:solidFill>
                  <a:srgbClr val="FFFF00"/>
                </a:solidFill>
              </a:rPr>
              <a:t> going to </a:t>
            </a:r>
            <a:r>
              <a:rPr lang="en-US" sz="2800" b="1" dirty="0" smtClean="0"/>
              <a:t>swim – </a:t>
            </a:r>
            <a:endParaRPr lang="ru-RU" sz="28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/>
              <a:t>        Мы </a:t>
            </a:r>
            <a:r>
              <a:rPr lang="ru-RU" sz="2800" b="1" dirty="0" smtClean="0">
                <a:solidFill>
                  <a:srgbClr val="FFFF00"/>
                </a:solidFill>
              </a:rPr>
              <a:t>собираемся</a:t>
            </a:r>
            <a:r>
              <a:rPr lang="ru-RU" sz="2800" b="1" dirty="0" smtClean="0"/>
              <a:t> плавать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/>
              <a:t>2 л. </a:t>
            </a:r>
            <a:r>
              <a:rPr lang="en-US" sz="2800" b="1" dirty="0" smtClean="0"/>
              <a:t>You </a:t>
            </a:r>
            <a:r>
              <a:rPr lang="en-US" sz="2800" b="1" u="sng" dirty="0" smtClean="0">
                <a:solidFill>
                  <a:srgbClr val="FFFF00"/>
                </a:solidFill>
              </a:rPr>
              <a:t>are</a:t>
            </a:r>
            <a:r>
              <a:rPr lang="en-US" sz="2800" b="1" dirty="0" smtClean="0">
                <a:solidFill>
                  <a:srgbClr val="FFFF00"/>
                </a:solidFill>
              </a:rPr>
              <a:t> going to </a:t>
            </a:r>
            <a:r>
              <a:rPr lang="en-US" sz="2800" b="1" dirty="0" smtClean="0"/>
              <a:t>swim – </a:t>
            </a:r>
            <a:r>
              <a:rPr lang="ru-RU" sz="2800" b="1" dirty="0" smtClean="0"/>
              <a:t>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/>
              <a:t>        Вы </a:t>
            </a:r>
            <a:r>
              <a:rPr lang="ru-RU" sz="2800" b="1" dirty="0" smtClean="0">
                <a:solidFill>
                  <a:srgbClr val="FFFF00"/>
                </a:solidFill>
              </a:rPr>
              <a:t>собираетесь</a:t>
            </a:r>
            <a:r>
              <a:rPr lang="ru-RU" sz="2800" b="1" dirty="0" smtClean="0"/>
              <a:t> плавать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/>
              <a:t>3 л. </a:t>
            </a:r>
            <a:r>
              <a:rPr lang="en-US" sz="2800" b="1" dirty="0" smtClean="0"/>
              <a:t>They </a:t>
            </a:r>
            <a:r>
              <a:rPr lang="en-US" sz="2800" b="1" u="sng" dirty="0" smtClean="0">
                <a:solidFill>
                  <a:srgbClr val="FFFF00"/>
                </a:solidFill>
              </a:rPr>
              <a:t>are</a:t>
            </a:r>
            <a:r>
              <a:rPr lang="en-US" sz="2800" b="1" dirty="0" smtClean="0">
                <a:solidFill>
                  <a:srgbClr val="FFFF00"/>
                </a:solidFill>
              </a:rPr>
              <a:t> going to </a:t>
            </a:r>
            <a:r>
              <a:rPr lang="en-US" sz="2800" b="1" dirty="0" smtClean="0"/>
              <a:t>swim – </a:t>
            </a:r>
            <a:r>
              <a:rPr lang="ru-RU" sz="2800" b="1" dirty="0" smtClean="0"/>
              <a:t>   </a:t>
            </a:r>
            <a:endParaRPr lang="ru-RU" sz="28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/>
              <a:t>        Они </a:t>
            </a:r>
            <a:r>
              <a:rPr lang="ru-RU" sz="2800" b="1" dirty="0" smtClean="0">
                <a:solidFill>
                  <a:srgbClr val="FFFF00"/>
                </a:solidFill>
              </a:rPr>
              <a:t>собираются</a:t>
            </a:r>
            <a:r>
              <a:rPr lang="ru-RU" sz="2800" b="1" dirty="0" smtClean="0">
                <a:solidFill>
                  <a:schemeClr val="accent2"/>
                </a:solidFill>
              </a:rPr>
              <a:t> </a:t>
            </a:r>
            <a:r>
              <a:rPr lang="ru-RU" sz="2800" b="1" dirty="0" smtClean="0"/>
              <a:t>плавать</a:t>
            </a:r>
            <a:r>
              <a:rPr lang="en-US" sz="2800" dirty="0" smtClean="0"/>
              <a:t>  </a:t>
            </a:r>
            <a:endParaRPr lang="ru-RU" sz="2800" dirty="0" smtClean="0"/>
          </a:p>
          <a:p>
            <a:pPr eaLnBrk="1" hangingPunct="1">
              <a:buFont typeface="Wingdings" pitchFamily="2" charset="2"/>
              <a:buNone/>
            </a:pPr>
            <a:endParaRPr lang="ru-RU" sz="2800" b="1" dirty="0" smtClean="0"/>
          </a:p>
          <a:p>
            <a:pPr eaLnBrk="1" hangingPunct="1">
              <a:buFont typeface="Wingdings" pitchFamily="2" charset="2"/>
              <a:buNone/>
            </a:pPr>
            <a:endParaRPr lang="ru-RU" sz="3400" b="1" dirty="0" smtClean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619672" y="1049338"/>
            <a:ext cx="5328592" cy="77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2400" dirty="0" smtClean="0"/>
          </a:p>
          <a:p>
            <a:pPr algn="ctr"/>
            <a:r>
              <a:rPr lang="ru-RU" sz="2400" dirty="0" smtClean="0"/>
              <a:t>Множественное  </a:t>
            </a:r>
            <a:r>
              <a:rPr lang="ru-RU" sz="2400" dirty="0"/>
              <a:t>число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b="1" dirty="0" smtClean="0">
                <a:solidFill>
                  <a:srgbClr val="FFFF00"/>
                </a:solidFill>
              </a:rPr>
              <a:t>Утвердительное предложение</a:t>
            </a:r>
          </a:p>
        </p:txBody>
      </p:sp>
      <p:graphicFrame>
        <p:nvGraphicFramePr>
          <p:cNvPr id="8247" name="Group 55"/>
          <p:cNvGraphicFramePr>
            <a:graphicFrameLocks noGrp="1"/>
          </p:cNvGraphicFramePr>
          <p:nvPr>
            <p:ph idx="1"/>
          </p:nvPr>
        </p:nvGraphicFramePr>
        <p:xfrm>
          <a:off x="611188" y="1700213"/>
          <a:ext cx="8001000" cy="4480198"/>
        </p:xfrm>
        <a:graphic>
          <a:graphicData uri="http://schemas.openxmlformats.org/drawingml/2006/table">
            <a:tbl>
              <a:tblPr/>
              <a:tblGrid>
                <a:gridCol w="2667000"/>
                <a:gridCol w="2665412"/>
                <a:gridCol w="2668588"/>
              </a:tblGrid>
              <a:tr h="1371278"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</a:t>
                      </a:r>
                      <a:endParaRPr kumimoji="0" lang="en-US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going to swim.</a:t>
                      </a:r>
                      <a:endParaRPr kumimoji="0" lang="en-US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4323"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He/ She/ It</a:t>
                      </a:r>
                      <a:endParaRPr kumimoji="0" lang="en-US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Is</a:t>
                      </a:r>
                      <a:endParaRPr kumimoji="0" lang="en-US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4323"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We/ You/ They</a:t>
                      </a:r>
                      <a:endParaRPr kumimoji="0" lang="en-US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are</a:t>
                      </a:r>
                      <a:endParaRPr kumimoji="0" lang="en-US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bat-Bold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icrosoft YaHei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icrosoft YaHei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bat-Bold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icrosoft YaHei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icrosoft YaHei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5197</TotalTime>
  <Words>216</Words>
  <Application>Microsoft Office PowerPoint</Application>
  <PresentationFormat>Экран (4:3)</PresentationFormat>
  <Paragraphs>79</Paragraphs>
  <Slides>15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1_Тема Office</vt:lpstr>
      <vt:lpstr>Слайд 1</vt:lpstr>
      <vt:lpstr> Посмотри в окно и ответь на вопрос:</vt:lpstr>
      <vt:lpstr>     Выполни  устно  упр. 3 на стр. 90-91 . (прослушай (157), прочитай,  перепиши в словарь, выучи слова)        </vt:lpstr>
      <vt:lpstr>     Прочитай и ответь на вопросы, как ты  планируешь провести свой будущий день рождения. Образец: 1) Yes, I will / No, I won’t. 2) I’ll have the party in May.    </vt:lpstr>
      <vt:lpstr>    \  В  каком времени даны глаголы в данных вопросах и ответах на них?  .    </vt:lpstr>
      <vt:lpstr>Слайд 6</vt:lpstr>
      <vt:lpstr>to be going to + V</vt:lpstr>
      <vt:lpstr>to be going to + V</vt:lpstr>
      <vt:lpstr>Утвердительное предложение</vt:lpstr>
      <vt:lpstr>     Посмотри на картинки и скажи,  что собираются делать эти люди.  .    </vt:lpstr>
      <vt:lpstr>Отрицательное предложение</vt:lpstr>
      <vt:lpstr>Вопросительное предложение</vt:lpstr>
      <vt:lpstr>     Read and translate! Прочитай и переведи!   </vt:lpstr>
      <vt:lpstr>     Выполни  устно  упр. 7 на стр. 93-94 (отправь видео). Прочитай, переведи на русский язык  и ответь на вопросы.       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Классная доска</dc:title>
  <dc:creator>Soul Reaver;Irenus</dc:creator>
  <cp:lastModifiedBy>a092c</cp:lastModifiedBy>
  <cp:revision>446</cp:revision>
  <cp:lastPrinted>1601-01-01T00:00:00Z</cp:lastPrinted>
  <dcterms:created xsi:type="dcterms:W3CDTF">2011-07-08T05:05:38Z</dcterms:created>
  <dcterms:modified xsi:type="dcterms:W3CDTF">2020-05-13T03:22:28Z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DG Win&amp;Soft</vt:lpwstr>
  </property>
  <property fmtid="{D5CDD505-2E9C-101B-9397-08002B2CF9AE}" pid="4" name="HiddenSlides">
    <vt:r8>0</vt:r8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r8>0</vt:r8>
  </property>
  <property fmtid="{D5CDD505-2E9C-101B-9397-08002B2CF9AE}" pid="8" name="Notes">
    <vt:r8>0</vt:r8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r8>13</vt:r8>
  </property>
</Properties>
</file>