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8" r:id="rId3"/>
    <p:sldId id="276" r:id="rId4"/>
    <p:sldId id="278" r:id="rId5"/>
    <p:sldId id="279" r:id="rId6"/>
    <p:sldId id="280" r:id="rId7"/>
    <p:sldId id="281" r:id="rId8"/>
    <p:sldId id="282" r:id="rId9"/>
    <p:sldId id="277" r:id="rId10"/>
    <p:sldId id="283" r:id="rId11"/>
    <p:sldId id="284" r:id="rId12"/>
    <p:sldId id="285" r:id="rId13"/>
    <p:sldId id="286" r:id="rId14"/>
    <p:sldId id="260" r:id="rId15"/>
    <p:sldId id="287" r:id="rId16"/>
    <p:sldId id="288" r:id="rId17"/>
    <p:sldId id="289" r:id="rId18"/>
    <p:sldId id="272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263" r:id="rId30"/>
    <p:sldId id="300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660066"/>
    <a:srgbClr val="00FFFF"/>
    <a:srgbClr val="FF99FF"/>
    <a:srgbClr val="FBB7F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>
        <p:scale>
          <a:sx n="30" d="100"/>
          <a:sy n="30" d="100"/>
        </p:scale>
        <p:origin x="-600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F7B5890C-BEF4-4245-84F7-DAC7036517AC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066462B-D151-4418-850B-0BD33BFD7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17CE9-22E5-4402-B73D-24D1EC0A0A5D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0C159-CC08-4189-A381-530759867A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6A73C-8AF8-4073-8248-B550D114CA7B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A7BEF-C4D4-4E33-AB46-B795648438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E7687-6533-4AB2-87FB-CC13C172BA8C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28806-C9C3-418E-B6E8-9366B67A0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A298E-1D3A-4499-A13D-469915D5B43D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3A917-EE50-4868-9445-EE52C5D067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40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6BEF6-980C-4C61-AD2D-44579024509B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4BDA2-8F9F-4D1C-8F39-ABD807501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93963-EA8D-4F21-8869-40285FC7ADC5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63F1F255-E063-4424-9359-EC4473F6A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40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60AE7-EF08-4885-891E-EA6AA8859ACC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5DD74-230A-42D2-8CC1-18D001F1E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2C717-2367-4A87-9C7A-2DEB2EA1E281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90CED-FF0E-4C49-80A7-A30412100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40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0B183D72-C9A4-4CC4-9AD8-9B1B143CC8E6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32AEC55B-B7BD-42A4-8139-3CBD6C87C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40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567C8939-B811-4302-B9A8-5D3468B9AF3C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AD19A31C-7B4B-4019-AEA6-ADB9C5C25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40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234508-B43B-46A4-8984-FD27D3BF7196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B57001-AF15-427D-924B-043276106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67" r:id="rId4"/>
    <p:sldLayoutId id="2147483675" r:id="rId5"/>
    <p:sldLayoutId id="2147483668" r:id="rId6"/>
    <p:sldLayoutId id="2147483669" r:id="rId7"/>
    <p:sldLayoutId id="2147483676" r:id="rId8"/>
    <p:sldLayoutId id="2147483677" r:id="rId9"/>
    <p:sldLayoutId id="2147483670" r:id="rId10"/>
    <p:sldLayoutId id="2147483671" r:id="rId11"/>
  </p:sldLayoutIdLst>
  <p:transition spd="med" advTm="40000">
    <p:wipe dir="d"/>
  </p:transition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749CD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97ACD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7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a9d679ecb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747612" y="142852"/>
            <a:ext cx="2039230" cy="2066062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9114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4572008"/>
            <a:ext cx="1796156" cy="1714512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104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214810" y="1067360"/>
            <a:ext cx="1785950" cy="1575821"/>
          </a:xfrm>
          <a:prstGeom prst="ellipse">
            <a:avLst/>
          </a:prstGeom>
          <a:ln w="63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316" name="Рисунок 6" descr="a7912c612e67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75" y="3460750"/>
            <a:ext cx="2786063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84519761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072066" y="4071942"/>
            <a:ext cx="1734219" cy="1622334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 descr="books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071670" y="1285860"/>
            <a:ext cx="1654312" cy="1517873"/>
          </a:xfrm>
          <a:prstGeom prst="ellipse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-32" y="142852"/>
            <a:ext cx="675255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СИСТЕМА ЗНАНИЙ</a:t>
            </a:r>
          </a:p>
        </p:txBody>
      </p:sp>
      <p:pic>
        <p:nvPicPr>
          <p:cNvPr id="13320" name="Рисунок 12" descr="a7912c612e67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599667">
            <a:off x="427038" y="2362200"/>
            <a:ext cx="252412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Рисунок 13" descr="a7912c612e67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37375" y="4603750"/>
            <a:ext cx="2009775" cy="21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300000-social-networks-rocketship.jpg"/>
          <p:cNvPicPr>
            <a:picLocks noChangeAspect="1"/>
          </p:cNvPicPr>
          <p:nvPr/>
        </p:nvPicPr>
        <p:blipFill>
          <a:blip r:embed="rId10" cstate="print"/>
          <a:srcRect l="-59041" t="-78137" r="-36372" b="-28632"/>
          <a:stretch>
            <a:fillRect/>
          </a:stretch>
        </p:blipFill>
        <p:spPr>
          <a:xfrm rot="15405437">
            <a:off x="6257925" y="1470026"/>
            <a:ext cx="2511425" cy="325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8460432" y="6381328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74 -0.22338 C -0.31337 -0.1743 -0.57448 -0.12454 -0.66789 -0.07014 C -0.7599 -0.01505 -0.67761 0.01829 -0.60955 0.11019 C -0.54202 0.20208 -0.3323 0.49468 -0.26094 0.48148 C -0.18698 0.46829 -0.19098 0.11134 -0.17396 0.03218 C -0.15747 -0.04583 -0.16337 0.01204 -0.16111 0.00833 " pathEditMode="relative" rAng="-354936" ptsTypes="aaaa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2" y="3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28625" y="1389063"/>
            <a:ext cx="3786188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1127125" algn="l"/>
              </a:tabLst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До светла всё у него пляшет,</a:t>
            </a:r>
            <a:endParaRPr lang="ru-RU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tabLst>
                <a:tab pos="1127125" algn="l"/>
              </a:tabLst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Лошадь запряжёт,</a:t>
            </a:r>
          </a:p>
          <a:p>
            <a:pPr eaLnBrk="0" hangingPunct="0">
              <a:tabLst>
                <a:tab pos="1127125" algn="l"/>
              </a:tabLst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полосу вспашет,</a:t>
            </a:r>
            <a:endParaRPr lang="ru-RU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tabLst>
                <a:tab pos="1127125" algn="l"/>
              </a:tabLst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Печь затопит, всё заготовит, закупит,</a:t>
            </a:r>
          </a:p>
          <a:p>
            <a:pPr eaLnBrk="0" hangingPunct="0">
              <a:tabLst>
                <a:tab pos="1127125" algn="l"/>
              </a:tabLst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Яичко испечёт, </a:t>
            </a:r>
          </a:p>
          <a:p>
            <a:pPr eaLnBrk="0" hangingPunct="0">
              <a:tabLst>
                <a:tab pos="1127125" algn="l"/>
              </a:tabLst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да сам и облупит.         </a:t>
            </a:r>
            <a:endParaRPr lang="ru-RU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" name="Рисунок 2" descr="e86f3b7fa70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2475" y="881063"/>
            <a:ext cx="4081463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5750" y="5357813"/>
            <a:ext cx="30718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>
                <a:solidFill>
                  <a:srgbClr val="FFC000"/>
                </a:solidFill>
                <a:latin typeface="Monotype Corsiva" pitchFamily="66" charset="0"/>
              </a:rPr>
              <a:t>Балда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71470" y="142852"/>
            <a:ext cx="919925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«</a:t>
            </a:r>
            <a:r>
              <a:rPr lang="ru-RU" sz="3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Сказка о попе и работнике его </a:t>
            </a:r>
            <a:r>
              <a:rPr lang="ru-RU" sz="3600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Балде</a:t>
            </a: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616530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28625" y="1389063"/>
            <a:ext cx="3786188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dirty="0">
                <a:cs typeface="+mn-cs"/>
              </a:rPr>
              <a:t>Днём свет божий затмевает,</a:t>
            </a:r>
          </a:p>
          <a:p>
            <a:pPr>
              <a:defRPr/>
            </a:pPr>
            <a:r>
              <a:rPr lang="ru-RU" sz="2800" dirty="0">
                <a:cs typeface="+mn-cs"/>
              </a:rPr>
              <a:t>Ночью землю освещает,</a:t>
            </a:r>
          </a:p>
          <a:p>
            <a:pPr>
              <a:defRPr/>
            </a:pPr>
            <a:r>
              <a:rPr lang="ru-RU" sz="2800" dirty="0">
                <a:cs typeface="+mn-cs"/>
              </a:rPr>
              <a:t>Месяц под косой блестит,</a:t>
            </a:r>
          </a:p>
          <a:p>
            <a:pPr>
              <a:defRPr/>
            </a:pPr>
            <a:r>
              <a:rPr lang="ru-RU" sz="2800" dirty="0">
                <a:cs typeface="+mn-cs"/>
              </a:rPr>
              <a:t>А во лбу звезда горит.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+mn-cs"/>
              </a:rPr>
              <a:t>        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pic>
        <p:nvPicPr>
          <p:cNvPr id="3" name="Рисунок 2" descr="e86f3b7fa70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5350" y="1257300"/>
            <a:ext cx="3938588" cy="51990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313" y="5357813"/>
            <a:ext cx="40719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>
                <a:solidFill>
                  <a:srgbClr val="FF99FF"/>
                </a:solidFill>
                <a:latin typeface="Monotype Corsiva" pitchFamily="66" charset="0"/>
              </a:rPr>
              <a:t>Царевна Лебедь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142852"/>
            <a:ext cx="584095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«</a:t>
            </a:r>
            <a:r>
              <a:rPr lang="ru-RU" sz="3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Сказка о царе </a:t>
            </a:r>
            <a:r>
              <a:rPr lang="ru-RU" sz="3600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Салтане</a:t>
            </a: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6525344"/>
            <a:ext cx="424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28625" y="1389063"/>
            <a:ext cx="3786188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dirty="0">
                <a:cs typeface="+mn-cs"/>
              </a:rPr>
              <a:t>На руках золотые перстни,</a:t>
            </a:r>
          </a:p>
          <a:p>
            <a:pPr>
              <a:defRPr/>
            </a:pPr>
            <a:r>
              <a:rPr lang="ru-RU" sz="2800" dirty="0">
                <a:cs typeface="+mn-cs"/>
              </a:rPr>
              <a:t>На ногах красные сапожки.</a:t>
            </a:r>
          </a:p>
          <a:p>
            <a:pPr>
              <a:defRPr/>
            </a:pPr>
            <a:r>
              <a:rPr lang="ru-RU" sz="2800" dirty="0">
                <a:cs typeface="+mn-cs"/>
              </a:rPr>
              <a:t>Перед нею усердные слуги,</a:t>
            </a:r>
          </a:p>
          <a:p>
            <a:pPr>
              <a:defRPr/>
            </a:pPr>
            <a:r>
              <a:rPr lang="ru-RU" sz="2800" dirty="0">
                <a:cs typeface="+mn-cs"/>
              </a:rPr>
              <a:t>Она бьёт их, за чупрун таскает. 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+mn-cs"/>
              </a:rPr>
              <a:t>        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pic>
        <p:nvPicPr>
          <p:cNvPr id="3" name="Рисунок 2" descr="e86f3b7fa70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3" y="1571625"/>
            <a:ext cx="4551362" cy="35004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313" y="5357813"/>
            <a:ext cx="35004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>
                <a:solidFill>
                  <a:srgbClr val="FFFF00"/>
                </a:solidFill>
                <a:latin typeface="Monotype Corsiva" pitchFamily="66" charset="0"/>
              </a:rPr>
              <a:t>Старуха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142852"/>
            <a:ext cx="640835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«</a:t>
            </a:r>
            <a:r>
              <a:rPr lang="ru-RU" sz="3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Сказка о рыбаке и рыбке</a:t>
            </a: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616530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85750" y="1679575"/>
            <a:ext cx="378618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dirty="0">
                <a:cs typeface="+mn-cs"/>
              </a:rPr>
              <a:t>Смолоду был </a:t>
            </a:r>
          </a:p>
          <a:p>
            <a:pPr>
              <a:defRPr/>
            </a:pPr>
            <a:r>
              <a:rPr lang="ru-RU" sz="2800" dirty="0">
                <a:cs typeface="+mn-cs"/>
              </a:rPr>
              <a:t>грозен он</a:t>
            </a:r>
          </a:p>
          <a:p>
            <a:pPr>
              <a:defRPr/>
            </a:pPr>
            <a:r>
              <a:rPr lang="ru-RU" sz="2800" dirty="0">
                <a:cs typeface="+mn-cs"/>
              </a:rPr>
              <a:t>И соседям </a:t>
            </a:r>
          </a:p>
          <a:p>
            <a:pPr>
              <a:defRPr/>
            </a:pPr>
            <a:r>
              <a:rPr lang="ru-RU" sz="2800" dirty="0">
                <a:cs typeface="+mn-cs"/>
              </a:rPr>
              <a:t>то и дело</a:t>
            </a:r>
          </a:p>
          <a:p>
            <a:pPr>
              <a:defRPr/>
            </a:pPr>
            <a:r>
              <a:rPr lang="ru-RU" sz="2800" dirty="0">
                <a:cs typeface="+mn-cs"/>
              </a:rPr>
              <a:t>Наносил обиды смело. 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+mn-cs"/>
              </a:rPr>
              <a:t>        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pic>
        <p:nvPicPr>
          <p:cNvPr id="3" name="Рисунок 2" descr="e86f3b7fa70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3" y="1617663"/>
            <a:ext cx="4551362" cy="34083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4313" y="5357813"/>
            <a:ext cx="3500437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  <a:cs typeface="+mn-cs"/>
              </a:rPr>
              <a:t>Царь </a:t>
            </a:r>
            <a:r>
              <a:rPr lang="ru-RU" sz="48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  <a:cs typeface="+mn-cs"/>
              </a:rPr>
              <a:t>Додон</a:t>
            </a:r>
            <a:endParaRPr lang="ru-RU" sz="4800" dirty="0">
              <a:solidFill>
                <a:schemeClr val="accent6">
                  <a:lumMod val="60000"/>
                  <a:lumOff val="40000"/>
                </a:schemeClr>
              </a:solidFill>
              <a:latin typeface="Monotype Corsiva" pitchFamily="66" charset="0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142852"/>
            <a:ext cx="669952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«</a:t>
            </a:r>
            <a:r>
              <a:rPr lang="ru-RU" sz="3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Сказка о Золотом петушке</a:t>
            </a: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60932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13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N:\Documents and Settings\Славик\Рабочий стол\картинки\000188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114300"/>
            <a:ext cx="9144000" cy="6972300"/>
          </a:xfrm>
        </p:spPr>
      </p:pic>
      <p:sp>
        <p:nvSpPr>
          <p:cNvPr id="3" name="Прямоугольник 2"/>
          <p:cNvSpPr/>
          <p:nvPr/>
        </p:nvSpPr>
        <p:spPr>
          <a:xfrm>
            <a:off x="1227574" y="142852"/>
            <a:ext cx="6637266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«Что за прелесть эти сказки!» - </a:t>
            </a:r>
          </a:p>
          <a:p>
            <a:pPr algn="ctr">
              <a:defRPr/>
            </a:pP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говорил А.С Пушкин о </a:t>
            </a:r>
          </a:p>
          <a:p>
            <a:pPr algn="ctr">
              <a:defRPr/>
            </a:pP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русских народных сказках</a:t>
            </a: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. </a:t>
            </a:r>
          </a:p>
        </p:txBody>
      </p:sp>
      <p:pic>
        <p:nvPicPr>
          <p:cNvPr id="4" name="Рисунок 3" descr="1236030028_untitled-1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7158" y="3571876"/>
            <a:ext cx="1643074" cy="2928958"/>
          </a:xfrm>
          <a:prstGeom prst="roundRect">
            <a:avLst>
              <a:gd name="adj" fmla="val 35768"/>
            </a:avLst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2571750" y="2286000"/>
            <a:ext cx="5214938" cy="2071688"/>
          </a:xfrm>
          <a:prstGeom prst="wedgeEllipseCallout">
            <a:avLst>
              <a:gd name="adj1" fmla="val -65517"/>
              <a:gd name="adj2" fmla="val 25550"/>
            </a:avLst>
          </a:prstGeom>
          <a:solidFill>
            <a:schemeClr val="accent5">
              <a:lumMod val="5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2857500" y="2571750"/>
            <a:ext cx="4572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FFFF00"/>
                </a:solidFill>
              </a:rPr>
              <a:t>Ответьте на вопросы героев русских народных сказок.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12360" y="616530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14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8288"/>
            <a:ext cx="8229600" cy="1398587"/>
          </a:xfrm>
        </p:spPr>
        <p:txBody>
          <a:bodyPr/>
          <a:lstStyle/>
          <a:p>
            <a:pPr eaLnBrk="1" hangingPunct="1">
              <a:defRPr/>
            </a:pP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42875" y="285750"/>
            <a:ext cx="88582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>
                <a:cs typeface="Times New Roman" pitchFamily="18" charset="0"/>
              </a:rPr>
              <a:t>Я – Лисичка-сестричка из русской сказки</a:t>
            </a:r>
          </a:p>
          <a:p>
            <a:pPr algn="ctr"/>
            <a:r>
              <a:rPr lang="ru-RU" sz="2400">
                <a:cs typeface="Times New Roman" pitchFamily="18" charset="0"/>
              </a:rPr>
              <a:t> «Лисичка – сестричка и Волк».</a:t>
            </a:r>
            <a:endParaRPr lang="ru-RU" sz="2400"/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Ответьте мне на вопрос, </a:t>
            </a:r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куда Волк опустил свой хвост, чтобы поймать рыбу?</a:t>
            </a:r>
            <a:endParaRPr lang="ru-RU" sz="2400"/>
          </a:p>
        </p:txBody>
      </p:sp>
      <p:pic>
        <p:nvPicPr>
          <p:cNvPr id="5" name="Рисунок 4" descr="9188e7b18de29c3841055d15deefed0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00034" y="2285992"/>
            <a:ext cx="3114675" cy="4000528"/>
          </a:xfrm>
          <a:prstGeom prst="ellipse">
            <a:avLst/>
          </a:prstGeom>
          <a:ln w="38100">
            <a:solidFill>
              <a:schemeClr val="tx1">
                <a:lumMod val="95000"/>
              </a:schemeClr>
            </a:solidFill>
          </a:ln>
        </p:spPr>
      </p:pic>
      <p:pic>
        <p:nvPicPr>
          <p:cNvPr id="6" name="Рисунок 5" descr="i_01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171947" y="2285992"/>
            <a:ext cx="4372006" cy="3643338"/>
          </a:xfrm>
          <a:prstGeom prst="ellipse">
            <a:avLst/>
          </a:prstGeo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429250" y="6000750"/>
            <a:ext cx="26431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Monotype Corsiva" pitchFamily="66" charset="0"/>
              </a:rPr>
              <a:t>В прорубь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72400" y="60932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4096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8288"/>
            <a:ext cx="8229600" cy="1398587"/>
          </a:xfrm>
        </p:spPr>
        <p:txBody>
          <a:bodyPr/>
          <a:lstStyle/>
          <a:p>
            <a:pPr eaLnBrk="1" hangingPunct="1">
              <a:defRPr/>
            </a:pP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42875" y="285750"/>
            <a:ext cx="88582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/>
              <a:t>Я – падчерица из сказки «Морозко». </a:t>
            </a:r>
          </a:p>
          <a:p>
            <a:pPr algn="ctr"/>
            <a:r>
              <a:rPr lang="ru-RU" sz="2800"/>
              <a:t>Скажите, что подарил мне Дед Мороз?</a:t>
            </a:r>
          </a:p>
        </p:txBody>
      </p:sp>
      <p:pic>
        <p:nvPicPr>
          <p:cNvPr id="5" name="Рисунок 4" descr="9188e7b18de29c3841055d15deefed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4738" y="2270984"/>
            <a:ext cx="4090072" cy="2872528"/>
          </a:xfrm>
          <a:prstGeom prst="ellipse">
            <a:avLst/>
          </a:prstGeom>
          <a:ln w="38100">
            <a:solidFill>
              <a:schemeClr val="tx1">
                <a:lumMod val="95000"/>
              </a:schemeClr>
            </a:solidFill>
          </a:ln>
        </p:spPr>
      </p:pic>
      <p:pic>
        <p:nvPicPr>
          <p:cNvPr id="6" name="Рисунок 5" descr="i_0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60378" y="1785926"/>
            <a:ext cx="3795143" cy="3643338"/>
          </a:xfrm>
          <a:prstGeom prst="ellipse">
            <a:avLst/>
          </a:prstGeom>
          <a:ln w="28575">
            <a:solidFill>
              <a:schemeClr val="tx1"/>
            </a:solidFill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786313" y="5857875"/>
            <a:ext cx="40005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Monotype Corsiva" pitchFamily="66" charset="0"/>
              </a:rPr>
              <a:t>Сундук с добром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3568" y="616530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16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4096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4" descr="9188e7b18de29c3841055d15deefed0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736725"/>
            <a:ext cx="3303588" cy="44069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6" name="Рисунок 5" descr="i_01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2071688"/>
            <a:ext cx="4764087" cy="3571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57750" y="5857875"/>
            <a:ext cx="40005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latin typeface="Monotype Corsiva" pitchFamily="66" charset="0"/>
              </a:rPr>
              <a:t>На гуслях</a:t>
            </a: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500063" y="115888"/>
            <a:ext cx="82153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>
                <a:cs typeface="Times New Roman" pitchFamily="18" charset="0"/>
              </a:rPr>
              <a:t>Я – Кот из сказки «Кот, Петух и Лиса».</a:t>
            </a:r>
          </a:p>
          <a:p>
            <a:pPr algn="ctr"/>
            <a:r>
              <a:rPr lang="ru-RU" sz="2800">
                <a:cs typeface="Times New Roman" pitchFamily="18" charset="0"/>
              </a:rPr>
              <a:t> Моя загадка такая.</a:t>
            </a:r>
          </a:p>
          <a:p>
            <a:pPr algn="ctr"/>
            <a:r>
              <a:rPr lang="ru-RU" sz="2800">
                <a:cs typeface="Times New Roman" pitchFamily="18" charset="0"/>
              </a:rPr>
              <a:t> На чём я играл у лисьей норы?</a:t>
            </a:r>
            <a:endParaRPr lang="ru-RU" sz="2800"/>
          </a:p>
        </p:txBody>
      </p:sp>
      <p:sp>
        <p:nvSpPr>
          <p:cNvPr id="8" name="TextBox 7"/>
          <p:cNvSpPr txBox="1"/>
          <p:nvPr/>
        </p:nvSpPr>
        <p:spPr>
          <a:xfrm>
            <a:off x="8460432" y="645333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17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505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50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N:\Documents and Settings\Славик\Рабочий стол\картинки\000187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" name="Рисунок 3" descr="1236030028_untitled-1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00430" y="642918"/>
            <a:ext cx="1643074" cy="2928958"/>
          </a:xfrm>
          <a:prstGeom prst="roundRect">
            <a:avLst>
              <a:gd name="adj" fmla="val 31615"/>
            </a:avLst>
          </a:prstGeom>
        </p:spPr>
      </p:pic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1000125" y="4000500"/>
            <a:ext cx="71437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i="1">
                <a:solidFill>
                  <a:srgbClr val="00FFFF"/>
                </a:solidFill>
              </a:rPr>
              <a:t>Молодцы, ребята, счастливого пути!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12360" y="623731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18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a9d679ecb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747612" y="142852"/>
            <a:ext cx="2039230" cy="2066062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9114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4572008"/>
            <a:ext cx="1796156" cy="1714512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104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214810" y="1067360"/>
            <a:ext cx="1785950" cy="1575821"/>
          </a:xfrm>
          <a:prstGeom prst="ellipse">
            <a:avLst/>
          </a:prstGeom>
          <a:ln w="63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1748" name="Рисунок 6" descr="a7912c612e67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75" y="3460750"/>
            <a:ext cx="2786063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84519761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072066" y="4071942"/>
            <a:ext cx="1734219" cy="1622334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 descr="books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071670" y="1285860"/>
            <a:ext cx="1654312" cy="1517873"/>
          </a:xfrm>
          <a:prstGeom prst="ellipse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-32" y="142852"/>
            <a:ext cx="675255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СИСТЕМА ЗНАНИЙ</a:t>
            </a:r>
          </a:p>
        </p:txBody>
      </p:sp>
      <p:pic>
        <p:nvPicPr>
          <p:cNvPr id="31752" name="Рисунок 12" descr="a7912c612e67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599667">
            <a:off x="427038" y="2362200"/>
            <a:ext cx="252412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Рисунок 13" descr="a7912c612e67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37375" y="4603750"/>
            <a:ext cx="2009775" cy="21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300000-social-networks-rocketship.jpg"/>
          <p:cNvPicPr>
            <a:picLocks noChangeAspect="1"/>
          </p:cNvPicPr>
          <p:nvPr/>
        </p:nvPicPr>
        <p:blipFill>
          <a:blip r:embed="rId10" cstate="print"/>
          <a:srcRect l="-59041" t="-78137" r="-36372" b="-28632"/>
          <a:stretch>
            <a:fillRect/>
          </a:stretch>
        </p:blipFill>
        <p:spPr>
          <a:xfrm rot="15405437">
            <a:off x="5043487" y="2827338"/>
            <a:ext cx="2511425" cy="325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8244408" y="616530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19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41 -0.10741 C -0.02326 -0.09676 -0.00521 -0.08612 0.00295 -0.07269 C 0.01094 -0.05811 0.01493 -0.04075 0.01892 -0.02338 C 0.02326 -0.00602 0.01892 0.00856 0.01493 0.02453 C 0.01094 0.03935 0.00486 0.05532 -0.00955 0.06851 C -0.02118 0.08194 -0.04149 0.09259 -0.06354 0.10069 C -0.08386 0.10856 -0.10799 0.11388 -0.13212 0.11666 C -0.15625 0.11921 -0.18038 0.11921 -0.20261 0.11666 C -0.22674 0.11388 -0.24879 0.10717 -0.26701 0.09652 C -0.28524 0.08726 -0.30122 0.07523 -0.30938 0.06064 C -0.31945 0.04722 -0.32326 0.0287 -0.32326 0.01388 C -0.32535 -0.0007 -0.32326 -0.01806 -0.3132 -0.03264 C -0.3033 -0.04607 -0.28524 -0.05672 -0.26111 -0.06204 C -0.23663 -0.06598 -0.2125 -0.06065 -0.19636 -0.05139 C -0.18247 -0.04213 -0.17222 -0.02732 -0.17014 -0.01019 C -0.17014 0.00717 -0.17222 0.02314 -0.18247 0.03657 C -0.19254 0.05 -0.19045 0.05254 -0.23073 0.0699 C -0.26701 0.08865 -0.3033 0.08333 -0.32535 0.08449 C -0.3474 0.08449 -0.36563 0.07916 -0.38767 0.07384 C -0.41215 0.06736 -0.43212 0.05532 -0.44636 0.04467 C -0.46042 0.03402 -0.46632 0.0206 -0.47431 -0.0007 C -0.48021 -0.022 -0.48021 -0.03264 -0.48021 -0.04885 C -0.48021 -0.06482 -0.48021 -0.08079 -0.48021 -0.09676 " pathEditMode="relative" rAng="0" ptsTypes="fffffffffffffffffffffff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2" descr="300000-social-networks-rocketshi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44" y="142852"/>
            <a:ext cx="8786874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+mn-cs"/>
              </a:rPr>
              <a:t>Планета </a:t>
            </a:r>
          </a:p>
          <a:p>
            <a:pPr algn="ctr"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+mn-cs"/>
              </a:rPr>
              <a:t>Русский </a:t>
            </a: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+mn-cs"/>
              </a:rPr>
              <a:t>язык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14813" y="4545013"/>
            <a:ext cx="485775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 </a:t>
            </a:r>
            <a:r>
              <a:rPr lang="ru-RU" sz="28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Отгадайте загадку, 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в отгадке найдите орфограмму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32440" y="616530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 descr="a7912c612e67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941813">
            <a:off x="2862263" y="1071563"/>
            <a:ext cx="39560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05522" y="285728"/>
            <a:ext cx="668118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cs typeface="+mn-cs"/>
              </a:rPr>
              <a:t>Планета</a:t>
            </a:r>
          </a:p>
          <a:p>
            <a:pPr algn="ctr">
              <a:defRPr/>
            </a:pPr>
            <a:r>
              <a:rPr lang="ru-RU" sz="4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cs typeface="+mn-cs"/>
              </a:rPr>
              <a:t> Весёлых Математиков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75" y="4143375"/>
            <a:ext cx="87153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 i="1">
                <a:cs typeface="Times New Roman" pitchFamily="18" charset="0"/>
              </a:rPr>
              <a:t>Во время посещения этой планеты </a:t>
            </a:r>
          </a:p>
          <a:p>
            <a:pPr algn="ctr"/>
            <a:r>
              <a:rPr lang="ru-RU" sz="3600" b="1" i="1">
                <a:cs typeface="Times New Roman" pitchFamily="18" charset="0"/>
              </a:rPr>
              <a:t>мы решим задачи в стихах. </a:t>
            </a:r>
          </a:p>
          <a:p>
            <a:pPr algn="ctr"/>
            <a:r>
              <a:rPr lang="ru-RU" sz="3600" b="1" i="1">
                <a:cs typeface="Times New Roman" pitchFamily="18" charset="0"/>
              </a:rPr>
              <a:t>Готовы? </a:t>
            </a:r>
          </a:p>
          <a:p>
            <a:pPr algn="ctr"/>
            <a:r>
              <a:rPr lang="ru-RU" sz="3600" b="1" i="1">
                <a:cs typeface="Times New Roman" pitchFamily="18" charset="0"/>
              </a:rPr>
              <a:t>Тогда вперёд!</a:t>
            </a:r>
            <a:endParaRPr lang="ru-RU" sz="3600" b="1" i="1"/>
          </a:p>
        </p:txBody>
      </p:sp>
      <p:pic>
        <p:nvPicPr>
          <p:cNvPr id="6" name="Рисунок 5" descr="цифра 9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413" y="2214563"/>
            <a:ext cx="117316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500958" y="2457444"/>
            <a:ext cx="1357322" cy="1900250"/>
          </a:xfrm>
          <a:prstGeom prst="ellipse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56376" y="638132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4 -0.00764 C 0.004 -0.09329 -0.08993 -0.16736 -0.21579 -0.17245 C -0.33593 -0.1787 -0.44843 -0.12153 -0.4559 -0.0382 C -0.46527 0.03819 -0.38645 0.10972 -0.27378 0.11481 C -0.17083 0.11875 -0.07291 0.07153 -0.06545 7.40741E-7 C -0.05798 -0.06505 -0.12378 -0.12662 -0.21927 -0.13171 C -0.30763 -0.13542 -0.39045 -0.0956 -0.396 -0.03588 C -0.40156 0.01782 -0.34895 0.07014 -0.27013 0.07268 C -0.19878 0.07662 -0.13125 0.04583 -0.12552 -0.00255 C -0.12187 -0.04607 -0.16128 -0.0882 -0.22326 -0.09051 C -0.2776 -0.09329 -0.33211 -0.07014 -0.33593 -0.0331 C -0.33958 -0.00139 -0.31163 0.0294 -0.26631 0.03194 C -0.22881 0.03449 -0.18941 0.02037 -0.18732 -0.00509 C -0.18385 -0.0257 -0.19878 -0.04745 -0.22673 -0.04977 C -0.24965 -0.04977 -0.27204 -0.04468 -0.27569 -0.03079 C -0.2776 -0.02176 -0.27378 -0.01273 -0.26267 -0.00903 C -0.25711 -0.00764 -0.25329 -0.00764 -0.24774 -0.00903 " pathEditMode="relative" rAng="0" ptsTypes="fffffffff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" y="-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85185E-6 C -0.00903 -0.11621 0.10503 -0.21667 0.25798 -0.22361 C 0.40416 -0.23218 0.54114 -0.15463 0.55017 -0.04144 C 0.5618 0.0625 0.46545 0.15972 0.3283 0.16666 C 0.2033 0.17199 0.08437 0.10741 0.07517 0.01041 C 0.06614 -0.07801 0.14618 -0.16134 0.26215 -0.16829 C 0.36962 -0.17338 0.47031 -0.11945 0.47708 -0.0382 C 0.48368 0.03472 0.41996 0.10579 0.32413 0.10926 C 0.23732 0.11435 0.15538 0.07291 0.14809 0.00694 C 0.14375 -0.05232 0.19184 -0.10926 0.26701 -0.1125 C 0.33316 -0.11621 0.3993 -0.08496 0.40416 -0.03472 C 0.4085 0.00879 0.37448 0.05023 0.31927 0.05416 C 0.27378 0.05717 0.22569 0.03819 0.22326 0.00347 C 0.21909 -0.02454 0.23732 -0.05394 0.27135 -0.05718 C 0.29913 -0.05718 0.32656 -0.05023 0.33073 -0.03125 C 0.33316 -0.01898 0.3283 -0.00695 0.31493 -0.00162 C 0.30833 1.85185E-6 0.30347 1.85185E-6 0.2967 -0.00162 " pathEditMode="relative" rAng="0" ptsTypes="fffffffffffffffff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" y="-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a9d679ecb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747612" y="142852"/>
            <a:ext cx="2039230" cy="2066062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9114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4572008"/>
            <a:ext cx="1796156" cy="1714512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104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214810" y="1067360"/>
            <a:ext cx="1785950" cy="1575821"/>
          </a:xfrm>
          <a:prstGeom prst="ellipse">
            <a:avLst/>
          </a:prstGeom>
          <a:ln w="63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3796" name="Рисунок 6" descr="a7912c612e67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75" y="3460750"/>
            <a:ext cx="2786063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84519761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072066" y="4071942"/>
            <a:ext cx="1734219" cy="1622334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 descr="books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071670" y="1285860"/>
            <a:ext cx="1654312" cy="1517873"/>
          </a:xfrm>
          <a:prstGeom prst="ellipse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-32" y="142852"/>
            <a:ext cx="675255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СИСТЕМА ЗНАНИЙ</a:t>
            </a:r>
          </a:p>
        </p:txBody>
      </p:sp>
      <p:pic>
        <p:nvPicPr>
          <p:cNvPr id="33800" name="Рисунок 12" descr="a7912c612e67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599667">
            <a:off x="427038" y="2362200"/>
            <a:ext cx="252412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Рисунок 13" descr="a7912c612e67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37375" y="4603750"/>
            <a:ext cx="2009775" cy="21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300000-social-networks-rocketship.jpg"/>
          <p:cNvPicPr>
            <a:picLocks noChangeAspect="1"/>
          </p:cNvPicPr>
          <p:nvPr/>
        </p:nvPicPr>
        <p:blipFill>
          <a:blip r:embed="rId10" cstate="print"/>
          <a:srcRect l="-59041" t="-78137" r="-36372" b="-28632"/>
          <a:stretch>
            <a:fillRect/>
          </a:stretch>
        </p:blipFill>
        <p:spPr>
          <a:xfrm rot="2987949">
            <a:off x="224632" y="2312193"/>
            <a:ext cx="2513012" cy="3251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8316416" y="616530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21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10255 C 0.05312 -0.06597 0.13403 -0.17176 0.22361 -0.17176 C 0.31337 -0.17176 0.39427 -0.06597 0.44826 0.10255 C 0.39427 0.27084 0.31337 0.37732 0.22361 0.37732 C 0.13403 0.37732 0.05312 0.27084 -0.00052 0.10255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1148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829322" y="-23"/>
            <a:ext cx="5457321" cy="5072098"/>
          </a:xfrm>
          <a:prstGeom prst="ellipse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7290" y="214290"/>
            <a:ext cx="664791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+mn-cs"/>
              </a:rPr>
              <a:t>Планета Пословиц</a:t>
            </a: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571625" y="3786188"/>
            <a:ext cx="6929438" cy="2857500"/>
          </a:xfrm>
          <a:prstGeom prst="horizontalScroll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4820" name="Рисунок 3" descr="media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4048125"/>
            <a:ext cx="1428750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928813" y="4214813"/>
            <a:ext cx="64293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i="1">
                <a:solidFill>
                  <a:srgbClr val="660066"/>
                </a:solidFill>
                <a:cs typeface="Times New Roman" pitchFamily="18" charset="0"/>
              </a:rPr>
              <a:t>Прочтите словарные слова, которые вы знаете и умеете писать грамотно.</a:t>
            </a:r>
            <a:endParaRPr lang="ru-RU" sz="2400" b="1" i="1">
              <a:solidFill>
                <a:srgbClr val="660066"/>
              </a:solidFill>
            </a:endParaRPr>
          </a:p>
          <a:p>
            <a:pPr algn="ctr" eaLnBrk="0" hangingPunct="0"/>
            <a:r>
              <a:rPr lang="ru-RU" sz="2400" b="1" i="1">
                <a:solidFill>
                  <a:srgbClr val="660066"/>
                </a:solidFill>
                <a:cs typeface="Times New Roman" pitchFamily="18" charset="0"/>
              </a:rPr>
              <a:t>Эти слова пропущены в пословицах, которые Вы прочтёте далее.</a:t>
            </a:r>
            <a:endParaRPr lang="ru-RU" sz="2400" b="1" i="1">
              <a:solidFill>
                <a:srgbClr val="660066"/>
              </a:solidFill>
            </a:endParaRPr>
          </a:p>
          <a:p>
            <a:pPr algn="ctr" eaLnBrk="0" hangingPunct="0"/>
            <a:r>
              <a:rPr lang="ru-RU" sz="2400" b="1" i="1">
                <a:solidFill>
                  <a:srgbClr val="660066"/>
                </a:solidFill>
                <a:cs typeface="Times New Roman" pitchFamily="18" charset="0"/>
              </a:rPr>
              <a:t>НАЗОВИТЕ ПОСЛОВИЦУ ВЕРНО!</a:t>
            </a:r>
            <a:endParaRPr lang="ru-RU" sz="2400" b="1" i="1">
              <a:solidFill>
                <a:srgbClr val="660066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1438" y="1214438"/>
            <a:ext cx="2071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мороз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1438" y="2143125"/>
            <a:ext cx="2428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Родина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1438" y="3143250"/>
            <a:ext cx="2428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работа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15125" y="1568450"/>
            <a:ext cx="2214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3600" b="1"/>
              <a:t>дорога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715125" y="2854325"/>
            <a:ext cx="2214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3600" b="1"/>
              <a:t>топор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76456" y="638132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22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2" descr="748641f81ba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5425" cy="6829425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42938" y="642938"/>
            <a:ext cx="8072437" cy="132397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5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cs typeface="+mn-cs"/>
              </a:rPr>
              <a:t>К дому друга … </a:t>
            </a:r>
          </a:p>
          <a:p>
            <a:pPr algn="ctr">
              <a:defRPr/>
            </a:pPr>
            <a:r>
              <a:rPr lang="ru-RU" sz="4000" dirty="0">
                <a:cs typeface="+mn-cs"/>
              </a:rPr>
              <a:t>никогда не бывает длинной.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929313" y="649288"/>
            <a:ext cx="2286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дорога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12360" y="602128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23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1" descr="0_5e14_ebe0bd4c_X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85813" y="428625"/>
            <a:ext cx="7786687" cy="13239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rgbClr val="00B0F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cs typeface="+mn-cs"/>
              </a:rPr>
              <a:t>Не велик … </a:t>
            </a:r>
          </a:p>
          <a:p>
            <a:pPr algn="ctr">
              <a:defRPr/>
            </a:pPr>
            <a:r>
              <a:rPr lang="ru-RU" sz="4000" dirty="0">
                <a:cs typeface="+mn-cs"/>
              </a:rPr>
              <a:t>да краснеет нос.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500688" y="434975"/>
            <a:ext cx="1857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мороз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84368" y="587727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24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1" descr="efe3bc1238d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42938" y="533400"/>
            <a:ext cx="7786687" cy="132397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B05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FFFF00"/>
                </a:solidFill>
                <a:cs typeface="+mn-cs"/>
              </a:rPr>
              <a:t>Крепкую дружбу и</a:t>
            </a:r>
          </a:p>
          <a:p>
            <a:pPr algn="ctr">
              <a:defRPr/>
            </a:pPr>
            <a:r>
              <a:rPr lang="ru-RU" sz="4000" dirty="0">
                <a:solidFill>
                  <a:srgbClr val="FFFF00"/>
                </a:solidFill>
                <a:cs typeface="+mn-cs"/>
              </a:rPr>
              <a:t> … не разрубишь.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71563" y="1149350"/>
            <a:ext cx="2214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FF00"/>
                </a:solidFill>
              </a:rPr>
              <a:t>топором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8424" y="630932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25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2" descr="0_48e0c_35bb75a0_X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071688" y="428625"/>
            <a:ext cx="5214937" cy="13239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lvl="1">
              <a:defRPr/>
            </a:pPr>
            <a:r>
              <a:rPr lang="ru-RU" sz="4000" dirty="0">
                <a:solidFill>
                  <a:srgbClr val="660066"/>
                </a:solidFill>
                <a:cs typeface="+mn-cs"/>
              </a:rPr>
              <a:t> Всякая …</a:t>
            </a:r>
          </a:p>
          <a:p>
            <a:pPr lvl="1">
              <a:defRPr/>
            </a:pPr>
            <a:r>
              <a:rPr lang="ru-RU" sz="4000" dirty="0">
                <a:solidFill>
                  <a:srgbClr val="660066"/>
                </a:solidFill>
                <a:cs typeface="+mn-cs"/>
              </a:rPr>
              <a:t> мастера хвалит.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429125" y="428625"/>
            <a:ext cx="2143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660066"/>
                </a:solidFill>
              </a:rPr>
              <a:t>работа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72400" y="623731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26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Рисунок 4" descr="SDC1302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0"/>
            <a:ext cx="4500562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Рисунок 5" descr="3c76b05b2c6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43438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Рисунок 3" descr="204_0037875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21088"/>
            <a:ext cx="4643438" cy="32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Рисунок 2" descr="p21_1419144-4c745117191cff09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606800"/>
            <a:ext cx="4500562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Прямоугольник 1"/>
          <p:cNvSpPr>
            <a:spLocks noChangeArrowheads="1"/>
          </p:cNvSpPr>
          <p:nvPr/>
        </p:nvSpPr>
        <p:spPr bwMode="auto">
          <a:xfrm>
            <a:off x="1816100" y="2571750"/>
            <a:ext cx="5613400" cy="1323975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/>
              <a:t>Нет ничего краше, чем</a:t>
            </a:r>
          </a:p>
          <a:p>
            <a:r>
              <a:rPr lang="ru-RU" sz="4000"/>
              <a:t>           … наша.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25" y="3214688"/>
            <a:ext cx="2500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Родина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88424" y="616530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27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a9d679ecb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747612" y="142852"/>
            <a:ext cx="2039230" cy="2066062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9114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4572008"/>
            <a:ext cx="1796156" cy="1714512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104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214810" y="1067360"/>
            <a:ext cx="1785950" cy="1575821"/>
          </a:xfrm>
          <a:prstGeom prst="ellipse">
            <a:avLst/>
          </a:prstGeom>
          <a:ln w="63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0964" name="Рисунок 6" descr="a7912c612e67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75" y="3460750"/>
            <a:ext cx="2786063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84519761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072066" y="4071942"/>
            <a:ext cx="1734219" cy="1622334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 descr="books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071670" y="1285860"/>
            <a:ext cx="1654312" cy="1517873"/>
          </a:xfrm>
          <a:prstGeom prst="ellipse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-32" y="142852"/>
            <a:ext cx="675255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СИСТЕМА ЗНАНИЙ</a:t>
            </a:r>
          </a:p>
        </p:txBody>
      </p:sp>
      <p:pic>
        <p:nvPicPr>
          <p:cNvPr id="40968" name="Рисунок 12" descr="a7912c612e67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599667">
            <a:off x="427038" y="2362200"/>
            <a:ext cx="252412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9" name="Рисунок 13" descr="a7912c612e67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60232" y="4643437"/>
            <a:ext cx="214312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300000-social-networks-rocketship.jpg"/>
          <p:cNvPicPr>
            <a:picLocks noChangeAspect="1"/>
          </p:cNvPicPr>
          <p:nvPr/>
        </p:nvPicPr>
        <p:blipFill>
          <a:blip r:embed="rId10" cstate="print"/>
          <a:srcRect l="-59041" t="-78137" r="-36372" b="-28632"/>
          <a:stretch>
            <a:fillRect/>
          </a:stretch>
        </p:blipFill>
        <p:spPr>
          <a:xfrm rot="2987949">
            <a:off x="224632" y="2312193"/>
            <a:ext cx="2513012" cy="3251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8388424" y="616530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28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C 0.02361 -0.10509 0.05035 -0.20347 0.07344 -0.19745 C 0.09948 -0.19051 0.09393 -0.08634 0.08646 0.02176 C 0.07969 0.14444 0.07066 0.26667 0.1 0.27384 C 0.12587 0.28079 0.15209 0.16366 0.18177 0.04768 C 0.20313 -0.05741 0.22952 -0.15625 0.25556 -0.14954 C 0.27865 -0.14352 0.275 -0.03843 0.26841 0.07037 C 0.25955 0.19143 0.2533 0.31435 0.27952 0.3213 C 0.30608 0.32801 0.36129 0.09514 0.36077 0.09583 C 0.38542 -0.00926 0.40955 -0.1088 0.43525 -0.10208 C 0.46077 -0.09514 0.45504 0.00833 0.4474 0.11782 C 0.44219 0.23981 0.4323 0.36157 0.46164 0.36921 C 0.48768 0.37593 0.51407 0.25856 0.53976 0.1419 C 0.56754 0.03866 0.59098 -0.06088 0.61719 -0.0544 C 0.64046 -0.04792 0.63664 0.05694 0.62986 0.16528 C 0.62084 0.28657 0.61511 0.40949 0.64063 0.41667 C 0.66702 0.42338 0.69306 0.30625 0.72275 0.19051 " pathEditMode="relative" rAng="673076" ptsTypes="fffffffffffffffff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N:\Documents and Settings\Славик\Рабочий стол\Науч\буд.де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Рисунок 3" descr="raket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20769">
            <a:off x="349250" y="582613"/>
            <a:ext cx="1798638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36274" y="2154527"/>
            <a:ext cx="7450502" cy="12692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+mn-cs"/>
              </a:rPr>
              <a:t>Планета Воспитания</a:t>
            </a:r>
          </a:p>
        </p:txBody>
      </p:sp>
      <p:pic>
        <p:nvPicPr>
          <p:cNvPr id="5" name="Рисунок 4" descr="media4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flipH="1">
            <a:off x="7286644" y="3643314"/>
            <a:ext cx="1428760" cy="2857520"/>
          </a:xfrm>
          <a:prstGeom prst="round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60932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29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54292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>
                <a:solidFill>
                  <a:srgbClr val="FFFF00"/>
                </a:solidFill>
                <a:cs typeface="Times New Roman" pitchFamily="18" charset="0"/>
              </a:rPr>
              <a:t>Он ходит, голову задрав,</a:t>
            </a:r>
            <a:endParaRPr lang="ru-RU" sz="2800">
              <a:solidFill>
                <a:srgbClr val="FFFF00"/>
              </a:solidFill>
            </a:endParaRPr>
          </a:p>
          <a:p>
            <a:pPr algn="ctr" eaLnBrk="0" hangingPunct="0"/>
            <a:r>
              <a:rPr lang="ru-RU" sz="2800">
                <a:solidFill>
                  <a:srgbClr val="FFFF00"/>
                </a:solidFill>
                <a:cs typeface="Times New Roman" pitchFamily="18" charset="0"/>
              </a:rPr>
              <a:t>Не потому, что важный граф.</a:t>
            </a:r>
            <a:endParaRPr lang="ru-RU" sz="2800">
              <a:solidFill>
                <a:srgbClr val="FFFF00"/>
              </a:solidFill>
            </a:endParaRPr>
          </a:p>
          <a:p>
            <a:pPr algn="ctr" eaLnBrk="0" hangingPunct="0"/>
            <a:r>
              <a:rPr lang="ru-RU" sz="2800">
                <a:solidFill>
                  <a:srgbClr val="FFFF00"/>
                </a:solidFill>
                <a:cs typeface="Times New Roman" pitchFamily="18" charset="0"/>
              </a:rPr>
              <a:t>Не потому, что гордый нрав,</a:t>
            </a:r>
          </a:p>
          <a:p>
            <a:pPr algn="ctr" eaLnBrk="0" hangingPunct="0"/>
            <a:r>
              <a:rPr lang="ru-RU" sz="2800">
                <a:solidFill>
                  <a:srgbClr val="FFFF00"/>
                </a:solidFill>
                <a:cs typeface="Times New Roman" pitchFamily="18" charset="0"/>
              </a:rPr>
              <a:t>А потому, что он …</a:t>
            </a:r>
            <a:r>
              <a:rPr lang="ru-RU" sz="2800">
                <a:solidFill>
                  <a:srgbClr val="FFFF00"/>
                </a:solidFill>
              </a:rPr>
              <a:t> </a:t>
            </a:r>
          </a:p>
        </p:txBody>
      </p:sp>
      <p:pic>
        <p:nvPicPr>
          <p:cNvPr id="4" name="Рисунок 3" descr="www_PicsDesktop_com_46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938" y="0"/>
            <a:ext cx="91868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25" y="1714500"/>
            <a:ext cx="41433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C00000"/>
                </a:solidFill>
              </a:rPr>
              <a:t>жи</a:t>
            </a:r>
            <a:r>
              <a:rPr lang="ru-RU" sz="4400" b="1">
                <a:solidFill>
                  <a:srgbClr val="FFFF00"/>
                </a:solidFill>
              </a:rPr>
              <a:t>раф</a:t>
            </a:r>
          </a:p>
        </p:txBody>
      </p:sp>
      <p:pic>
        <p:nvPicPr>
          <p:cNvPr id="6" name="Рисунок 5" descr="media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8" y="4830763"/>
            <a:ext cx="1073150" cy="1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5715000" y="3000375"/>
            <a:ext cx="3286125" cy="1643063"/>
          </a:xfrm>
          <a:prstGeom prst="wedgeRoundRectCallout">
            <a:avLst>
              <a:gd name="adj1" fmla="val -72723"/>
              <a:gd name="adj2" fmla="val 67301"/>
              <a:gd name="adj3" fmla="val 16667"/>
            </a:avLst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857875" y="3071813"/>
            <a:ext cx="30718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Вспомни правило: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857875" y="3783013"/>
            <a:ext cx="3071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ЖИ  /  ШИ </a:t>
            </a:r>
          </a:p>
          <a:p>
            <a:pPr algn="ctr"/>
            <a:r>
              <a:rPr lang="ru-RU" b="1">
                <a:solidFill>
                  <a:srgbClr val="FFFF00"/>
                </a:solidFill>
              </a:rPr>
              <a:t>пиши с буквой И!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04448" y="645333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  <p:bldP spid="5" grpId="0"/>
      <p:bldP spid="7" grpId="0" animBg="1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a9d679ecb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747612" y="142852"/>
            <a:ext cx="2039230" cy="2066062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9114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4572008"/>
            <a:ext cx="1796156" cy="1714512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104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214810" y="1067360"/>
            <a:ext cx="1785950" cy="1575821"/>
          </a:xfrm>
          <a:prstGeom prst="ellipse">
            <a:avLst/>
          </a:prstGeom>
          <a:ln w="63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3012" name="Рисунок 6" descr="a7912c612e67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75" y="3460750"/>
            <a:ext cx="2786063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84519761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072066" y="4071942"/>
            <a:ext cx="1734219" cy="1622334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 descr="books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071670" y="1285860"/>
            <a:ext cx="1654312" cy="1517873"/>
          </a:xfrm>
          <a:prstGeom prst="ellipse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-32" y="142852"/>
            <a:ext cx="675255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СИСТЕМА ЗНАНИЙ</a:t>
            </a:r>
          </a:p>
        </p:txBody>
      </p:sp>
      <p:pic>
        <p:nvPicPr>
          <p:cNvPr id="43016" name="Рисунок 12" descr="a7912c612e67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599667">
            <a:off x="427038" y="2362200"/>
            <a:ext cx="252412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Рисунок 13" descr="a7912c612e67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6563" y="4572000"/>
            <a:ext cx="214312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300000-social-networks-rocketship.jpg"/>
          <p:cNvPicPr>
            <a:picLocks noChangeAspect="1"/>
          </p:cNvPicPr>
          <p:nvPr/>
        </p:nvPicPr>
        <p:blipFill>
          <a:blip r:embed="rId10" cstate="print"/>
          <a:srcRect l="-59041" t="-78137" r="-36372" b="-28632"/>
          <a:stretch>
            <a:fillRect/>
          </a:stretch>
        </p:blipFill>
        <p:spPr>
          <a:xfrm rot="13187299">
            <a:off x="6464300" y="3179763"/>
            <a:ext cx="2513013" cy="325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38 0.11436 C -0.01458 0.09815 0.0033 0.08241 0.01111 0.06274 C 0.01892 0.04098 0.02309 0.01528 0.02691 -0.01064 C 0.03108 -0.03634 0.02691 -0.0581 0.02309 -0.08148 C 0.01892 -0.1037 0.0132 -0.12708 -0.00087 -0.14675 C -0.0125 -0.16689 -0.03246 -0.18263 -0.05399 -0.19444 C -0.07378 -0.20601 -0.09757 -0.21412 -0.12118 -0.21828 C -0.14479 -0.22175 -0.1684 -0.22175 -0.19028 -0.21828 C -0.21406 -0.21412 -0.23559 -0.20439 -0.25347 -0.18865 C -0.27118 -0.17453 -0.28698 -0.15694 -0.29479 -0.13518 C -0.30486 -0.11527 -0.30851 -0.08796 -0.30851 -0.06574 C -0.31059 -0.04444 -0.30851 -0.01828 -0.29861 0.00301 C -0.28906 0.02292 -0.27118 0.03889 -0.24757 0.04676 C -0.22361 0.05255 -0.2 0.04468 -0.1842 0.03102 C -0.17049 0.01737 -0.16059 -0.00463 -0.15851 -0.02986 C -0.15851 -0.05601 -0.16059 -0.07939 -0.17049 -0.09953 C -0.18038 -0.11944 -0.1783 -0.12338 -0.21771 -0.14884 C -0.25347 -0.17662 -0.28906 -0.16898 -0.31059 -0.1706 C -0.33229 -0.1706 -0.35 -0.1625 -0.37153 -0.15486 C -0.39566 -0.14513 -0.4151 -0.12708 -0.42917 -0.11134 C -0.44288 -0.0956 -0.44878 -0.07592 -0.4566 -0.04444 C -0.46233 -0.01273 -0.46233 0.00301 -0.46233 0.02732 C -0.46233 0.0507 -0.46233 0.07454 -0.46233 0.09815 " pathEditMode="relative" rAng="0" ptsTypes="fffffffffffffffffffffff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50" y="331788"/>
            <a:ext cx="54292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>
                <a:solidFill>
                  <a:srgbClr val="FFFF00"/>
                </a:solidFill>
                <a:cs typeface="Times New Roman" pitchFamily="18" charset="0"/>
              </a:rPr>
              <a:t>Из горячего колодца через нос водица льётся.</a:t>
            </a:r>
            <a:endParaRPr lang="ru-RU" sz="2800">
              <a:solidFill>
                <a:srgbClr val="FFFF00"/>
              </a:solidFill>
            </a:endParaRPr>
          </a:p>
        </p:txBody>
      </p:sp>
      <p:pic>
        <p:nvPicPr>
          <p:cNvPr id="4" name="Рисунок 3" descr="www_PicsDesktop_com_46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6688" y="0"/>
            <a:ext cx="9310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25" y="428625"/>
            <a:ext cx="41433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ча</a:t>
            </a:r>
            <a:r>
              <a:rPr lang="ru-RU" sz="4400" b="1">
                <a:solidFill>
                  <a:srgbClr val="FFFF00"/>
                </a:solidFill>
              </a:rPr>
              <a:t>йник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42875" y="214313"/>
            <a:ext cx="3286125" cy="1643062"/>
          </a:xfrm>
          <a:prstGeom prst="wedgeRoundRectCallout">
            <a:avLst>
              <a:gd name="adj1" fmla="val 56084"/>
              <a:gd name="adj2" fmla="val 9854"/>
              <a:gd name="adj3" fmla="val 16667"/>
            </a:avLst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750" y="285750"/>
            <a:ext cx="30718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Вспомни правило: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5750" y="996950"/>
            <a:ext cx="3071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ЧА  /  ЩА </a:t>
            </a:r>
          </a:p>
          <a:p>
            <a:pPr algn="ctr"/>
            <a:r>
              <a:rPr lang="ru-RU" b="1">
                <a:solidFill>
                  <a:srgbClr val="FFFF00"/>
                </a:solidFill>
              </a:rPr>
              <a:t>пиши с буквой А!</a:t>
            </a:r>
          </a:p>
        </p:txBody>
      </p:sp>
      <p:pic>
        <p:nvPicPr>
          <p:cNvPr id="6" name="Рисунок 5" descr="media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75" y="285750"/>
            <a:ext cx="1073150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316416" y="623731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  <p:bldP spid="5" grpId="0"/>
      <p:bldP spid="7" grpId="0" animBg="1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25" y="1714500"/>
            <a:ext cx="41433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FF00"/>
                </a:solidFill>
              </a:rPr>
              <a:t>то</a:t>
            </a:r>
            <a:r>
              <a:rPr lang="ru-RU" sz="4400" b="1">
                <a:solidFill>
                  <a:srgbClr val="C00000"/>
                </a:solidFill>
              </a:rPr>
              <a:t>чк</a:t>
            </a:r>
            <a:r>
              <a:rPr lang="ru-RU" sz="4400" b="1">
                <a:solidFill>
                  <a:srgbClr val="FFFF00"/>
                </a:solidFill>
              </a:rPr>
              <a:t>а</a:t>
            </a:r>
          </a:p>
        </p:txBody>
      </p:sp>
      <p:pic>
        <p:nvPicPr>
          <p:cNvPr id="6" name="Рисунок 5" descr="media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3671888"/>
            <a:ext cx="1787525" cy="290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5715000" y="3000375"/>
            <a:ext cx="3286125" cy="1643063"/>
          </a:xfrm>
          <a:prstGeom prst="wedgeRoundRectCallout">
            <a:avLst>
              <a:gd name="adj1" fmla="val -73172"/>
              <a:gd name="adj2" fmla="val 25113"/>
              <a:gd name="adj3" fmla="val 16667"/>
            </a:avLst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857875" y="3071813"/>
            <a:ext cx="30718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Вспомни правило: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857875" y="3783013"/>
            <a:ext cx="3071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ЧК  /  ЧН  /  ЩН  /  НЩ </a:t>
            </a:r>
          </a:p>
          <a:p>
            <a:pPr algn="ctr"/>
            <a:r>
              <a:rPr lang="ru-RU" b="1">
                <a:solidFill>
                  <a:srgbClr val="FFFF00"/>
                </a:solidFill>
              </a:rPr>
              <a:t>  пиши без Ь!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39763" y="509588"/>
            <a:ext cx="471805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Я маковой крупинкой</a:t>
            </a:r>
            <a:endParaRPr lang="ru-RU" sz="3200" b="1">
              <a:solidFill>
                <a:srgbClr val="FFFF00"/>
              </a:solidFill>
            </a:endParaRPr>
          </a:p>
          <a:p>
            <a:pPr eaLnBrk="0" hangingPunct="0"/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Упала на тропинку,</a:t>
            </a:r>
            <a:endParaRPr lang="ru-RU" sz="3200" b="1">
              <a:solidFill>
                <a:srgbClr val="FFFF00"/>
              </a:solidFill>
            </a:endParaRPr>
          </a:p>
          <a:p>
            <a:pPr eaLnBrk="0" hangingPunct="0"/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Остановила вас –</a:t>
            </a:r>
          </a:p>
          <a:p>
            <a:pPr eaLnBrk="0" hangingPunct="0"/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Закончила рассказ.     </a:t>
            </a:r>
            <a:endParaRPr lang="ru-RU" sz="3200" b="1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714625" y="3787775"/>
            <a:ext cx="25003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latin typeface="Arno Pro Smbd Display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44408" y="630932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7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  <p:bldP spid="9" grpId="0"/>
      <p:bldP spid="1025" grpId="0"/>
      <p:bldP spid="102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50" y="357188"/>
            <a:ext cx="63785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>
                <a:solidFill>
                  <a:srgbClr val="FFFF00"/>
                </a:solidFill>
              </a:rPr>
              <a:t>С бородой, а не старик,</a:t>
            </a:r>
          </a:p>
          <a:p>
            <a:r>
              <a:rPr lang="ru-RU" sz="3200">
                <a:solidFill>
                  <a:srgbClr val="FFFF00"/>
                </a:solidFill>
              </a:rPr>
              <a:t>С рогами, а не бык,</a:t>
            </a:r>
          </a:p>
          <a:p>
            <a:r>
              <a:rPr lang="ru-RU" sz="3200">
                <a:solidFill>
                  <a:srgbClr val="FFFF00"/>
                </a:solidFill>
              </a:rPr>
              <a:t>Доят, а не корова,</a:t>
            </a:r>
          </a:p>
          <a:p>
            <a:r>
              <a:rPr lang="ru-RU" sz="3200">
                <a:solidFill>
                  <a:srgbClr val="FFFF00"/>
                </a:solidFill>
              </a:rPr>
              <a:t>С пухом, а не птица,</a:t>
            </a:r>
          </a:p>
          <a:p>
            <a:r>
              <a:rPr lang="ru-RU" sz="3200">
                <a:solidFill>
                  <a:srgbClr val="FFFF00"/>
                </a:solidFill>
              </a:rPr>
              <a:t>Лыко дерёт, а лаптей не плетёт.</a:t>
            </a:r>
            <a:r>
              <a:rPr lang="ru-RU" sz="3200">
                <a:solidFill>
                  <a:srgbClr val="FFFF00"/>
                </a:solidFill>
                <a:cs typeface="Times New Roman" pitchFamily="18" charset="0"/>
              </a:rPr>
              <a:t> </a:t>
            </a:r>
            <a:endParaRPr lang="ru-RU" sz="3200">
              <a:solidFill>
                <a:srgbClr val="FFFF00"/>
              </a:solidFill>
            </a:endParaRPr>
          </a:p>
        </p:txBody>
      </p:sp>
      <p:pic>
        <p:nvPicPr>
          <p:cNvPr id="10" name="Рисунок 9" descr="goat_1-1024x76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572250" y="285750"/>
            <a:ext cx="25717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FF00"/>
                </a:solidFill>
              </a:rPr>
              <a:t>к</a:t>
            </a:r>
            <a:r>
              <a:rPr lang="ru-RU" sz="4400" b="1">
                <a:solidFill>
                  <a:srgbClr val="FF0000"/>
                </a:solidFill>
              </a:rPr>
              <a:t>о</a:t>
            </a:r>
            <a:r>
              <a:rPr lang="ru-RU" sz="4400" b="1">
                <a:solidFill>
                  <a:srgbClr val="FFFF00"/>
                </a:solidFill>
              </a:rPr>
              <a:t>за</a:t>
            </a:r>
          </a:p>
        </p:txBody>
      </p:sp>
      <p:pic>
        <p:nvPicPr>
          <p:cNvPr id="6" name="Рисунок 5" descr="media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3050" y="3643313"/>
            <a:ext cx="18319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5500688" y="3000375"/>
            <a:ext cx="3500437" cy="3500438"/>
          </a:xfrm>
          <a:prstGeom prst="wedgeRoundRectCallout">
            <a:avLst>
              <a:gd name="adj1" fmla="val -78256"/>
              <a:gd name="adj2" fmla="val -11809"/>
              <a:gd name="adj3" fmla="val 16667"/>
            </a:avLst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857875" y="3071813"/>
            <a:ext cx="30718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Вспомни правило: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572125" y="3643313"/>
            <a:ext cx="3357563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</a:rPr>
              <a:t>Если буква гласная вызвала сомнение, ты её, немедленно, поставь под ударение!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460432" y="638132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5" grpId="0"/>
      <p:bldP spid="7" grpId="0" animBg="1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50" y="357188"/>
            <a:ext cx="5281613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>
                <a:solidFill>
                  <a:srgbClr val="FFFF00"/>
                </a:solidFill>
              </a:rPr>
              <a:t>Вместо хвостика – крючок,</a:t>
            </a:r>
          </a:p>
          <a:p>
            <a:r>
              <a:rPr lang="ru-RU" sz="3200">
                <a:solidFill>
                  <a:srgbClr val="FFFF00"/>
                </a:solidFill>
              </a:rPr>
              <a:t>Вместо носа – пятачок.</a:t>
            </a:r>
          </a:p>
          <a:p>
            <a:r>
              <a:rPr lang="ru-RU" sz="3200">
                <a:solidFill>
                  <a:srgbClr val="FFFF00"/>
                </a:solidFill>
              </a:rPr>
              <a:t>Пятачок дырявый,</a:t>
            </a:r>
          </a:p>
          <a:p>
            <a:r>
              <a:rPr lang="ru-RU" sz="3200">
                <a:solidFill>
                  <a:srgbClr val="FFFF00"/>
                </a:solidFill>
              </a:rPr>
              <a:t>А крючок вертлявый. </a:t>
            </a:r>
            <a:r>
              <a:rPr lang="ru-RU" sz="3200">
                <a:solidFill>
                  <a:srgbClr val="FFFF00"/>
                </a:solidFill>
                <a:cs typeface="Times New Roman" pitchFamily="18" charset="0"/>
              </a:rPr>
              <a:t> </a:t>
            </a:r>
            <a:endParaRPr lang="ru-RU" sz="3200">
              <a:solidFill>
                <a:srgbClr val="FFFF00"/>
              </a:solidFill>
            </a:endParaRPr>
          </a:p>
        </p:txBody>
      </p:sp>
      <p:pic>
        <p:nvPicPr>
          <p:cNvPr id="10" name="Рисунок 9" descr="goat_1-1024x76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8" y="0"/>
            <a:ext cx="91297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5750" y="214313"/>
            <a:ext cx="25717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0070C0"/>
                </a:solidFill>
              </a:rPr>
              <a:t>свин</a:t>
            </a:r>
            <a:r>
              <a:rPr lang="ru-RU" sz="4400" b="1">
                <a:solidFill>
                  <a:srgbClr val="FF0000"/>
                </a:solidFill>
              </a:rPr>
              <a:t>ь</a:t>
            </a:r>
            <a:r>
              <a:rPr lang="ru-RU" sz="4400" b="1">
                <a:solidFill>
                  <a:srgbClr val="0070C0"/>
                </a:solidFill>
              </a:rPr>
              <a:t>я</a:t>
            </a:r>
          </a:p>
        </p:txBody>
      </p:sp>
      <p:pic>
        <p:nvPicPr>
          <p:cNvPr id="6" name="Рисунок 5" descr="media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4930775"/>
            <a:ext cx="1187450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1785938" y="5214938"/>
            <a:ext cx="7215187" cy="1428750"/>
          </a:xfrm>
          <a:prstGeom prst="wedgeRoundRectCallout">
            <a:avLst>
              <a:gd name="adj1" fmla="val -56643"/>
              <a:gd name="adj2" fmla="val -33233"/>
              <a:gd name="adj3" fmla="val 16667"/>
            </a:avLst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43125" y="5214938"/>
            <a:ext cx="30718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Вспомни правило: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000250" y="5643563"/>
            <a:ext cx="67865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Разделительный Ь пишется после согласной, перед гласными  </a:t>
            </a:r>
            <a:r>
              <a:rPr lang="ru-RU" sz="2400" b="1" i="1">
                <a:solidFill>
                  <a:srgbClr val="FFFF00"/>
                </a:solidFill>
              </a:rPr>
              <a:t>Е, Ё, Ю, Я, И </a:t>
            </a:r>
            <a:r>
              <a:rPr lang="ru-RU" sz="2400" b="1">
                <a:solidFill>
                  <a:srgbClr val="FFFF00"/>
                </a:solidFill>
              </a:rPr>
              <a:t>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32440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5" grpId="0"/>
      <p:bldP spid="7" grpId="0" animBg="1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a9d679ecb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747612" y="142852"/>
            <a:ext cx="2039230" cy="2066062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9114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4572008"/>
            <a:ext cx="1796156" cy="1714512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104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214810" y="1067360"/>
            <a:ext cx="1785950" cy="1575821"/>
          </a:xfrm>
          <a:prstGeom prst="ellipse">
            <a:avLst/>
          </a:prstGeom>
          <a:ln w="63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484" name="Рисунок 6" descr="a7912c612e67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38" y="3460750"/>
            <a:ext cx="2786062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84519761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072066" y="4071942"/>
            <a:ext cx="1734219" cy="1622334"/>
          </a:xfrm>
          <a:prstGeom prst="ellipse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 descr="books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071670" y="1285860"/>
            <a:ext cx="1654312" cy="1517873"/>
          </a:xfrm>
          <a:prstGeom prst="ellipse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-32" y="142852"/>
            <a:ext cx="675255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+mn-cs"/>
              </a:rPr>
              <a:t>СИСТЕМА ЗНАНИЙ</a:t>
            </a:r>
          </a:p>
        </p:txBody>
      </p:sp>
      <p:pic>
        <p:nvPicPr>
          <p:cNvPr id="20488" name="Рисунок 12" descr="a7912c612e67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599667">
            <a:off x="427038" y="2362200"/>
            <a:ext cx="252412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Рисунок 13" descr="a7912c612e67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34225" y="4675187"/>
            <a:ext cx="2009775" cy="21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300000-social-networks-rocketship.jpg"/>
          <p:cNvPicPr>
            <a:picLocks noChangeAspect="1"/>
          </p:cNvPicPr>
          <p:nvPr/>
        </p:nvPicPr>
        <p:blipFill>
          <a:blip r:embed="rId10" cstate="print"/>
          <a:srcRect l="-59015" t="-78098" r="-36355" b="-28618"/>
          <a:stretch>
            <a:fillRect/>
          </a:stretch>
        </p:blipFill>
        <p:spPr>
          <a:xfrm rot="608801">
            <a:off x="3438525" y="1422400"/>
            <a:ext cx="3105150" cy="2619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8532440" y="6488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434 -0.13009 C 0.15365 -0.22986 0.20278 -0.3294 0.22274 -0.32361 C 0.24254 -0.31783 0.23507 -0.13426 0.22327 -0.0956 C 0.21146 -0.05695 0.14774 -0.13727 0.15156 -0.09144 C 0.15556 -0.0456 0.2632 0.10069 0.24688 0.17963 C 0.23073 0.25856 0.08611 0.34907 0.05434 0.38171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2" descr="8451976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71604" y="71414"/>
            <a:ext cx="564423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+mn-cs"/>
              </a:rPr>
              <a:t>Планета Сказок</a:t>
            </a:r>
          </a:p>
        </p:txBody>
      </p:sp>
      <p:pic>
        <p:nvPicPr>
          <p:cNvPr id="8" name="Рисунок 7" descr="5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35714" y="2071678"/>
            <a:ext cx="2850732" cy="34290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1236030028_untitled-1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214414" y="5214950"/>
            <a:ext cx="848326" cy="1357322"/>
          </a:xfrm>
          <a:prstGeom prst="roundRect">
            <a:avLst>
              <a:gd name="adj" fmla="val 34835"/>
            </a:avLst>
          </a:prstGeom>
        </p:spPr>
      </p:pic>
      <p:sp>
        <p:nvSpPr>
          <p:cNvPr id="10" name="Овальная выноска 9"/>
          <p:cNvSpPr/>
          <p:nvPr/>
        </p:nvSpPr>
        <p:spPr>
          <a:xfrm>
            <a:off x="2286000" y="5572125"/>
            <a:ext cx="4714875" cy="1143000"/>
          </a:xfrm>
          <a:prstGeom prst="wedgeEllipseCallout">
            <a:avLst>
              <a:gd name="adj1" fmla="val -56180"/>
              <a:gd name="adj2" fmla="val -503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57188" y="1000125"/>
            <a:ext cx="8501062" cy="59705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А.С.Пушкин подарил нам множество удивительных сказок.</a:t>
            </a:r>
          </a:p>
          <a:p>
            <a:pPr algn="ctr">
              <a:defRPr/>
            </a:pPr>
            <a:endParaRPr lang="ru-RU" sz="400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algn="ctr">
              <a:defRPr/>
            </a:pPr>
            <a:endParaRPr lang="ru-RU" sz="400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algn="ctr">
              <a:defRPr/>
            </a:pPr>
            <a:endParaRPr lang="ru-RU" sz="400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algn="ctr">
              <a:defRPr/>
            </a:pPr>
            <a:endParaRPr lang="ru-RU" sz="400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algn="ctr">
              <a:defRPr/>
            </a:pPr>
            <a:endParaRPr lang="ru-RU" sz="400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algn="ctr">
              <a:defRPr/>
            </a:pPr>
            <a:endParaRPr lang="ru-RU" sz="400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algn="ctr">
              <a:defRPr/>
            </a:pPr>
            <a:r>
              <a:rPr lang="ru-RU" sz="3000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Угадайте героя сказки, </a:t>
            </a:r>
          </a:p>
          <a:p>
            <a:pPr algn="ctr">
              <a:defRPr/>
            </a:pPr>
            <a:r>
              <a:rPr lang="ru-RU" sz="3000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назовите сказку.</a:t>
            </a:r>
          </a:p>
          <a:p>
            <a:pPr>
              <a:defRPr/>
            </a:pPr>
            <a:endParaRPr lang="ru-RU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60432" y="630932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659</TotalTime>
  <Words>579</Words>
  <Application>Microsoft Office PowerPoint</Application>
  <PresentationFormat>Экран (4:3)</PresentationFormat>
  <Paragraphs>164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</vt:lpstr>
      <vt:lpstr> 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Коровина</dc:creator>
  <cp:lastModifiedBy>Shkola</cp:lastModifiedBy>
  <cp:revision>83</cp:revision>
  <dcterms:created xsi:type="dcterms:W3CDTF">2009-04-23T17:10:27Z</dcterms:created>
  <dcterms:modified xsi:type="dcterms:W3CDTF">2022-11-27T09:37:15Z</dcterms:modified>
</cp:coreProperties>
</file>