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9" r:id="rId2"/>
    <p:sldId id="266" r:id="rId3"/>
    <p:sldId id="271" r:id="rId4"/>
    <p:sldId id="270" r:id="rId5"/>
    <p:sldId id="272" r:id="rId6"/>
    <p:sldId id="265" r:id="rId7"/>
    <p:sldId id="273" r:id="rId8"/>
    <p:sldId id="269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51C1"/>
    <a:srgbClr val="FFFF66"/>
    <a:srgbClr val="FF99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0267" autoAdjust="0"/>
  </p:normalViewPr>
  <p:slideViewPr>
    <p:cSldViewPr snapToGrid="0">
      <p:cViewPr varScale="1">
        <p:scale>
          <a:sx n="113" d="100"/>
          <a:sy n="113" d="100"/>
        </p:scale>
        <p:origin x="754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3F37D-8A5D-487E-B7C5-F8A1E2C55231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D6BE28-53B8-4591-B428-06E5D7DF541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8714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D6BE28-53B8-4591-B428-06E5D7DF5416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6395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D6BE28-53B8-4591-B428-06E5D7DF5416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8761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D6BE28-53B8-4591-B428-06E5D7DF5416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26739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D6BE28-53B8-4591-B428-06E5D7DF5416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599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D6BE28-53B8-4591-B428-06E5D7DF5416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7503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D6BE28-53B8-4591-B428-06E5D7DF5416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18740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D6BE28-53B8-4591-B428-06E5D7DF5416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6856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D6BE28-53B8-4591-B428-06E5D7DF5416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5248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43AC-F8E4-444A-9294-8BFE6CF3620D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CBC0-F508-43EF-8230-C441EE03BC0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5370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43AC-F8E4-444A-9294-8BFE6CF3620D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CBC0-F508-43EF-8230-C441EE03BC0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1777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43AC-F8E4-444A-9294-8BFE6CF3620D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CBC0-F508-43EF-8230-C441EE03BC0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7134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43AC-F8E4-444A-9294-8BFE6CF3620D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CBC0-F508-43EF-8230-C441EE03BC0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8619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43AC-F8E4-444A-9294-8BFE6CF3620D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CBC0-F508-43EF-8230-C441EE03BC0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4639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43AC-F8E4-444A-9294-8BFE6CF3620D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CBC0-F508-43EF-8230-C441EE03BC0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9038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43AC-F8E4-444A-9294-8BFE6CF3620D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CBC0-F508-43EF-8230-C441EE03BC0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454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43AC-F8E4-444A-9294-8BFE6CF3620D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CBC0-F508-43EF-8230-C441EE03BC0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27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43AC-F8E4-444A-9294-8BFE6CF3620D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CBC0-F508-43EF-8230-C441EE03BC0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1906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43AC-F8E4-444A-9294-8BFE6CF3620D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CBC0-F508-43EF-8230-C441EE03BC0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4821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43AC-F8E4-444A-9294-8BFE6CF3620D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CBC0-F508-43EF-8230-C441EE03BC0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5912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843AC-F8E4-444A-9294-8BFE6CF3620D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4CBC0-F508-43EF-8230-C441EE03BC0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3367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Объект 15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flipV="1">
            <a:off x="537484" y="157592"/>
            <a:ext cx="11456105" cy="85493"/>
          </a:xfrm>
          <a:prstGeom prst="rect">
            <a:avLst/>
          </a:prstGeom>
        </p:spPr>
      </p:pic>
      <p:pic>
        <p:nvPicPr>
          <p:cNvPr id="2055" name="Рисунок 1" descr="нижневартовская санаторна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25" y="337908"/>
            <a:ext cx="1482720" cy="116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6"/>
          <p:cNvSpPr>
            <a:spLocks noChangeShapeType="1"/>
          </p:cNvSpPr>
          <p:nvPr/>
        </p:nvSpPr>
        <p:spPr bwMode="auto">
          <a:xfrm>
            <a:off x="1984839" y="336789"/>
            <a:ext cx="10008750" cy="67625"/>
          </a:xfrm>
          <a:prstGeom prst="straightConnector1">
            <a:avLst/>
          </a:prstGeom>
          <a:noFill/>
          <a:ln w="19050">
            <a:solidFill>
              <a:srgbClr val="F6E50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AutoShape 3"/>
          <p:cNvSpPr>
            <a:spLocks noChangeShapeType="1"/>
          </p:cNvSpPr>
          <p:nvPr/>
        </p:nvSpPr>
        <p:spPr bwMode="auto">
          <a:xfrm flipH="1">
            <a:off x="102020" y="189975"/>
            <a:ext cx="45719" cy="6560628"/>
          </a:xfrm>
          <a:prstGeom prst="straightConnector1">
            <a:avLst/>
          </a:prstGeom>
          <a:noFill/>
          <a:ln w="19050">
            <a:solidFill>
              <a:srgbClr val="306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" name="AutoShape 2"/>
          <p:cNvSpPr>
            <a:spLocks noChangeShapeType="1"/>
          </p:cNvSpPr>
          <p:nvPr/>
        </p:nvSpPr>
        <p:spPr bwMode="auto">
          <a:xfrm>
            <a:off x="1246909" y="245367"/>
            <a:ext cx="10746680" cy="73506"/>
          </a:xfrm>
          <a:prstGeom prst="straightConnector1">
            <a:avLst/>
          </a:prstGeom>
          <a:noFill/>
          <a:ln w="19050">
            <a:solidFill>
              <a:srgbClr val="E0610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AutoShape 1"/>
          <p:cNvSpPr>
            <a:spLocks noChangeShapeType="1"/>
          </p:cNvSpPr>
          <p:nvPr/>
        </p:nvSpPr>
        <p:spPr bwMode="auto">
          <a:xfrm flipH="1">
            <a:off x="275830" y="1385455"/>
            <a:ext cx="45719" cy="5365148"/>
          </a:xfrm>
          <a:prstGeom prst="straightConnector1">
            <a:avLst/>
          </a:prstGeom>
          <a:noFill/>
          <a:ln w="19050">
            <a:solidFill>
              <a:srgbClr val="F6E50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52400" y="9879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52400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601663" y="424934"/>
            <a:ext cx="104259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152400" y="181282"/>
            <a:ext cx="184731" cy="8566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AutoShape 2"/>
          <p:cNvSpPr>
            <a:spLocks noChangeShapeType="1"/>
          </p:cNvSpPr>
          <p:nvPr/>
        </p:nvSpPr>
        <p:spPr bwMode="auto">
          <a:xfrm flipH="1">
            <a:off x="180631" y="794265"/>
            <a:ext cx="49600" cy="5956337"/>
          </a:xfrm>
          <a:prstGeom prst="straightConnector1">
            <a:avLst/>
          </a:prstGeom>
          <a:noFill/>
          <a:ln w="19050">
            <a:solidFill>
              <a:srgbClr val="E0610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927927" y="421970"/>
            <a:ext cx="77955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КАЗЕННОЕ УЧРЕЖДЕНИЕ ХАНТЫ-МАНСИЙСКОГО АВТОНОМНОГО ОКРУГА–ЮГРЫ «НИЖНЕВАРТОВСКАЯ ОБЩЕОБРАЗОВАТЕЛЬНАЯ САНАТОРНАЯ ШКОЛА»</a:t>
            </a:r>
          </a:p>
        </p:txBody>
      </p:sp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511984" y="1805110"/>
            <a:ext cx="10216530" cy="3111784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Возрастно-психологические характеристики третье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классников </a:t>
            </a:r>
            <a:br>
              <a:rPr lang="ru-RU" sz="2400" b="1" dirty="0">
                <a:latin typeface="Bookman Old Style" panose="02050604050505020204" pitchFamily="18" charset="0"/>
              </a:rPr>
            </a:br>
            <a:r>
              <a:rPr lang="ru-RU" sz="2800" b="1" dirty="0">
                <a:latin typeface="Bookman Old Style" panose="02050604050505020204" pitchFamily="18" charset="0"/>
              </a:rPr>
              <a:t> </a:t>
            </a:r>
            <a:br>
              <a:rPr lang="ru-RU" sz="2800" b="1" dirty="0">
                <a:latin typeface="Bookman Old Style" panose="02050604050505020204" pitchFamily="18" charset="0"/>
              </a:rPr>
            </a:br>
            <a:r>
              <a:rPr lang="ru-RU" sz="3200" b="1" dirty="0">
                <a:latin typeface="Bookman Old Style" panose="020506040505050202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957842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6383" y="163773"/>
            <a:ext cx="11177516" cy="713305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Логика развития ребенка в младшем школьном возрасте</a:t>
            </a:r>
            <a:endParaRPr lang="ru-RU" sz="2800" dirty="0">
              <a:solidFill>
                <a:srgbClr val="C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4883" y="729738"/>
            <a:ext cx="11382233" cy="5745707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i="1" u="sng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Возраст с 6-7 лет до 10-11 лет называется младшим школьным возрастом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ru-RU" sz="2800" b="1" i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Обучение в третьем классе совпадает с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завершением младшего школьного возраста, а следовательно – завершением эпохи детства и началом подростничества!!!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975890-8CB4-686F-5112-26D7AA3FEE77}"/>
              </a:ext>
            </a:extLst>
          </p:cNvPr>
          <p:cNvSpPr txBox="1"/>
          <p:nvPr/>
        </p:nvSpPr>
        <p:spPr>
          <a:xfrm>
            <a:off x="566383" y="3958820"/>
            <a:ext cx="11302620" cy="1951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Ключевой характеристикой младшего школьника становится освоение им общественно значимой и общественно оцениваемой деятельности — </a:t>
            </a:r>
            <a:r>
              <a:rPr lang="ru-RU" sz="2800" b="1" i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учебной</a:t>
            </a:r>
            <a:r>
              <a:rPr lang="ru-RU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2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79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6383" y="163773"/>
            <a:ext cx="11177516" cy="71330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Характеристика учебной деятельности: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101" y="1002693"/>
            <a:ext cx="11382233" cy="5745707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направлена на усвоение знаний и умений, выработанных человечеством, на саморазвитие и самоизменение (в уровне общего и умственного развития);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требует принятия на себя социальных ролей (роли ученика!) и принятия авторитета учителя;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связана с выполнением правил (школьных, правил этикета);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реобразует отношения со сверстниками из дружеских в </a:t>
            </a:r>
            <a:r>
              <a:rPr lang="ru-RU" sz="2800" b="1" u="sng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партнерские в рамках учебного сотрудничества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798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6383" y="163773"/>
            <a:ext cx="11177516" cy="713305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Возрастные задачи третьеклассника</a:t>
            </a:r>
            <a:endParaRPr lang="ru-RU" sz="2800" dirty="0">
              <a:solidFill>
                <a:srgbClr val="C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5994451-1F4E-A9D9-5BF1-3D92A3567C8A}"/>
              </a:ext>
            </a:extLst>
          </p:cNvPr>
          <p:cNvSpPr/>
          <p:nvPr/>
        </p:nvSpPr>
        <p:spPr>
          <a:xfrm>
            <a:off x="395535" y="877078"/>
            <a:ext cx="11559654" cy="1951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младшем школьном возрасте у ребенка возникает множество позитивных изменений и преобразований – это </a:t>
            </a:r>
            <a:r>
              <a:rPr lang="ru-RU" sz="2800" b="1" i="1" u="sng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 учения</a:t>
            </a: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!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92EEA4E-00B0-69CC-9BC7-2C0F3664BA7E}"/>
              </a:ext>
            </a:extLst>
          </p:cNvPr>
          <p:cNvSpPr/>
          <p:nvPr/>
        </p:nvSpPr>
        <p:spPr>
          <a:xfrm>
            <a:off x="685727" y="3119827"/>
            <a:ext cx="1105817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Задачи, стоящие перед третьеклассником и обществом:</a:t>
            </a:r>
          </a:p>
          <a:p>
            <a:pPr algn="ctr">
              <a:lnSpc>
                <a:spcPct val="150000"/>
              </a:lnSpc>
            </a:pPr>
            <a:endParaRPr lang="ru-RU" sz="28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514350" algn="just">
              <a:lnSpc>
                <a:spcPct val="150000"/>
              </a:lnSpc>
              <a:buAutoNum type="arabicPeriod"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Развивать познавательное отношение к миру.</a:t>
            </a:r>
          </a:p>
          <a:p>
            <a:pPr algn="just">
              <a:lnSpc>
                <a:spcPct val="150000"/>
              </a:lnSpc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Сформировать навыки учебной деятельности (особенное внимание уделяется базовым школьным навыкам </a:t>
            </a:r>
            <a:r>
              <a:rPr lang="ru-RU" sz="2400" b="1" u="sng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чтения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ru-RU" sz="2400" b="1" u="sng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письма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400" b="1" u="sng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счета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01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703" y="0"/>
            <a:ext cx="11177516" cy="713305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Возрастные задачи третьеклассника</a:t>
            </a:r>
            <a:endParaRPr lang="ru-RU" sz="2800" dirty="0">
              <a:solidFill>
                <a:srgbClr val="C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E4202D56-30A7-2801-F626-18F8E8BE9371}"/>
              </a:ext>
            </a:extLst>
          </p:cNvPr>
          <p:cNvSpPr/>
          <p:nvPr/>
        </p:nvSpPr>
        <p:spPr>
          <a:xfrm>
            <a:off x="319126" y="876273"/>
            <a:ext cx="11493567" cy="5460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Формировать у ребенка мышление словесно-логическое, рассуждающее.</a:t>
            </a:r>
          </a:p>
          <a:p>
            <a:pPr algn="just"/>
            <a:endParaRPr lang="ru-RU" sz="24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Поддерживать развитие </a:t>
            </a:r>
            <a:r>
              <a:rPr lang="ru-RU" sz="2400" b="1" u="sng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самосознания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400" b="1" u="sng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интеллектуальной рефлексии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способности к осознанию содержания своих действий и их оснований.</a:t>
            </a:r>
          </a:p>
          <a:p>
            <a:pPr algn="just"/>
            <a:endParaRPr lang="ru-RU" sz="24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Формировать ответственность как черту личности ребенка.</a:t>
            </a:r>
          </a:p>
          <a:p>
            <a:pPr algn="just">
              <a:lnSpc>
                <a:spcPct val="150000"/>
              </a:lnSpc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Содействовать развитию высших чувств – моральных, нравственных, эстетических.</a:t>
            </a:r>
          </a:p>
          <a:p>
            <a:pPr algn="just"/>
            <a:endParaRPr lang="ru-RU" sz="24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Помогать формированию волевой регуляции и самоконтроля.</a:t>
            </a:r>
          </a:p>
          <a:p>
            <a:pPr marL="514350" indent="-514350" algn="just">
              <a:lnSpc>
                <a:spcPct val="150000"/>
              </a:lnSpc>
              <a:buAutoNum type="arabicPeriod" startAt="4"/>
            </a:pPr>
            <a:endParaRPr lang="ru-RU" sz="28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730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7C0D5A-551E-CC95-0FF3-EA89C428F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383" y="163773"/>
            <a:ext cx="11177516" cy="713305"/>
          </a:xfrm>
        </p:spPr>
        <p:txBody>
          <a:bodyPr>
            <a:normAutofit fontScale="90000"/>
          </a:bodyPr>
          <a:lstStyle/>
          <a:p>
            <a:pPr indent="0" algn="ctr">
              <a:buNone/>
            </a:pPr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Жизненные задачи подростка, или к чему готовиться родителям третьеклассников</a:t>
            </a:r>
            <a:endParaRPr lang="ru-RU" sz="2800" dirty="0">
              <a:solidFill>
                <a:srgbClr val="C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335B9C73-B7B0-3F72-1DEF-EC5B08AD19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721399"/>
              </p:ext>
            </p:extLst>
          </p:nvPr>
        </p:nvGraphicFramePr>
        <p:xfrm>
          <a:off x="566384" y="877078"/>
          <a:ext cx="11110842" cy="55431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7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97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37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41103">
                <a:tc>
                  <a:txBody>
                    <a:bodyPr/>
                    <a:lstStyle/>
                    <a:p>
                      <a:pPr indent="190500"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Взрослые (кто такие? какие отношения между ними существуют?)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Любовь или псевдолюбовь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3683">
                <a:tc>
                  <a:txBody>
                    <a:bodyPr/>
                    <a:lstStyle/>
                    <a:p>
                      <a:pPr indent="190500"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 = ?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Место подростка в жизни (поиск смысла жизни)</a:t>
                      </a: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8244">
                <a:tc>
                  <a:txBody>
                    <a:bodyPr/>
                    <a:lstStyle/>
                    <a:p>
                      <a:pPr indent="190500"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2800" b="1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Идеал человека (идеал собственного</a:t>
                      </a:r>
                      <a:r>
                        <a:rPr lang="ru-RU" sz="2800" b="1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Я</a:t>
                      </a:r>
                      <a:r>
                        <a:rPr lang="ru-RU" sz="2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Осуществимость (поиск идеала и ответа на вопрос «кто я?»)</a:t>
                      </a: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30827">
                <a:tc>
                  <a:txBody>
                    <a:bodyPr/>
                    <a:lstStyle/>
                    <a:p>
                      <a:pPr indent="190500"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2800" b="1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Профессия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Эта форма жизни моя (созидание и творчество через реализацию в профессии)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1358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2EB15B1-A480-4B63-AAA4-8775545E6A36}"/>
              </a:ext>
            </a:extLst>
          </p:cNvPr>
          <p:cNvSpPr txBox="1"/>
          <p:nvPr/>
        </p:nvSpPr>
        <p:spPr>
          <a:xfrm>
            <a:off x="301389" y="1012544"/>
            <a:ext cx="1144251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indent="450000" algn="just">
              <a:buAutoNum type="arabicPeriod"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Абрамова, Галина Сергеевна. Возрастная психология: учеб. пособие для студентов вузов. – М.: Издательский центр «Академия», 1999. </a:t>
            </a:r>
          </a:p>
          <a:p>
            <a:pPr lvl="0" algn="just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Есть современные переиздания этой книги.</a:t>
            </a:r>
          </a:p>
          <a:p>
            <a:pPr lvl="0" algn="just"/>
            <a:endParaRPr lang="ru-RU" sz="2800" b="1" dirty="0">
              <a:solidFill>
                <a:schemeClr val="accent6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</a:t>
            </a: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Гиппенрейтер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Юлия Борисовна. Общаться с ребенком. Как?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М.: АСТ, 2016.</a:t>
            </a:r>
          </a:p>
          <a:p>
            <a:pPr lvl="0" algn="just"/>
            <a:endParaRPr lang="ru-RU" sz="28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Психология человека от рождения до смерти / Под общей редакцией Артура Александровича </a:t>
            </a: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Реана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– М.: АСТ, 2015.</a:t>
            </a:r>
          </a:p>
          <a:p>
            <a:pPr lvl="0" algn="just"/>
            <a:endParaRPr lang="ru-RU" sz="28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endParaRPr lang="ru-RU" sz="28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7C0D5A-551E-CC95-0FF3-EA89C428F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383" y="163773"/>
            <a:ext cx="11177516" cy="713305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Книги по возрастной психологии для родителей</a:t>
            </a:r>
            <a:endParaRPr lang="ru-RU" sz="2800" dirty="0">
              <a:solidFill>
                <a:srgbClr val="C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504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19E9E8-D24D-4137-99F6-6BC947FF7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05" y="98993"/>
            <a:ext cx="11787069" cy="996287"/>
          </a:xfrm>
        </p:spPr>
        <p:txBody>
          <a:bodyPr>
            <a:normAutofit/>
          </a:bodyPr>
          <a:lstStyle/>
          <a:p>
            <a:pPr indent="450215" algn="ctr">
              <a:lnSpc>
                <a:spcPct val="100000"/>
              </a:lnSpc>
            </a:pPr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Сайт </a:t>
            </a:r>
            <a:r>
              <a:rPr lang="ru-RU" sz="2800" b="1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Нижневартовской общеобразовательной санаторной школы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EB9AFDE-7E80-4D70-B4EB-BA2679666C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157" y="1316192"/>
            <a:ext cx="6406641" cy="43893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12A409D-B1EB-4B28-8B3E-207F8EE5B005}"/>
              </a:ext>
            </a:extLst>
          </p:cNvPr>
          <p:cNvSpPr txBox="1"/>
          <p:nvPr/>
        </p:nvSpPr>
        <p:spPr>
          <a:xfrm>
            <a:off x="5418160" y="5822765"/>
            <a:ext cx="646221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Главная страница старой версии сайта Нижневартовской общеобразовательной санаторной школы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7EA2D2-04FE-4E46-9FF2-86A3A6CF0568}"/>
              </a:ext>
            </a:extLst>
          </p:cNvPr>
          <p:cNvSpPr txBox="1"/>
          <p:nvPr/>
        </p:nvSpPr>
        <p:spPr>
          <a:xfrm>
            <a:off x="544717" y="1315675"/>
            <a:ext cx="4686691" cy="44330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Два раздела – </a:t>
            </a:r>
          </a:p>
          <a:p>
            <a:pPr algn="just">
              <a:lnSpc>
                <a:spcPct val="150000"/>
              </a:lnSpc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«Курсы для родителей» и </a:t>
            </a:r>
          </a:p>
          <a:p>
            <a:pPr algn="just">
              <a:lnSpc>
                <a:spcPct val="150000"/>
              </a:lnSpc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«Школа эффективного родителя»</a:t>
            </a:r>
          </a:p>
        </p:txBody>
      </p:sp>
    </p:spTree>
    <p:extLst>
      <p:ext uri="{BB962C8B-B14F-4D97-AF65-F5344CB8AC3E}">
        <p14:creationId xmlns:p14="http://schemas.microsoft.com/office/powerpoint/2010/main" val="6489049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3461</TotalTime>
  <Words>448</Words>
  <Application>Microsoft Office PowerPoint</Application>
  <PresentationFormat>Широкоэкранный</PresentationFormat>
  <Paragraphs>66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Bookman Old Style</vt:lpstr>
      <vt:lpstr>Calibri</vt:lpstr>
      <vt:lpstr>Calibri Light</vt:lpstr>
      <vt:lpstr>Georgia</vt:lpstr>
      <vt:lpstr>Times New Roman</vt:lpstr>
      <vt:lpstr>Тема Office</vt:lpstr>
      <vt:lpstr>Возрастно-психологические характеристики третьеклассников     </vt:lpstr>
      <vt:lpstr>Логика развития ребенка в младшем школьном возрасте</vt:lpstr>
      <vt:lpstr>Характеристика учебной деятельности:</vt:lpstr>
      <vt:lpstr>Возрастные задачи третьеклассника</vt:lpstr>
      <vt:lpstr>Возрастные задачи третьеклассника</vt:lpstr>
      <vt:lpstr>Жизненные задачи подростка, или к чему готовиться родителям третьеклассников</vt:lpstr>
      <vt:lpstr>Книги по возрастной психологии для родителей</vt:lpstr>
      <vt:lpstr>Сайт Нижневартовской общеобразовательной санаторной школы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Обучающий семинар  «Особенности обучения слабовидящих детей».</dc:title>
  <dc:creator>User</dc:creator>
  <cp:lastModifiedBy>natashavartovsk natashavartovsk</cp:lastModifiedBy>
  <cp:revision>273</cp:revision>
  <dcterms:created xsi:type="dcterms:W3CDTF">2018-12-25T10:31:47Z</dcterms:created>
  <dcterms:modified xsi:type="dcterms:W3CDTF">2022-10-25T18:39:47Z</dcterms:modified>
</cp:coreProperties>
</file>