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61" r:id="rId4"/>
    <p:sldId id="260" r:id="rId5"/>
    <p:sldId id="264" r:id="rId6"/>
    <p:sldId id="296" r:id="rId7"/>
    <p:sldId id="300" r:id="rId8"/>
    <p:sldId id="295" r:id="rId9"/>
    <p:sldId id="262" r:id="rId10"/>
    <p:sldId id="301" r:id="rId11"/>
    <p:sldId id="302" r:id="rId12"/>
    <p:sldId id="263" r:id="rId13"/>
    <p:sldId id="266" r:id="rId14"/>
    <p:sldId id="303" r:id="rId15"/>
    <p:sldId id="267" r:id="rId16"/>
    <p:sldId id="268" r:id="rId17"/>
    <p:sldId id="270" r:id="rId18"/>
    <p:sldId id="271" r:id="rId19"/>
    <p:sldId id="272" r:id="rId20"/>
    <p:sldId id="291" r:id="rId21"/>
    <p:sldId id="286" r:id="rId22"/>
    <p:sldId id="288" r:id="rId23"/>
    <p:sldId id="298" r:id="rId24"/>
    <p:sldId id="299" r:id="rId25"/>
    <p:sldId id="289" r:id="rId26"/>
    <p:sldId id="297" r:id="rId27"/>
    <p:sldId id="290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4660"/>
  </p:normalViewPr>
  <p:slideViewPr>
    <p:cSldViewPr>
      <p:cViewPr varScale="1">
        <p:scale>
          <a:sx n="92" d="100"/>
          <a:sy n="92" d="100"/>
        </p:scale>
        <p:origin x="130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2EFB17-DCA4-4AF3-8DEF-8E58E91D6195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B1C2F97C-AF94-49D2-A9E9-8245A45FA03C}" type="pres">
      <dgm:prSet presAssocID="{822EFB17-DCA4-4AF3-8DEF-8E58E91D6195}" presName="linearFlow" presStyleCnt="0">
        <dgm:presLayoutVars>
          <dgm:dir/>
          <dgm:resizeHandles val="exact"/>
        </dgm:presLayoutVars>
      </dgm:prSet>
      <dgm:spPr/>
    </dgm:pt>
  </dgm:ptLst>
  <dgm:cxnLst>
    <dgm:cxn modelId="{34808B11-5714-4E16-B1F2-9E61452B1685}" type="presOf" srcId="{822EFB17-DCA4-4AF3-8DEF-8E58E91D6195}" destId="{B1C2F97C-AF94-49D2-A9E9-8245A45FA03C}" srcOrd="0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A4484-74C7-4E1C-9852-7953A2C1BBF5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E6DDF-C508-4066-8813-8544EC94B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58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E6DDF-C508-4066-8813-8544EC94B651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44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A:\ФИНАНСОВАЯ ГРАМОТНОСТЬ\счаст-ивый-бизнесмен-ма-ьчика-lirrle-по-считывая-его-еньги-и-юстрацию-964549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48" y="1214422"/>
            <a:ext cx="3857652" cy="5327234"/>
          </a:xfrm>
          <a:prstGeom prst="rect">
            <a:avLst/>
          </a:prstGeom>
          <a:noFill/>
        </p:spPr>
      </p:pic>
      <p:pic>
        <p:nvPicPr>
          <p:cNvPr id="26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513488" y="1649338"/>
            <a:ext cx="7000956" cy="3384376"/>
          </a:xfrm>
          <a:prstGeom prst="wedgeRoundRectCallout">
            <a:avLst/>
          </a:prstGeom>
        </p:spPr>
        <p:txBody>
          <a:bodyPr>
            <a:noAutofit/>
          </a:bodyPr>
          <a:lstStyle/>
          <a:p>
            <a:endParaRPr lang="ru-RU" sz="3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400" b="1" dirty="0" smtClean="0">
                <a:solidFill>
                  <a:srgbClr val="F50BC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F50BC3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b="1" dirty="0">
                <a:solidFill>
                  <a:srgbClr val="F50BC3"/>
                </a:solidFill>
                <a:latin typeface="Times New Roman" pitchFamily="18" charset="0"/>
                <a:cs typeface="Times New Roman" pitchFamily="18" charset="0"/>
              </a:rPr>
              <a:t>взаимодействия </a:t>
            </a:r>
            <a:r>
              <a:rPr lang="ru-RU" sz="2400" b="1" dirty="0" smtClean="0">
                <a:solidFill>
                  <a:srgbClr val="F50BC3"/>
                </a:solidFill>
                <a:latin typeface="Times New Roman" pitchFamily="18" charset="0"/>
                <a:cs typeface="Times New Roman" pitchFamily="18" charset="0"/>
              </a:rPr>
              <a:t>с семьями воспитанников по </a:t>
            </a:r>
            <a:r>
              <a:rPr lang="ru-RU" sz="2400" b="1" dirty="0">
                <a:solidFill>
                  <a:srgbClr val="F50BC3"/>
                </a:solidFill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sz="2400" b="1" dirty="0" smtClean="0">
                <a:solidFill>
                  <a:srgbClr val="F50BC3"/>
                </a:solidFill>
                <a:latin typeface="Times New Roman" pitchFamily="18" charset="0"/>
                <a:cs typeface="Times New Roman" pitchFamily="18" charset="0"/>
              </a:rPr>
              <a:t>финансовой    грамотности</a:t>
            </a:r>
          </a:p>
          <a:p>
            <a:pPr algn="l"/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Подготовили: Болтис Н.В.</a:t>
            </a:r>
          </a:p>
          <a:p>
            <a:pPr algn="l"/>
            <a:r>
              <a:rPr lang="ru-RU" sz="1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Риттер С.А.</a:t>
            </a:r>
          </a:p>
          <a:p>
            <a:pPr algn="l"/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857224" y="1000108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униципальное бюджетное дошкольное образовательное учреждение «Детский сад  комбинированного вида № 2»</a:t>
            </a:r>
            <a:r>
              <a:rPr lang="ru-RU" altLang="ru-RU" sz="36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</a:b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3" descr="A:\ФИНАНСОВАЯ ГРАМОТНОСТЬ\finance-money-backgrounds-powerpoi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5535742"/>
            <a:ext cx="1274263" cy="1322258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2428860" y="4071942"/>
            <a:ext cx="24237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706388"/>
            <a:ext cx="4083918" cy="5445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98" y="836712"/>
            <a:ext cx="4029912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32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453"/>
            <a:ext cx="913934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20072" y="1708193"/>
            <a:ext cx="2599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Электронный сейф</a:t>
            </a:r>
            <a:endParaRPr lang="ru-RU" sz="2000" b="1" dirty="0"/>
          </a:p>
        </p:txBody>
      </p:sp>
      <p:pic>
        <p:nvPicPr>
          <p:cNvPr id="5" name="Picture 3" descr="A:\ФИНАНСОВАЯ ГРАМОТНОСТЬ\finance-money-backgrounds-powerpoi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692696"/>
            <a:ext cx="1000132" cy="1037802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486248"/>
            <a:ext cx="4397867" cy="33692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19" y="1052736"/>
            <a:ext cx="4182713" cy="511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18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4294967295"/>
          </p:nvPr>
        </p:nvSpPr>
        <p:spPr>
          <a:xfrm>
            <a:off x="714348" y="1857364"/>
            <a:ext cx="7967662" cy="42862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15386" y="1938186"/>
            <a:ext cx="4992804" cy="34903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41" y="692696"/>
            <a:ext cx="3226952" cy="50968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3847" y="5815893"/>
            <a:ext cx="2342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</a:t>
            </a:r>
            <a:r>
              <a:rPr lang="ru-RU" sz="2400" b="1" dirty="0" smtClean="0"/>
              <a:t>анкомат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588960"/>
            <a:ext cx="2669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Ширма для </a:t>
            </a:r>
            <a:r>
              <a:rPr lang="ru-RU" sz="2000" b="1" dirty="0" err="1" smtClean="0"/>
              <a:t>сюж</a:t>
            </a:r>
            <a:r>
              <a:rPr lang="ru-RU" sz="2000" b="1" dirty="0" smtClean="0"/>
              <a:t>. ролевой игры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-24"/>
            <a:ext cx="9139341" cy="6858000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A:\ФИНАНСОВАЯ ГРАМОТНОСТЬ\IMG_20200519_1106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6839" y="3504778"/>
            <a:ext cx="3716646" cy="275569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328303" y="1496253"/>
            <a:ext cx="3096344" cy="2147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40128" y="567630"/>
            <a:ext cx="2924570" cy="45744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мини-библиотека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40" y="1056087"/>
            <a:ext cx="2795228" cy="40826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26304" y="1370987"/>
            <a:ext cx="3755416" cy="2606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-24"/>
            <a:ext cx="9139341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57410"/>
            <a:ext cx="6398620" cy="4143131"/>
          </a:xfrm>
          <a:prstGeom prst="rect">
            <a:avLst/>
          </a:prstGeom>
        </p:spPr>
      </p:pic>
      <p:pic>
        <p:nvPicPr>
          <p:cNvPr id="4" name="Picture 2" descr="A:\ФИНАНСОВАЯ ГРАМОТНОСТЬ\unnamed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66150" y="332656"/>
            <a:ext cx="2071678" cy="20716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722164"/>
            <a:ext cx="555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Участие семей воспитанников в конкурсах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950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143000"/>
          </a:xfrm>
        </p:spPr>
        <p:txBody>
          <a:bodyPr>
            <a:no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869" y="1306959"/>
            <a:ext cx="3268091" cy="48192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07" y="1323126"/>
            <a:ext cx="3822062" cy="4251914"/>
          </a:xfrm>
          <a:prstGeom prst="rect">
            <a:avLst/>
          </a:prstGeom>
        </p:spPr>
      </p:pic>
      <p:pic>
        <p:nvPicPr>
          <p:cNvPr id="13" name="Picture 3" descr="A:\ФИНАНСОВАЯ ГРАМОТНОСТЬ\finance-money-backgrounds-powerpoint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49" y="5343379"/>
            <a:ext cx="1000132" cy="1037802"/>
          </a:xfrm>
          <a:prstGeom prst="rect">
            <a:avLst/>
          </a:prstGeom>
          <a:noFill/>
        </p:spPr>
      </p:pic>
      <p:pic>
        <p:nvPicPr>
          <p:cNvPr id="15" name="Picture 3" descr="A:\ФИНАНСОВАЯ ГРАМОТНОСТЬ\finance-money-backgrounds-powerpoin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381" y="5546331"/>
            <a:ext cx="713084" cy="739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4294967295"/>
          </p:nvPr>
        </p:nvSpPr>
        <p:spPr>
          <a:xfrm>
            <a:off x="714348" y="1928802"/>
            <a:ext cx="7967662" cy="4286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24" y="1484784"/>
            <a:ext cx="3804453" cy="46086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339" y="873369"/>
            <a:ext cx="3822867" cy="4302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84735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Домашнее задание для семей воспитанников: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Совместно с ребёнком сделать небольшой доклад на тему: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«Моя будущая профессия»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733075"/>
            <a:ext cx="2485594" cy="37553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612" y="2009570"/>
            <a:ext cx="2432869" cy="43251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2622" y="1785285"/>
            <a:ext cx="3219822" cy="4293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340768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63884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течении года проводилась информационная работа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семьями воспитанников (консультации ,буклеты для родителей)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632" y="1556793"/>
            <a:ext cx="3364262" cy="4485682"/>
          </a:xfrm>
          <a:prstGeom prst="rect">
            <a:avLst/>
          </a:prstGeom>
        </p:spPr>
      </p:pic>
      <p:pic>
        <p:nvPicPr>
          <p:cNvPr id="8" name="Picture 3" descr="C:\Users\Рита\Desktop\55633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04" y="1484784"/>
            <a:ext cx="2448272" cy="36576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29174" y="2738778"/>
            <a:ext cx="4714916" cy="212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pic>
        <p:nvPicPr>
          <p:cNvPr id="6" name="Picture 5" descr="A:\ФИНАНСОВАЯ ГРАМОТНОСТЬ\thumb_15433_articles_b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979712" y="4268512"/>
            <a:ext cx="3934220" cy="18459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42910" y="785794"/>
            <a:ext cx="778674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планирования работы по взаимодействию детского сада и семьями воспитанников по данному направлению, мы поставили перед собой следующие задачи: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Способствовать стимулированию мотивации родительской активности.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Способствовать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практических навыков через активные формы взаимодействия.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Создать атмосферу взаимопонимания, общности интересов.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Организовать совместную деятельность по созданию условий для становления финансовой грамотности ребенка-дошкольника.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88224" y="2996952"/>
            <a:ext cx="1872208" cy="1152128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37144" y="6092825"/>
            <a:ext cx="25925" cy="46038"/>
          </a:xfrm>
          <a:prstGeom prst="ellipse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pic>
      <p:sp>
        <p:nvSpPr>
          <p:cNvPr id="7" name="Прямоугольник 6"/>
          <p:cNvSpPr/>
          <p:nvPr/>
        </p:nvSpPr>
        <p:spPr>
          <a:xfrm>
            <a:off x="683568" y="1124744"/>
            <a:ext cx="763284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r>
              <a:rPr lang="ru-RU" altLang="ru-RU" dirty="0" smtClean="0"/>
              <a:t> 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20688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/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8"/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043608" y="2274838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2186" y="707061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участие родителей в мероприятиях проводимых для формирования у детей предпосылок ФГ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685" y="2060453"/>
            <a:ext cx="2421470" cy="40200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66" y="1435101"/>
            <a:ext cx="2827190" cy="47840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55800" y="1421579"/>
            <a:ext cx="309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-игра «Найди клад»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05" y="1439765"/>
            <a:ext cx="2820095" cy="4793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-54033"/>
            <a:ext cx="913934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H="1">
            <a:off x="683568" y="548680"/>
            <a:ext cx="8363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участие в экскурсии в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отделение Сбербанка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84331" y="2603471"/>
            <a:ext cx="4547083" cy="23553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022" y="2025768"/>
            <a:ext cx="5622778" cy="3510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482" y="-29415"/>
            <a:ext cx="9139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83671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игра для родителей «Банк мудрости»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564904"/>
            <a:ext cx="3960440" cy="3645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4162" y="1412776"/>
            <a:ext cx="4603731" cy="4362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482" y="-29415"/>
            <a:ext cx="9139341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36712"/>
            <a:ext cx="4512501" cy="338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561" y="1196752"/>
            <a:ext cx="3651870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42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482" y="-29415"/>
            <a:ext cx="9139341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64704"/>
            <a:ext cx="7197960" cy="539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61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92866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«Моя копилка» созданная при участии семей воспитанников.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355935"/>
            <a:ext cx="2736304" cy="48507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534651"/>
            <a:ext cx="4544940" cy="4510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139341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725049"/>
            <a:ext cx="5616624" cy="5209117"/>
          </a:xfrm>
          <a:prstGeom prst="rect">
            <a:avLst/>
          </a:prstGeom>
        </p:spPr>
      </p:pic>
      <p:pic>
        <p:nvPicPr>
          <p:cNvPr id="4" name="Picture 2" descr="A:\ФИНАНСОВАЯ ГРАМОТНОСТЬ\unnamed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72200" y="3862488"/>
            <a:ext cx="2071678" cy="20716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36900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809324" y="637715"/>
            <a:ext cx="7848872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этап: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Тесный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контакт между семьей и воспитателем помогают выстроить отношения взаимопонимания  и выработать общий подход, а также обеспечить большую логичность  и последовательность в изучении основ финансовой грамотности, обучении и развитии самого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ребёнка. Нами в работе были использованы направления и формы работы:</a:t>
            </a:r>
          </a:p>
          <a:p>
            <a:r>
              <a:rPr lang="ru-RU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20888"/>
            <a:ext cx="7876962" cy="3765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A:\ФИНАНСОВАЯ ГРАМОТНОСТЬ\загрузки с телефона\image (2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076" y="4214818"/>
            <a:ext cx="2877113" cy="1915359"/>
          </a:xfrm>
          <a:prstGeom prst="rect">
            <a:avLst/>
          </a:prstGeom>
          <a:noFill/>
        </p:spPr>
      </p:pic>
      <p:pic>
        <p:nvPicPr>
          <p:cNvPr id="5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1556792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для ребёнка – это источник общественного опыта. Здесь он находит примеры для подражания и здесь происходит его социальное рождение. Если мы хотим вырастить нравственно здоровое поколение, то должны действовать «Всем миром: детский сад, семья.»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деятельность продолжаем развивать в том же направлении.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44624"/>
            <a:ext cx="913934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785794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/>
            </a:r>
            <a:br>
              <a:rPr lang="ru-RU" sz="3200" dirty="0" smtClean="0">
                <a:latin typeface="Bookman Old Style" pitchFamily="18" charset="0"/>
              </a:rPr>
            </a:b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28794" y="857232"/>
            <a:ext cx="4851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/>
          </a:p>
        </p:txBody>
      </p:sp>
      <p:sp>
        <p:nvSpPr>
          <p:cNvPr id="15" name="Заголовок 14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928694"/>
          </a:xfrm>
        </p:spPr>
        <p:txBody>
          <a:bodyPr>
            <a:normAutofit fontScale="90000"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абота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экономическому воспитанию дошкольников невозможна без участия родителей, без их заинтересованности, понимания важности проблемы. Только объединение двух форм экономического воспитания: дома и в детском саду, двух аспектов поведения детей – условного и реального, может дать хороший результат в области их экономического воспитания.</a:t>
            </a: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МБДОУ «Д/с № 2 №»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городской пилотной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площадкой по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 проекта по «Формированию основ 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дошкольников </a:t>
            </a: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2021 г.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Свою деятельность по этому направлению мы начали с долгосрочных проектов у детей старших и подготовительных групп. На данный момент проектная деятельность в группах по формированию предпосылок </a:t>
            </a:r>
            <a:r>
              <a:rPr lang="ru-RU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 </a:t>
            </a:r>
            <a:r>
              <a:rPr lang="ru-RU" sz="2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продолжается.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642910" y="1285860"/>
            <a:ext cx="7858180" cy="4879444"/>
          </a:xfrm>
        </p:spPr>
        <p:txBody>
          <a:bodyPr>
            <a:no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14348" y="785794"/>
            <a:ext cx="4433716" cy="1635094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Анкетирование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(По результатам анкетирования родителей воспитанников мы сделали вывод о том, что родители в основном признают необходимость и полезность воспитания финансовой грамотности, но на практике не все содействуют приобщению детей к миру финансов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3068960"/>
            <a:ext cx="7931224" cy="30572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4294967295"/>
          </p:nvPr>
        </p:nvSpPr>
        <p:spPr>
          <a:xfrm>
            <a:off x="714348" y="3789040"/>
            <a:ext cx="4577732" cy="21545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Родительское собрание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(знакомство родителей с проектной деятельностью и его задачами на учебный год,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еобходимость пополнения РППС, помощь в создании демонстрационного материала, дидактических игр).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5212" y="1690497"/>
            <a:ext cx="3147814" cy="4197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69232" y="482038"/>
            <a:ext cx="8405536" cy="936104"/>
          </a:xfrm>
        </p:spPr>
        <p:txBody>
          <a:bodyPr>
            <a:noAutofit/>
          </a:bodyPr>
          <a:lstStyle/>
          <a:p>
            <a:pPr algn="l" fontAlgn="base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этап: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родителей в пополнении РППС по формированию у детей предпосылок ФГ   </a:t>
            </a:r>
            <a:endParaRPr 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61" name="Picture 5" descr="A:\ФИНАНСОВАЯ ГРАМОТНОСТЬ\0012745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1934934"/>
            <a:ext cx="1854538" cy="4173229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76177" y="2333577"/>
            <a:ext cx="4522708" cy="30559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03204" y="2339668"/>
            <a:ext cx="4439359" cy="2960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71472" y="692696"/>
            <a:ext cx="8229600" cy="1224136"/>
          </a:xfrm>
        </p:spPr>
        <p:txBody>
          <a:bodyPr>
            <a:noAutofit/>
          </a:bodyPr>
          <a:lstStyle/>
          <a:p>
            <a:pPr algn="l" fontAlgn="base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61" name="Picture 5" descr="A:\ФИНАНСОВАЯ ГРАМОТНОСТЬ\0012745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3558" y="404664"/>
            <a:ext cx="1206466" cy="2518742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8499" y="1678716"/>
            <a:ext cx="4841108" cy="30425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1104" y="1803873"/>
            <a:ext cx="5347239" cy="32272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620" y="5589679"/>
            <a:ext cx="73787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для коллекционирования банкнот и монет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3" name="Объект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8638" y="1459914"/>
            <a:ext cx="5217188" cy="411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2420888"/>
            <a:ext cx="2228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Деньги мира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61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341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14348" y="785794"/>
            <a:ext cx="8229600" cy="1143000"/>
          </a:xfrm>
        </p:spPr>
        <p:txBody>
          <a:bodyPr>
            <a:noAutofit/>
          </a:bodyPr>
          <a:lstStyle/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53392915"/>
              </p:ext>
            </p:extLst>
          </p:nvPr>
        </p:nvGraphicFramePr>
        <p:xfrm>
          <a:off x="642910" y="1142984"/>
          <a:ext cx="7967663" cy="4643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945" y="1121014"/>
            <a:ext cx="3047010" cy="49847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49" y="753251"/>
            <a:ext cx="4764021" cy="4518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566124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Игра «Свинки-копилки»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69220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«Сложи по порядку»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:\даша\яю шаблончики\square-wave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" y="0"/>
            <a:ext cx="9139341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" name="Picture 3" descr="A:\ФИНАНСОВАЯ ГРАМОТНОСТЬ\finance-money-backgrounds-powerpoi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86" y="1454136"/>
            <a:ext cx="1000132" cy="1037802"/>
          </a:xfrm>
          <a:prstGeom prst="rect">
            <a:avLst/>
          </a:prstGeom>
          <a:noFill/>
        </p:spPr>
      </p:pic>
      <p:pic>
        <p:nvPicPr>
          <p:cNvPr id="13" name="Picture 3" descr="A:\ФИНАНСОВАЯ ГРАМОТНОСТЬ\finance-money-backgrounds-powerpoi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24" y="5373216"/>
            <a:ext cx="618356" cy="64164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928666"/>
            <a:ext cx="8044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 пособия созданные семьями воспитанников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78561" y="2275173"/>
            <a:ext cx="5011028" cy="3176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49619" y="2071503"/>
            <a:ext cx="4535536" cy="3416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2392</TotalTime>
  <Words>385</Words>
  <Application>Microsoft Office PowerPoint</Application>
  <PresentationFormat>Экран (4:3)</PresentationFormat>
  <Paragraphs>85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Bookman Old Style</vt:lpstr>
      <vt:lpstr>Calibri</vt:lpstr>
      <vt:lpstr>Monotype Corsiva</vt:lpstr>
      <vt:lpstr>Times New Roman</vt:lpstr>
      <vt:lpstr>Тема Office</vt:lpstr>
      <vt:lpstr>муниципальное бюджетное дошкольное образовательное учреждение «Детский сад  комбинированного вида № 2» </vt:lpstr>
      <vt:lpstr>Презентация PowerPoint</vt:lpstr>
      <vt:lpstr>               Работа по экономическому воспитанию дошкольников невозможна без участия родителей, без их заинтересованности, понимания важности проблемы. Только объединение двух форм экономического воспитания: дома и в детском саду, двух аспектов поведения детей – условного и реального, может дать хороший результат в области их экономического воспитания. МБДОУ «Д/с № 2 №» является городской пилотной площадкой по реализации проекта по «Формированию основ  ФГ  дошкольников с 2021 г. Свою деятельность по этому направлению мы начали с долгосрочных проектов у детей старших и подготовительных групп. На данный момент проектная деятельность в группах по формированию предпосылок ФГ продолжается. </vt:lpstr>
      <vt:lpstr>     Подготовительный этап: 1. Анкетирование (По результатам анкетирования родителей воспитанников мы сделали вывод о том, что родители в основном признают необходимость и полезность воспитания финансовой грамотности, но на практике не все содействуют приобщению детей к миру финансов.)      </vt:lpstr>
      <vt:lpstr>Основной этап: помощь родителей в пополнении РППС по формированию у детей предпосылок ФГ   </vt:lpstr>
      <vt:lpstr>  </vt:lpstr>
      <vt:lpstr>Презентация PowerPoint</vt:lpstr>
      <vt:lpstr>Презентация PowerPoint</vt:lpstr>
      <vt:lpstr>            </vt:lpstr>
      <vt:lpstr>Презентация PowerPoint</vt:lpstr>
      <vt:lpstr>Презентация PowerPoint</vt:lpstr>
      <vt:lpstr>Презентация PowerPoint</vt:lpstr>
      <vt:lpstr>Наша мини-библиотека</vt:lpstr>
      <vt:lpstr>Презентация PowerPoint</vt:lpstr>
      <vt:lpstr>Презентация PowerPoint</vt:lpstr>
      <vt:lpstr>Презентация PowerPoint</vt:lpstr>
      <vt:lpstr> </vt:lpstr>
      <vt:lpstr>         </vt:lpstr>
      <vt:lpstr>В течении года проводилась информационная работа с семьями воспитанников (консультации ,буклеты для родителей)</vt:lpstr>
      <vt:lpstr> </vt:lpstr>
      <vt:lpstr>Презентация PowerPoint</vt:lpstr>
      <vt:lpstr> </vt:lpstr>
      <vt:lpstr>Презентация PowerPoint</vt:lpstr>
      <vt:lpstr>Презентация PowerPoint</vt:lpstr>
      <vt:lpstr> </vt:lpstr>
      <vt:lpstr>Презентация PowerPoint</vt:lpstr>
      <vt:lpstr> </vt:lpstr>
      <vt:lpstr>Заключение: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Учетная запись Майкрософт</cp:lastModifiedBy>
  <cp:revision>251</cp:revision>
  <dcterms:created xsi:type="dcterms:W3CDTF">2020-03-22T11:07:44Z</dcterms:created>
  <dcterms:modified xsi:type="dcterms:W3CDTF">2022-11-27T15:11:17Z</dcterms:modified>
</cp:coreProperties>
</file>