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12"/>
  </p:notesMasterIdLst>
  <p:sldIdLst>
    <p:sldId id="258" r:id="rId2"/>
    <p:sldId id="264" r:id="rId3"/>
    <p:sldId id="262" r:id="rId4"/>
    <p:sldId id="265" r:id="rId5"/>
    <p:sldId id="257" r:id="rId6"/>
    <p:sldId id="263" r:id="rId7"/>
    <p:sldId id="267" r:id="rId8"/>
    <p:sldId id="266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455" autoAdjust="0"/>
  </p:normalViewPr>
  <p:slideViewPr>
    <p:cSldViewPr>
      <p:cViewPr varScale="1">
        <p:scale>
          <a:sx n="61" d="100"/>
          <a:sy n="61" d="100"/>
        </p:scale>
        <p:origin x="8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11C63-BB16-4F0B-840C-FC75494C5B68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04199-BC7C-4562-84C5-66A53E34F3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Цель деятельности учителя: </a:t>
            </a:r>
            <a:r>
              <a:rPr lang="ru-RU" sz="12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учить составлять повествования из одних глаголов, выписывать глаголы из текста; задавать вопросы к глаголам.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Планируемые результаты: личностные: </a:t>
            </a:r>
            <a:r>
              <a:rPr lang="ru-RU" sz="12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используют предложения разных типов для выражения своих намерений; демонстрируют уважительное отношение и интерес к художественным произведениям; </a:t>
            </a:r>
            <a:r>
              <a:rPr lang="ru-RU" sz="1200" b="1" kern="1200" dirty="0" err="1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метапредметные</a:t>
            </a:r>
            <a:r>
              <a:rPr lang="ru-RU" sz="12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: </a:t>
            </a:r>
            <a:r>
              <a:rPr lang="ru-RU" sz="12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регулятивные </a:t>
            </a:r>
            <a:r>
              <a:rPr lang="ru-RU" sz="12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- научатся</a:t>
            </a:r>
            <a:r>
              <a:rPr lang="ru-RU" sz="12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понимать важность планирования работы; </a:t>
            </a:r>
            <a:r>
              <a:rPr lang="ru-RU" sz="12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получат возможность научиться</a:t>
            </a:r>
            <a:r>
              <a:rPr lang="ru-RU" sz="12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объяснять, какой способ действий был использован для выполнения задания, как работали; познавательные - </a:t>
            </a:r>
            <a:r>
              <a:rPr lang="ru-RU" sz="12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научатся</a:t>
            </a:r>
            <a:r>
              <a:rPr lang="ru-RU" sz="12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осуществлять поиск необходимой информации для выполнения учебных заданий; </a:t>
            </a:r>
            <a:r>
              <a:rPr lang="ru-RU" sz="12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получат возможность научиться </a:t>
            </a:r>
            <a:r>
              <a:rPr lang="ru-RU" sz="12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свободно ориентироваться в книге, используя информацию справочного бюро; коммуникативные - </a:t>
            </a:r>
            <a:r>
              <a:rPr lang="ru-RU" sz="12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научатся</a:t>
            </a:r>
            <a:r>
              <a:rPr lang="ru-RU" sz="12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понимать тему высказывания; </a:t>
            </a:r>
            <a:r>
              <a:rPr lang="ru-RU" sz="12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предметные: </a:t>
            </a:r>
            <a:r>
              <a:rPr lang="ru-RU" sz="12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научатся</a:t>
            </a:r>
            <a:r>
              <a:rPr lang="ru-RU" sz="12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выписывать глаголы из текста, задавать вопросы к глаголам.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679A8-52D9-4DC0-B11E-B5DE949B63E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Сегодня будем учиться употреблять в речи глаголы.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04199-BC7C-4562-84C5-66A53E34F38C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99CB88-5E1A-4FAC-892A-60949ACB1F6F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699CB88-5E1A-4FAC-892A-60949ACB1F6F}" type="datetimeFigureOut">
              <a:rPr lang="en-US" smtClean="0"/>
              <a:pPr/>
              <a:t>11/27/2022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cs typeface="Arial Unicode MS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656650" algn="l"/>
                <a:tab pos="1313299" algn="l"/>
                <a:tab pos="1969949" algn="l"/>
                <a:tab pos="262659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cs typeface="Arial Unicode MS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ransition spd="med">
    <p:push dir="r"/>
  </p:transition>
  <p:timing>
    <p:tnLst>
      <p:par>
        <p:cTn id="1" dur="indefinite" restart="never" nodeType="tmRoot"/>
      </p:par>
    </p:tnLst>
  </p:timing>
  <p:txStyles>
    <p:titleStyle>
      <a:lvl1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930" indent="-259204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marL="1036815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marL="1451541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marL="1866268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280994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695720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110446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525172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11045" indent="-311045" algn="l" defTabSz="407526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8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815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541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6268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994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720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10446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5172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llforchildren.ru/pictures/showimg/neznaika/neznaika06gif.htm" TargetMode="External"/><Relationship Id="rId2" Type="http://schemas.openxmlformats.org/officeDocument/2006/relationships/hyperlink" Target="http://allforchildren.ru/pictures/showimg/school1/school0119jpg.htm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llforchildren.ru/pictures/showimg/neznaika/neznaika18gif.htm" TargetMode="External"/><Relationship Id="rId4" Type="http://schemas.openxmlformats.org/officeDocument/2006/relationships/hyperlink" Target="http://allforchildren.ru/pictures/showimg/neznaika/neznaika17gif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frame.html?imgurl=http://www.booksiti.net.ru/books/image/j25000193101.jpg&amp;pageurl=http://www.booksiti.net.ru/books/j25000193101.html&amp;id=41997747&amp;iid=6&amp;imgwidth=256&amp;imgheight=339&amp;imgsize=15303&amp;images_links=b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3" descr="90%"/>
          <p:cNvSpPr>
            <a:spLocks noChangeArrowheads="1" noChangeShapeType="1" noTextEdit="1"/>
          </p:cNvSpPr>
          <p:nvPr/>
        </p:nvSpPr>
        <p:spPr bwMode="auto">
          <a:xfrm>
            <a:off x="1547664" y="2564904"/>
            <a:ext cx="6336704" cy="714380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87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pattFill prst="pct90">
                  <a:fgClr>
                    <a:srgbClr val="3366FF"/>
                  </a:fgClr>
                  <a:bgClr>
                    <a:srgbClr val="FFFFFF"/>
                  </a:bgClr>
                </a:pattFill>
                <a:effectLst>
                  <a:outerShdw dist="35921" dir="2700000" algn="ctr" rotWithShape="0">
                    <a:srgbClr val="990000"/>
                  </a:outerShdw>
                </a:effectLst>
              </a:rPr>
              <a:t>Тема: </a:t>
            </a:r>
            <a:r>
              <a:rPr lang="ru-RU" sz="3600" b="1" kern="10" dirty="0" smtClean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pattFill prst="pct90">
                  <a:fgClr>
                    <a:srgbClr val="3366FF"/>
                  </a:fgClr>
                  <a:bgClr>
                    <a:srgbClr val="FFFFFF"/>
                  </a:bgClr>
                </a:pattFill>
                <a:effectLst>
                  <a:outerShdw dist="35921" dir="2700000" algn="ctr" rotWithShape="0">
                    <a:srgbClr val="990000"/>
                  </a:outerShdw>
                </a:effectLst>
              </a:rPr>
              <a:t>Глагол</a:t>
            </a:r>
            <a:endParaRPr lang="ru-RU" sz="3600" b="1" kern="10" dirty="0" smtClean="0">
              <a:ln w="19050">
                <a:solidFill>
                  <a:schemeClr val="tx1"/>
                </a:solidFill>
                <a:round/>
                <a:headEnd/>
                <a:tailEnd/>
              </a:ln>
              <a:pattFill prst="pct90">
                <a:fgClr>
                  <a:srgbClr val="3366FF"/>
                </a:fgClr>
                <a:bgClr>
                  <a:srgbClr val="FFFFFF"/>
                </a:bgClr>
              </a:pattFill>
              <a:effectLst>
                <a:outerShdw dist="35921" dir="2700000" algn="ctr" rotWithShape="0">
                  <a:srgbClr val="990000"/>
                </a:outerShdw>
              </a:effectLst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2714612" y="4643446"/>
            <a:ext cx="450059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916832"/>
            <a:ext cx="7715304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Изображение колокольчика:</a:t>
            </a:r>
          </a:p>
          <a:p>
            <a:r>
              <a:rPr 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http://allforchildren.ru/pictures/showimg/school1/school0119jpg.htm </a:t>
            </a:r>
            <a:endParaRPr lang="ru-RU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Изображение  Незнайки:</a:t>
            </a:r>
          </a:p>
          <a:p>
            <a:r>
              <a:rPr 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/>
              </a:rPr>
              <a:t>http://allforchildren.ru/pictures/showimg/neznaika/neznaika06gif.htm</a:t>
            </a:r>
            <a:endParaRPr lang="ru-RU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Изображение  </a:t>
            </a:r>
            <a:r>
              <a:rPr lang="ru-RU" dirty="0" err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Знайки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</a:p>
          <a:p>
            <a:r>
              <a:rPr lang="en-US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/>
              </a:rPr>
              <a:t>http://allforchildren.ru/pictures/showimg/neznaika/neznaika17gif.htm</a:t>
            </a:r>
            <a:endParaRPr lang="ru-RU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Изображение  Малышки:</a:t>
            </a:r>
          </a:p>
          <a:p>
            <a:r>
              <a:rPr lang="en-US" dirty="0" smtClean="0">
                <a:hlinkClick r:id="rId5"/>
              </a:rPr>
              <a:t>http://allforchildren.ru/pictures/showimg/neznaika/neznaika18gif.htm</a:t>
            </a:r>
            <a:endParaRPr lang="ru-RU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396552" y="1124744"/>
            <a:ext cx="9144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Список использованных источников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1043608" y="548680"/>
            <a:ext cx="6308774" cy="2537549"/>
          </a:xfrm>
          <a:prstGeom prst="wedgeRoundRectCallout">
            <a:avLst>
              <a:gd name="adj1" fmla="val -47312"/>
              <a:gd name="adj2" fmla="val 124362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 smtClean="0"/>
              <a:t>Отгадайте загадку:</a:t>
            </a:r>
          </a:p>
          <a:p>
            <a:r>
              <a:rPr lang="ru-RU" sz="2000" i="1" dirty="0" smtClean="0"/>
              <a:t>Он предметы оживляет, все их в дело вовлекает,</a:t>
            </a:r>
          </a:p>
          <a:p>
            <a:r>
              <a:rPr lang="ru-RU" sz="2000" i="1" dirty="0" smtClean="0"/>
              <a:t>ЧТО им ДЕЛАТЬ говорит, строго сам за тем следит.</a:t>
            </a:r>
          </a:p>
          <a:p>
            <a:r>
              <a:rPr lang="ru-RU" sz="2000" i="1" dirty="0" smtClean="0"/>
              <a:t>Он три времени имеет и спрягаться он умеет.</a:t>
            </a:r>
          </a:p>
          <a:p>
            <a:r>
              <a:rPr lang="ru-RU" sz="2000" i="1" dirty="0" smtClean="0"/>
              <a:t>Детям строят много школ, чтоб все знали про ... </a:t>
            </a:r>
            <a:endParaRPr lang="ru-RU" sz="2000" i="1" dirty="0"/>
          </a:p>
        </p:txBody>
      </p:sp>
      <p:pic>
        <p:nvPicPr>
          <p:cNvPr id="6" name="Содержимое 18" descr="neznaika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796136" y="2852936"/>
            <a:ext cx="2305712" cy="3334664"/>
          </a:xfrm>
          <a:prstGeom prst="rect">
            <a:avLst/>
          </a:prstGeom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2483768" y="1428930"/>
            <a:ext cx="4786346" cy="2643206"/>
          </a:xfrm>
          <a:prstGeom prst="wedgeRoundRectCallout">
            <a:avLst>
              <a:gd name="adj1" fmla="val -62070"/>
              <a:gd name="adj2" fmla="val 82750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1552727"/>
            <a:ext cx="62151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Привет, сосед,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Улыбнись мне в ответ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Я хочу, чтобы ты не грустил,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Всем улыбки сегодня  дарил!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Если станет трудно,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Справимся мы дружно!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6" name="Picture 2" descr="C:\Documents and Settings\DreamWolf\Мои документы\Downloads\neznaika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0114" y="3861051"/>
            <a:ext cx="1351052" cy="25559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785926"/>
            <a:ext cx="19145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857364"/>
            <a:ext cx="17621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lum contrast="26000"/>
          </a:blip>
          <a:srcRect/>
          <a:stretch>
            <a:fillRect/>
          </a:stretch>
        </p:blipFill>
        <p:spPr bwMode="auto">
          <a:xfrm>
            <a:off x="2214546" y="2285992"/>
            <a:ext cx="49339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20" y="1071546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41300" fontAlgn="base">
              <a:spcBef>
                <a:spcPct val="0"/>
              </a:spcBef>
              <a:spcAft>
                <a:spcPct val="0"/>
              </a:spcAft>
              <a:tabLst>
                <a:tab pos="384175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</a:rPr>
              <a:t>Соберите мячи в две корзины. В первую - слова, отвечающие на вопрос </a:t>
            </a:r>
            <a:r>
              <a:rPr lang="ru-RU" sz="2400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что?, </a:t>
            </a: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</a:rPr>
              <a:t>а во вторую - </a:t>
            </a:r>
            <a:r>
              <a:rPr lang="ru-RU" sz="2400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что делает?</a:t>
            </a:r>
            <a:endParaRPr lang="ru-RU" sz="3600" dirty="0" smtClean="0">
              <a:solidFill>
                <a:srgbClr val="000000"/>
              </a:solidFill>
            </a:endParaRPr>
          </a:p>
        </p:txBody>
      </p:sp>
      <p:sp>
        <p:nvSpPr>
          <p:cNvPr id="7" name="WordArt 3" descr="90%"/>
          <p:cNvSpPr>
            <a:spLocks noChangeArrowheads="1" noChangeShapeType="1" noTextEdit="1"/>
          </p:cNvSpPr>
          <p:nvPr/>
        </p:nvSpPr>
        <p:spPr bwMode="auto">
          <a:xfrm>
            <a:off x="971600" y="321447"/>
            <a:ext cx="6357982" cy="714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87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pattFill prst="pct90">
                  <a:fgClr>
                    <a:srgbClr val="3366FF"/>
                  </a:fgClr>
                  <a:bgClr>
                    <a:srgbClr val="FFFFFF"/>
                  </a:bgClr>
                </a:pattFill>
                <a:effectLst>
                  <a:outerShdw dist="35921" dir="2700000" algn="ctr" rotWithShape="0">
                    <a:srgbClr val="990000"/>
                  </a:outerShdw>
                </a:effectLst>
              </a:rPr>
              <a:t>Игра «Собери мячи»</a:t>
            </a: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contrast="19000"/>
          </a:blip>
          <a:srcRect/>
          <a:stretch>
            <a:fillRect/>
          </a:stretch>
        </p:blipFill>
        <p:spPr bwMode="auto">
          <a:xfrm>
            <a:off x="539552" y="810530"/>
            <a:ext cx="6738030" cy="30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lum contrast="16000"/>
          </a:blip>
          <a:srcRect/>
          <a:stretch>
            <a:fillRect/>
          </a:stretch>
        </p:blipFill>
        <p:spPr bwMode="auto">
          <a:xfrm>
            <a:off x="1357290" y="6215082"/>
            <a:ext cx="6429420" cy="367395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Содержимое 18" descr="neznaika3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00958" y="4000504"/>
            <a:ext cx="1688946" cy="257176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61282" y="4094707"/>
            <a:ext cx="60581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Почему обиделась Синеглазка? Назовите глаголы, обозначающие речевые действия. Поставьте вопросы </a:t>
            </a:r>
          </a:p>
          <a:p>
            <a:r>
              <a:rPr lang="ru-RU" sz="2000" dirty="0" smtClean="0"/>
              <a:t>к этим глаголам. 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4493175"/>
            <a:ext cx="5877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(Что делал?) разговаривал, (что делают?) зовут, (что делаете?) находите, (что сделала?) покачала, (что сделал?) испугался, (что сделала?) спросила.</a:t>
            </a:r>
            <a:endParaRPr lang="ru-RU" sz="2000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lum contrast="16000"/>
          </a:blip>
          <a:srcRect/>
          <a:stretch>
            <a:fillRect/>
          </a:stretch>
        </p:blipFill>
        <p:spPr bwMode="auto">
          <a:xfrm>
            <a:off x="607191" y="818289"/>
            <a:ext cx="6500858" cy="150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Выноска со стрелкой вверх 7"/>
          <p:cNvSpPr/>
          <p:nvPr/>
        </p:nvSpPr>
        <p:spPr>
          <a:xfrm>
            <a:off x="3428992" y="2428868"/>
            <a:ext cx="5000660" cy="3857652"/>
          </a:xfrm>
          <a:prstGeom prst="upArrow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3857628"/>
            <a:ext cx="23574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П.в.</a:t>
            </a:r>
          </a:p>
          <a:p>
            <a:pPr algn="ctr"/>
            <a:r>
              <a:rPr lang="ru-RU" sz="2400" dirty="0" smtClean="0"/>
              <a:t>разговаривал</a:t>
            </a:r>
          </a:p>
          <a:p>
            <a:pPr algn="ctr"/>
            <a:r>
              <a:rPr lang="ru-RU" sz="2400" dirty="0" smtClean="0"/>
              <a:t>покачала</a:t>
            </a:r>
          </a:p>
          <a:p>
            <a:pPr algn="ctr"/>
            <a:r>
              <a:rPr lang="ru-RU" sz="2400" dirty="0" smtClean="0"/>
              <a:t>испугался</a:t>
            </a:r>
          </a:p>
          <a:p>
            <a:pPr algn="ctr"/>
            <a:r>
              <a:rPr lang="ru-RU" sz="2400" dirty="0" smtClean="0"/>
              <a:t>спросила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3857628"/>
            <a:ext cx="23574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Н.в.</a:t>
            </a:r>
          </a:p>
          <a:p>
            <a:pPr algn="ctr"/>
            <a:r>
              <a:rPr lang="ru-RU" sz="2400" dirty="0" smtClean="0"/>
              <a:t>зовут</a:t>
            </a:r>
          </a:p>
          <a:p>
            <a:pPr algn="ctr"/>
            <a:r>
              <a:rPr lang="ru-RU" sz="2400" dirty="0" smtClean="0"/>
              <a:t>находите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build="p"/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lum bright="14000" contrast="15000"/>
          </a:blip>
          <a:srcRect/>
          <a:stretch>
            <a:fillRect/>
          </a:stretch>
        </p:blipFill>
        <p:spPr bwMode="auto">
          <a:xfrm>
            <a:off x="4143372" y="1285860"/>
            <a:ext cx="3286148" cy="3147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WordArt 3" descr="90%"/>
          <p:cNvSpPr>
            <a:spLocks noChangeArrowheads="1" noChangeShapeType="1" noTextEdit="1"/>
          </p:cNvSpPr>
          <p:nvPr/>
        </p:nvSpPr>
        <p:spPr bwMode="auto">
          <a:xfrm>
            <a:off x="1428728" y="0"/>
            <a:ext cx="6215106" cy="10001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87"/>
              </a:avLst>
            </a:prstTxWarp>
          </a:bodyPr>
          <a:lstStyle/>
          <a:p>
            <a:pPr algn="ctr"/>
            <a:r>
              <a:rPr lang="ru-RU" sz="3600" b="1" kern="10" dirty="0" err="1" smtClean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pattFill prst="pct90">
                  <a:fgClr>
                    <a:srgbClr val="3366FF"/>
                  </a:fgClr>
                  <a:bgClr>
                    <a:srgbClr val="FFFFFF"/>
                  </a:bgClr>
                </a:pattFill>
                <a:effectLst>
                  <a:outerShdw dist="35921" dir="2700000" algn="ctr" rotWithShape="0">
                    <a:srgbClr val="990000"/>
                  </a:outerShdw>
                </a:effectLst>
              </a:rPr>
              <a:t>Физминутка</a:t>
            </a:r>
            <a:r>
              <a:rPr lang="ru-RU" sz="3600" b="1" kern="10" dirty="0" smtClean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pattFill prst="pct90">
                  <a:fgClr>
                    <a:srgbClr val="3366FF"/>
                  </a:fgClr>
                  <a:bgClr>
                    <a:srgbClr val="FFFFFF"/>
                  </a:bgClr>
                </a:pattFill>
                <a:effectLst>
                  <a:outerShdw dist="35921" dir="2700000" algn="ctr" rotWithShape="0">
                    <a:srgbClr val="990000"/>
                  </a:outerShdw>
                </a:effectLst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28860" y="6143644"/>
            <a:ext cx="5493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Запишите глаголы из стихотворения.</a:t>
            </a:r>
            <a:endParaRPr lang="ru-RU" sz="2400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7864" y="3717032"/>
            <a:ext cx="3786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/>
              <a:t>Как глаголы изменяются по временам?</a:t>
            </a:r>
            <a:endParaRPr lang="ru-RU" sz="24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6083" y="642918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 bwMode="auto">
          <a:xfrm>
            <a:off x="7500958" y="3000372"/>
            <a:ext cx="1071570" cy="35719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8" descr="neznaika1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2000240"/>
            <a:ext cx="2819400" cy="43198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381000"/>
            <a:ext cx="5486400" cy="200501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ПРОЗВЕНИТ ЗВОНОК</a:t>
            </a:r>
            <a:br>
              <a:rPr lang="ru-RU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ЗАКОНЧИТСЯ          .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667000"/>
            <a:ext cx="6310282" cy="277336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Оценку получи</a:t>
            </a:r>
          </a:p>
          <a:p>
            <a:pPr>
              <a:buNone/>
            </a:pP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дневник неси.</a:t>
            </a:r>
            <a:endParaRPr lang="ru-RU" sz="3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2535" name="Picture 7" descr="http://im6-tub.mail.ru/i?id=41997747&amp;tov=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03740">
            <a:off x="6606079" y="2290137"/>
            <a:ext cx="1147330" cy="1525951"/>
          </a:xfrm>
          <a:prstGeom prst="rect">
            <a:avLst/>
          </a:prstGeom>
          <a:noFill/>
        </p:spPr>
      </p:pic>
      <p:pic>
        <p:nvPicPr>
          <p:cNvPr id="8" name="Рисунок 7" descr="school011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517603">
            <a:off x="384660" y="667250"/>
            <a:ext cx="1674986" cy="1874576"/>
          </a:xfrm>
          <a:prstGeom prst="rect">
            <a:avLst/>
          </a:prstGeom>
        </p:spPr>
      </p:pic>
      <p:pic>
        <p:nvPicPr>
          <p:cNvPr id="9" name="Picture 10" descr="http://antalpiti.ru/files/99604/urok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1295400"/>
            <a:ext cx="1000132" cy="6830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5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Тема25</Template>
  <TotalTime>101</TotalTime>
  <Words>339</Words>
  <Application>Microsoft Office PowerPoint</Application>
  <PresentationFormat>Экран (4:3)</PresentationFormat>
  <Paragraphs>45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MS Gothic</vt:lpstr>
      <vt:lpstr>Arial</vt:lpstr>
      <vt:lpstr>Arial Unicode MS</vt:lpstr>
      <vt:lpstr>Calibri</vt:lpstr>
      <vt:lpstr>Times New Roman</vt:lpstr>
      <vt:lpstr>Тема25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ПРОЗВЕНИТ ЗВОНОК И ЗАКОНЧИТСЯ          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ggg</cp:lastModifiedBy>
  <cp:revision>19</cp:revision>
  <dcterms:modified xsi:type="dcterms:W3CDTF">2022-11-27T14:08:40Z</dcterms:modified>
</cp:coreProperties>
</file>