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75" r:id="rId5"/>
    <p:sldId id="257" r:id="rId6"/>
    <p:sldId id="266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0" autoAdjust="0"/>
    <p:restoredTop sz="94660"/>
  </p:normalViewPr>
  <p:slideViewPr>
    <p:cSldViewPr>
      <p:cViewPr varScale="1">
        <p:scale>
          <a:sx n="87" d="100"/>
          <a:sy n="87" d="100"/>
        </p:scale>
        <p:origin x="15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241AC-396B-434E-8343-F02A7DC2875E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3303-B9F9-4B7D-B585-7B4383DB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714620"/>
            <a:ext cx="6643734" cy="12858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Инклюзивное образование в ДОУ по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97318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i="1" dirty="0" smtClean="0">
                <a:solidFill>
                  <a:srgbClr val="7030A0"/>
                </a:solidFill>
              </a:rPr>
              <a:t>Предоставьте каждому человеку, </a:t>
            </a:r>
          </a:p>
          <a:p>
            <a:pPr algn="r"/>
            <a:r>
              <a:rPr lang="ru-RU" sz="1800" i="1" dirty="0" smtClean="0">
                <a:solidFill>
                  <a:srgbClr val="7030A0"/>
                </a:solidFill>
              </a:rPr>
              <a:t>все те права, которыми бы вы хотели </a:t>
            </a:r>
          </a:p>
          <a:p>
            <a:pPr algn="r"/>
            <a:r>
              <a:rPr lang="ru-RU" sz="1800" i="1" dirty="0" smtClean="0">
                <a:solidFill>
                  <a:srgbClr val="7030A0"/>
                </a:solidFill>
              </a:rPr>
              <a:t>обладать сами!</a:t>
            </a:r>
          </a:p>
          <a:p>
            <a:pPr algn="r"/>
            <a:r>
              <a:rPr lang="ru-RU" sz="1800" i="1" dirty="0" smtClean="0">
                <a:solidFill>
                  <a:srgbClr val="7030A0"/>
                </a:solidFill>
              </a:rPr>
              <a:t>Роберт </a:t>
            </a:r>
            <a:r>
              <a:rPr lang="ru-RU" sz="1800" i="1" dirty="0" err="1" smtClean="0">
                <a:solidFill>
                  <a:srgbClr val="7030A0"/>
                </a:solidFill>
              </a:rPr>
              <a:t>Ингерсолли</a:t>
            </a:r>
            <a:endParaRPr lang="ru-RU" sz="1800" i="1" dirty="0">
              <a:solidFill>
                <a:srgbClr val="7030A0"/>
              </a:solidFill>
            </a:endParaRPr>
          </a:p>
        </p:txBody>
      </p:sp>
      <p:pic>
        <p:nvPicPr>
          <p:cNvPr id="11266" name="Picture 2" descr="http://kolobok77.ucoz.ru/svetlakova/inkluziya/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290"/>
            <a:ext cx="663575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Инклюзивное образование в условиях 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Введение ФГОС направленно на то, чтобы обеспечить детей с ОВЗ компетенциями, необходимыми им для успешной социализации в современном обществе.</a:t>
            </a:r>
          </a:p>
          <a:p>
            <a:pPr>
              <a:buNone/>
            </a:pPr>
            <a:r>
              <a:rPr lang="ru-RU" sz="2400" dirty="0" smtClean="0"/>
              <a:t>Инклюзия(в пер. фр. – включающий в себя; от лат: заключаю, включаю) – обеспечение толерантного отношения к детям с ОВЗ</a:t>
            </a:r>
          </a:p>
          <a:p>
            <a:pPr>
              <a:buNone/>
            </a:pPr>
            <a:r>
              <a:rPr lang="ru-RU" sz="2400" dirty="0" smtClean="0"/>
              <a:t>Инклюзия – процесс, при котором что – либо включается, т. е. вовлекается, охватывает или входит в состав, как часть целого: это активное включение детей, родителей, специалистов в области образования в совместную деятельность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5EE103D-566C-4AE7-8303-C24376E6E24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2669883" y="548680"/>
            <a:ext cx="3804234" cy="7498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BACADA8-5A2C-4EE5-9F17-1C36A1007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196752"/>
            <a:ext cx="6870787" cy="419441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Инклюзивное образование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9361"/>
            <a:ext cx="8229600" cy="4840303"/>
          </a:xfrm>
        </p:spPr>
        <p:txBody>
          <a:bodyPr>
            <a:normAutofit/>
          </a:bodyPr>
          <a:lstStyle/>
          <a:p>
            <a:pPr lvl="0" indent="-336550" algn="just" defTabSz="449263" fontAlgn="base">
              <a:spcBef>
                <a:spcPts val="750"/>
              </a:spcBef>
              <a:spcAft>
                <a:spcPct val="0"/>
              </a:spcAft>
              <a:buSzPct val="10000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 smtClean="0"/>
              <a:t>В соответствии с пунктом 27 статьи 2 Федерального закона от </a:t>
            </a:r>
            <a:r>
              <a:rPr lang="ru-RU" sz="2000" dirty="0"/>
              <a:t>27.12.2012 № 273-ФЗ «Об образовании в Российской Федерации»</a:t>
            </a:r>
            <a:r>
              <a:rPr lang="ru-RU" sz="2000" kern="0" dirty="0" smtClean="0">
                <a:solidFill>
                  <a:srgbClr val="000000"/>
                </a:solidFill>
                <a:latin typeface="Verdana"/>
                <a:cs typeface="Lucida Sans Unicode"/>
              </a:rPr>
              <a:t>:</a:t>
            </a:r>
            <a:endParaRPr lang="ru-RU" sz="2000" kern="0" dirty="0">
              <a:solidFill>
                <a:srgbClr val="000000"/>
              </a:solidFill>
              <a:latin typeface="Verdana"/>
              <a:cs typeface="Lucida Sans Unicode"/>
            </a:endParaRPr>
          </a:p>
          <a:p>
            <a:pPr lvl="0" indent="-336550" algn="just" defTabSz="449263" fontAlgn="base">
              <a:spcBef>
                <a:spcPts val="750"/>
              </a:spcBef>
              <a:spcAft>
                <a:spcPct val="0"/>
              </a:spcAft>
              <a:buSzPct val="10000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kern="0" dirty="0">
                <a:solidFill>
                  <a:srgbClr val="000000"/>
                </a:solidFill>
                <a:latin typeface="Verdana"/>
                <a:cs typeface="Lucida Sans Unicode"/>
              </a:rPr>
              <a:t> «</a:t>
            </a:r>
            <a:r>
              <a:rPr lang="ru-RU" sz="2000" b="1" kern="0" dirty="0">
                <a:solidFill>
                  <a:srgbClr val="000000"/>
                </a:solidFill>
                <a:latin typeface="Verdana"/>
                <a:cs typeface="Lucida Sans Unicode"/>
              </a:rPr>
              <a:t>инклюзивное образование</a:t>
            </a:r>
            <a:r>
              <a:rPr lang="ru-RU" sz="2000" kern="0" dirty="0">
                <a:solidFill>
                  <a:srgbClr val="000000"/>
                </a:solidFill>
                <a:latin typeface="Verdana"/>
                <a:cs typeface="Lucida Sans Unicode"/>
              </a:rPr>
              <a:t>» понимается как «обеспечение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возможностей».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6600"/>
                </a:solidFill>
              </a:rPr>
              <a:t>      Необходимо понять, что инклюзивное образование –это не     интеграция, это более широкое понятие:</a:t>
            </a:r>
          </a:p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r>
              <a:rPr lang="ru-RU" sz="3600" b="1" i="1" dirty="0" smtClean="0"/>
              <a:t> </a:t>
            </a:r>
            <a:endParaRPr lang="ru-RU" sz="3600" b="1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r="36956" b="48684"/>
          <a:stretch/>
        </p:blipFill>
        <p:spPr bwMode="auto">
          <a:xfrm>
            <a:off x="6006133" y="4149080"/>
            <a:ext cx="2448272" cy="20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9" t="47672" r="10302"/>
          <a:stretch/>
        </p:blipFill>
        <p:spPr bwMode="auto">
          <a:xfrm>
            <a:off x="3461048" y="4178154"/>
            <a:ext cx="2232248" cy="209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2" t="49438" r="37261"/>
          <a:stretch/>
        </p:blipFill>
        <p:spPr bwMode="auto">
          <a:xfrm>
            <a:off x="683568" y="4149080"/>
            <a:ext cx="2520281" cy="212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8386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008063"/>
            <a:ext cx="8229600" cy="48418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r>
              <a:rPr lang="ru-RU" sz="3600" b="1" i="1" dirty="0" smtClean="0"/>
              <a:t> </a:t>
            </a:r>
            <a:endParaRPr lang="ru-RU" sz="3600" b="1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550954"/>
            <a:ext cx="5760640" cy="377817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94756" y="4449905"/>
            <a:ext cx="8668887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</a:rPr>
              <a:t>Дети живут вместе, в одной обычной группе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</a:rPr>
              <a:t>Специалисты помогают детям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</a:rPr>
              <a:t>Обычные группы изменяются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Психолого-педагогическая характеристика детей с ОВЗ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Характеристика детей с ОВЗ выражается в том, что эти дети имеют физические, интеллектуальные или эмоционально-волевые проблемы, испытывают те или иные трудности в социальной адаптации, в овладении навыками функционирования в обществе, у них нарушена познавательная деятельность, которая ведёт к проблемам связанными с трудностями в обучении.</a:t>
            </a:r>
          </a:p>
          <a:p>
            <a:pPr>
              <a:buNone/>
            </a:pPr>
            <a:r>
              <a:rPr lang="ru-RU" sz="2000" dirty="0" smtClean="0"/>
              <a:t>Проблема в развитии ребёнка связана не только с биологическими факторами, но и с неисполнением главных педагогических закономерностей: ограниченно общение, нарушена система коллективных отношений (прежде всего со сверстниками) , отсутствует или снижена социальная активность.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Ребёнок с особенностями развития – прежде всего ребёнок!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04664"/>
            <a:ext cx="8229600" cy="569753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Инклюзивное образование требует  постоянного творческого вклада от каждого, в творческий процесс образования включаются все его участники – педагоги, родители, дети, администрация, социум. </a:t>
            </a:r>
          </a:p>
          <a:p>
            <a:pPr>
              <a:buNone/>
            </a:pPr>
            <a:r>
              <a:rPr lang="ru-RU" sz="2800" dirty="0" smtClean="0"/>
              <a:t>Условия, на сегодняшний день для инклюзии не достаточны.  Поэтому надо предусматривать каждый шаг, анализировать условия, подбирать средства для реализации инклюзивной практики.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356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Lucida Sans Unicode</vt:lpstr>
      <vt:lpstr>Verdana</vt:lpstr>
      <vt:lpstr>Тема Office</vt:lpstr>
      <vt:lpstr> Инклюзивное образование в ДОУ по ФГОС</vt:lpstr>
      <vt:lpstr>Инклюзивное образование в условиях ФГОС</vt:lpstr>
      <vt:lpstr>Презентация PowerPoint</vt:lpstr>
      <vt:lpstr>Инклюзивное образование  </vt:lpstr>
      <vt:lpstr> </vt:lpstr>
      <vt:lpstr>Психолого-педагогическая характеристика детей с ОВЗ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инклюзивного образования в условиях ДОУ</dc:title>
  <dc:creator>Админ</dc:creator>
  <cp:lastModifiedBy>Психологи</cp:lastModifiedBy>
  <cp:revision>47</cp:revision>
  <cp:lastPrinted>2022-11-02T10:01:12Z</cp:lastPrinted>
  <dcterms:created xsi:type="dcterms:W3CDTF">2019-01-24T09:06:30Z</dcterms:created>
  <dcterms:modified xsi:type="dcterms:W3CDTF">2022-11-02T10:11:31Z</dcterms:modified>
</cp:coreProperties>
</file>