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8" r:id="rId3"/>
    <p:sldId id="259" r:id="rId4"/>
    <p:sldId id="269" r:id="rId5"/>
    <p:sldId id="258" r:id="rId6"/>
    <p:sldId id="260" r:id="rId7"/>
    <p:sldId id="270" r:id="rId8"/>
    <p:sldId id="262" r:id="rId9"/>
    <p:sldId id="261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>
      <p:cViewPr varScale="1">
        <p:scale>
          <a:sx n="68" d="100"/>
          <a:sy n="68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pt4web.ru/nachalnaja-shkola/glagol.html" TargetMode="External"/><Relationship Id="rId2" Type="http://schemas.openxmlformats.org/officeDocument/2006/relationships/hyperlink" Target="https://znanio.ru/media/kontrolnyj_diktant_s_grammaticheskim_zadaniem_po_teme_imya_suschestvitelnoe_2_klass_umk_shkola_rossii-321904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ogle.com/search?q=%D0%B2%D0%BE%D0%B2%D0%BA%D0%B0+%D0%B2+%D1%82%D1%80%D0%B8%D0%B4%D0%B5%D0%B2%D1%8F%D1%82%D0%BE%D0%BC+%D1%86%D0%B0%D1%80%D1%81%D1%82%D0%B2%D0%B5&amp;tbm=isch&amp;hl=ru&amp;chips=q:%D0%B2%D0%BE%D0%B2%D0%BA%D0%B0+%D0%B2+%D1%82%D1%80%D0%B8%D0%B4%D0%B5%D0%B2%D1%8F%D1%82%D0%BE%D0%BC+%D1%86%D0%B0%D1%80%D1%81%D1%82%D0%B2%D0%B5,online_chips:%D1%81%D0%BE%D0%B2%D0%B5%D1%82%D1%81%D0%BA%D0%B8%D0%B5+%D0%BC%D1%83%D0%BB%D1%8C%D1%82%D1%84%D0%B8%D0%BB%D1%8C%D0%BC%D1%8B:rT86d0_du1k%3D&amp;sa=X&amp;ved=2ahUKEwib5b3fnrH7AhWhlIsKHevTDm4Q4lYoB3oECAEQMw&amp;biw=1349&amp;bih=65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9480" y="5367992"/>
            <a:ext cx="6004520" cy="1152128"/>
          </a:xfrm>
        </p:spPr>
        <p:txBody>
          <a:bodyPr>
            <a:noAutofit/>
          </a:bodyPr>
          <a:lstStyle/>
          <a:p>
            <a:pPr algn="r"/>
            <a:r>
              <a:rPr lang="ru-RU" sz="1400" dirty="0">
                <a:latin typeface="+mj-lt"/>
                <a:cs typeface="Times New Roman" pitchFamily="18" charset="0"/>
              </a:rPr>
              <a:t>Подготовила студентка</a:t>
            </a:r>
          </a:p>
          <a:p>
            <a:pPr algn="r"/>
            <a:r>
              <a:rPr lang="ru-RU" sz="1400" dirty="0">
                <a:latin typeface="+mj-lt"/>
                <a:cs typeface="Times New Roman" pitchFamily="18" charset="0"/>
              </a:rPr>
              <a:t> 4 курса группы 43Н</a:t>
            </a:r>
          </a:p>
          <a:p>
            <a:pPr algn="r"/>
            <a:r>
              <a:rPr lang="ru-RU" sz="1400" dirty="0">
                <a:latin typeface="+mj-lt"/>
                <a:cs typeface="Times New Roman" pitchFamily="18" charset="0"/>
              </a:rPr>
              <a:t>Столяренко Анжелика Дмитриевна</a:t>
            </a:r>
          </a:p>
        </p:txBody>
      </p:sp>
      <p:sp>
        <p:nvSpPr>
          <p:cNvPr id="2" name="Подзаголовок 2">
            <a:extLst>
              <a:ext uri="{FF2B5EF4-FFF2-40B4-BE49-F238E27FC236}">
                <a16:creationId xmlns:a16="http://schemas.microsoft.com/office/drawing/2014/main" id="{D3B86AF4-B407-EE95-92CC-D6AC1FA570E5}"/>
              </a:ext>
            </a:extLst>
          </p:cNvPr>
          <p:cNvSpPr txBox="1">
            <a:spLocks/>
          </p:cNvSpPr>
          <p:nvPr/>
        </p:nvSpPr>
        <p:spPr>
          <a:xfrm>
            <a:off x="1185954" y="404664"/>
            <a:ext cx="7200800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>
                <a:latin typeface="+mj-lt"/>
                <a:cs typeface="Times New Roman" pitchFamily="18" charset="0"/>
              </a:rPr>
              <a:t>ДЕПАРТАМЕНТ ОБРАЗОВАНИЯ, НАУКИ И МОЛОДЕЖНОЙ ПОЛИТИКИ</a:t>
            </a:r>
          </a:p>
          <a:p>
            <a:pPr algn="ctr"/>
            <a:r>
              <a:rPr lang="ru-RU" sz="1400" dirty="0">
                <a:latin typeface="+mj-lt"/>
                <a:cs typeface="Times New Roman" pitchFamily="18" charset="0"/>
              </a:rPr>
              <a:t>ВОРОНЕЖСКОЙ ОБЛАСТИ</a:t>
            </a:r>
          </a:p>
          <a:p>
            <a:pPr algn="ctr"/>
            <a:r>
              <a:rPr lang="ru-RU" sz="1400" dirty="0">
                <a:latin typeface="+mj-lt"/>
                <a:cs typeface="Times New Roman" pitchFamily="18" charset="0"/>
              </a:rPr>
              <a:t>ГБПОУ ВО «ГУБЕРНСКИЙ ПЕДАГОГИЧЕСКИЙ КОЛЛЕДЖ»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B83D0587-F707-9978-B693-58C05DAAC647}"/>
              </a:ext>
            </a:extLst>
          </p:cNvPr>
          <p:cNvSpPr txBox="1">
            <a:spLocks/>
          </p:cNvSpPr>
          <p:nvPr/>
        </p:nvSpPr>
        <p:spPr>
          <a:xfrm>
            <a:off x="1713756" y="6430525"/>
            <a:ext cx="6004520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>
                <a:latin typeface="+mj-lt"/>
                <a:cs typeface="Times New Roman" pitchFamily="18" charset="0"/>
              </a:rPr>
              <a:t>Воронеж 2022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B441B2F-97F2-B9F0-9E3B-5412398EEB0C}"/>
              </a:ext>
            </a:extLst>
          </p:cNvPr>
          <p:cNvSpPr/>
          <p:nvPr/>
        </p:nvSpPr>
        <p:spPr>
          <a:xfrm>
            <a:off x="611560" y="3284984"/>
            <a:ext cx="7920880" cy="29325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83287" y="2095895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Интерактивная игра по теме</a:t>
            </a:r>
          </a:p>
          <a:p>
            <a:pPr algn="ctr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«Части речи»</a:t>
            </a:r>
          </a:p>
          <a:p>
            <a:pPr algn="ctr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2 класс</a:t>
            </a:r>
          </a:p>
        </p:txBody>
      </p:sp>
    </p:spTree>
    <p:extLst>
      <p:ext uri="{BB962C8B-B14F-4D97-AF65-F5344CB8AC3E}">
        <p14:creationId xmlns:p14="http://schemas.microsoft.com/office/powerpoint/2010/main" val="3443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  <p:bldP spid="5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2" descr="Вовка в тридевятом царстве - Rascal's... home?">
            <a:extLst>
              <a:ext uri="{FF2B5EF4-FFF2-40B4-BE49-F238E27FC236}">
                <a16:creationId xmlns:a16="http://schemas.microsoft.com/office/drawing/2014/main" id="{F5CF386F-7D29-16E8-098A-1EF425428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08" y="3817662"/>
            <a:ext cx="2503791" cy="289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Пузырек для мыслей: облако 40">
            <a:extLst>
              <a:ext uri="{FF2B5EF4-FFF2-40B4-BE49-F238E27FC236}">
                <a16:creationId xmlns:a16="http://schemas.microsoft.com/office/drawing/2014/main" id="{E8364263-DB1B-83B8-62EF-83007CF29047}"/>
              </a:ext>
            </a:extLst>
          </p:cNvPr>
          <p:cNvSpPr/>
          <p:nvPr/>
        </p:nvSpPr>
        <p:spPr>
          <a:xfrm>
            <a:off x="2752922" y="4035963"/>
            <a:ext cx="4219535" cy="2246769"/>
          </a:xfrm>
          <a:prstGeom prst="cloudCallout">
            <a:avLst>
              <a:gd name="adj1" fmla="val -57173"/>
              <a:gd name="adj2" fmla="val -20776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право 1">
            <a:hlinkClick r:id="rId3" action="ppaction://hlinksldjump"/>
          </p:cNvPr>
          <p:cNvSpPr/>
          <p:nvPr/>
        </p:nvSpPr>
        <p:spPr>
          <a:xfrm>
            <a:off x="8185982" y="6381327"/>
            <a:ext cx="792088" cy="363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BF8165-D081-D040-2648-3EBAEACAC334}"/>
              </a:ext>
            </a:extLst>
          </p:cNvPr>
          <p:cNvSpPr txBox="1"/>
          <p:nvPr/>
        </p:nvSpPr>
        <p:spPr>
          <a:xfrm>
            <a:off x="156824" y="283074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+mj-lt"/>
                <a:cs typeface="Times New Roman" pitchFamily="18" charset="0"/>
              </a:rPr>
              <a:t>Задание 5: Определи число каждого глагола. Сделай из глаголов множественного числа – глаголы единственного числа женского рода.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8C5D53-362B-600B-8807-CCE4F17563CA}"/>
              </a:ext>
            </a:extLst>
          </p:cNvPr>
          <p:cNvSpPr txBox="1"/>
          <p:nvPr/>
        </p:nvSpPr>
        <p:spPr>
          <a:xfrm>
            <a:off x="323528" y="1556792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бегал        шла      дразнили      не хотим      заболел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остановил      побежали      светило      гнался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читала      писал      работали      игрался      ударились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507657-20DC-B297-3FFA-F2DBE0F36194}"/>
              </a:ext>
            </a:extLst>
          </p:cNvPr>
          <p:cNvSpPr txBox="1"/>
          <p:nvPr/>
        </p:nvSpPr>
        <p:spPr>
          <a:xfrm>
            <a:off x="216364" y="1332518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AFFD0D-5FE5-595B-8921-92B8EF888DAF}"/>
              </a:ext>
            </a:extLst>
          </p:cNvPr>
          <p:cNvSpPr txBox="1"/>
          <p:nvPr/>
        </p:nvSpPr>
        <p:spPr>
          <a:xfrm>
            <a:off x="846061" y="1326079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FC736E-D0E2-1A25-E843-10D73F1C2687}"/>
              </a:ext>
            </a:extLst>
          </p:cNvPr>
          <p:cNvSpPr txBox="1"/>
          <p:nvPr/>
        </p:nvSpPr>
        <p:spPr>
          <a:xfrm>
            <a:off x="6830930" y="126735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49B0BE-2ED3-96A8-6E2E-9F23A3DAA41A}"/>
              </a:ext>
            </a:extLst>
          </p:cNvPr>
          <p:cNvSpPr txBox="1"/>
          <p:nvPr/>
        </p:nvSpPr>
        <p:spPr>
          <a:xfrm>
            <a:off x="1080241" y="2116993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FDAB58-E9BD-93DB-34BF-C9382FEE32D0}"/>
              </a:ext>
            </a:extLst>
          </p:cNvPr>
          <p:cNvSpPr txBox="1"/>
          <p:nvPr/>
        </p:nvSpPr>
        <p:spPr>
          <a:xfrm>
            <a:off x="4934635" y="1300224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B9D797-EF4C-98FA-BC57-1C3E2248B6B5}"/>
              </a:ext>
            </a:extLst>
          </p:cNvPr>
          <p:cNvSpPr txBox="1"/>
          <p:nvPr/>
        </p:nvSpPr>
        <p:spPr>
          <a:xfrm>
            <a:off x="3054048" y="1307965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9E5050-AB58-B55B-B033-D5EDE3DD6C10}"/>
              </a:ext>
            </a:extLst>
          </p:cNvPr>
          <p:cNvSpPr txBox="1"/>
          <p:nvPr/>
        </p:nvSpPr>
        <p:spPr>
          <a:xfrm>
            <a:off x="1581918" y="1345736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952A95-5F93-C7EB-1AC8-38927F087DC1}"/>
              </a:ext>
            </a:extLst>
          </p:cNvPr>
          <p:cNvSpPr txBox="1"/>
          <p:nvPr/>
        </p:nvSpPr>
        <p:spPr>
          <a:xfrm>
            <a:off x="3087210" y="2102125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15FE0D-6370-F566-9CB4-A35DD9A1505D}"/>
              </a:ext>
            </a:extLst>
          </p:cNvPr>
          <p:cNvSpPr txBox="1"/>
          <p:nvPr/>
        </p:nvSpPr>
        <p:spPr>
          <a:xfrm>
            <a:off x="4904246" y="210618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C7C0E3-90DF-168B-0091-31D0A70679AE}"/>
              </a:ext>
            </a:extLst>
          </p:cNvPr>
          <p:cNvSpPr txBox="1"/>
          <p:nvPr/>
        </p:nvSpPr>
        <p:spPr>
          <a:xfrm>
            <a:off x="6601892" y="2143345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A0E86D-D565-E59B-B2E7-8A5000970227}"/>
              </a:ext>
            </a:extLst>
          </p:cNvPr>
          <p:cNvSpPr txBox="1"/>
          <p:nvPr/>
        </p:nvSpPr>
        <p:spPr>
          <a:xfrm>
            <a:off x="255961" y="297526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6A96CBE-EB2F-9B1D-71E8-7DCCFD5E6CBE}"/>
              </a:ext>
            </a:extLst>
          </p:cNvPr>
          <p:cNvSpPr txBox="1"/>
          <p:nvPr/>
        </p:nvSpPr>
        <p:spPr>
          <a:xfrm>
            <a:off x="1835319" y="299488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3E4FFC-9CC0-7DAA-994A-67B1A64AC8E6}"/>
              </a:ext>
            </a:extLst>
          </p:cNvPr>
          <p:cNvSpPr txBox="1"/>
          <p:nvPr/>
        </p:nvSpPr>
        <p:spPr>
          <a:xfrm>
            <a:off x="3294684" y="2979669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0A2C3D-B1BB-C63D-6DBC-47C2669F7215}"/>
              </a:ext>
            </a:extLst>
          </p:cNvPr>
          <p:cNvSpPr txBox="1"/>
          <p:nvPr/>
        </p:nvSpPr>
        <p:spPr>
          <a:xfrm>
            <a:off x="5224540" y="2980729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6A5C843-14D3-1B43-458C-687B652298E9}"/>
              </a:ext>
            </a:extLst>
          </p:cNvPr>
          <p:cNvSpPr txBox="1"/>
          <p:nvPr/>
        </p:nvSpPr>
        <p:spPr>
          <a:xfrm>
            <a:off x="6961932" y="2980729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C302A6-7E53-A083-788E-2C6DD3483CE9}"/>
              </a:ext>
            </a:extLst>
          </p:cNvPr>
          <p:cNvSpPr txBox="1"/>
          <p:nvPr/>
        </p:nvSpPr>
        <p:spPr>
          <a:xfrm>
            <a:off x="5600649" y="1293206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2796D2B-CADD-768C-630A-DA085CB347AF}"/>
              </a:ext>
            </a:extLst>
          </p:cNvPr>
          <p:cNvSpPr txBox="1"/>
          <p:nvPr/>
        </p:nvSpPr>
        <p:spPr>
          <a:xfrm>
            <a:off x="7470595" y="1276574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56528D-8213-3E19-2B68-A34F4BD6739F}"/>
              </a:ext>
            </a:extLst>
          </p:cNvPr>
          <p:cNvSpPr txBox="1"/>
          <p:nvPr/>
        </p:nvSpPr>
        <p:spPr>
          <a:xfrm>
            <a:off x="1851075" y="2117387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690374-C568-FF51-DF48-6AB98B1AC143}"/>
              </a:ext>
            </a:extLst>
          </p:cNvPr>
          <p:cNvSpPr txBox="1"/>
          <p:nvPr/>
        </p:nvSpPr>
        <p:spPr>
          <a:xfrm>
            <a:off x="7216965" y="2130197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5BA959-AF5F-A68C-878C-C484AC805814}"/>
              </a:ext>
            </a:extLst>
          </p:cNvPr>
          <p:cNvSpPr txBox="1"/>
          <p:nvPr/>
        </p:nvSpPr>
        <p:spPr>
          <a:xfrm>
            <a:off x="5507690" y="2097716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CCD761-D26C-BE5C-F1A6-FFF5E7F1B19A}"/>
              </a:ext>
            </a:extLst>
          </p:cNvPr>
          <p:cNvSpPr txBox="1"/>
          <p:nvPr/>
        </p:nvSpPr>
        <p:spPr>
          <a:xfrm>
            <a:off x="3788831" y="2097716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D1AF704-F51F-6D26-837B-EE125AB26F0C}"/>
              </a:ext>
            </a:extLst>
          </p:cNvPr>
          <p:cNvSpPr txBox="1"/>
          <p:nvPr/>
        </p:nvSpPr>
        <p:spPr>
          <a:xfrm>
            <a:off x="911284" y="2981699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FF0BB87-19A2-48B8-00A7-3EE9BD087D7D}"/>
              </a:ext>
            </a:extLst>
          </p:cNvPr>
          <p:cNvSpPr txBox="1"/>
          <p:nvPr/>
        </p:nvSpPr>
        <p:spPr>
          <a:xfrm>
            <a:off x="2457594" y="2991856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155B07-EB6E-43DF-1660-E809795D8281}"/>
              </a:ext>
            </a:extLst>
          </p:cNvPr>
          <p:cNvSpPr txBox="1"/>
          <p:nvPr/>
        </p:nvSpPr>
        <p:spPr>
          <a:xfrm>
            <a:off x="4060234" y="2975260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71837D7-555C-C9D8-1F61-BD3B2AA29262}"/>
              </a:ext>
            </a:extLst>
          </p:cNvPr>
          <p:cNvSpPr txBox="1"/>
          <p:nvPr/>
        </p:nvSpPr>
        <p:spPr>
          <a:xfrm>
            <a:off x="5887028" y="2965492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E3A2333-FDDD-0E01-EEB3-DB2A93E73043}"/>
              </a:ext>
            </a:extLst>
          </p:cNvPr>
          <p:cNvSpPr txBox="1"/>
          <p:nvPr/>
        </p:nvSpPr>
        <p:spPr>
          <a:xfrm>
            <a:off x="2118417" y="1326079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C415B95-846F-7DCC-FC01-8D5638117F69}"/>
              </a:ext>
            </a:extLst>
          </p:cNvPr>
          <p:cNvSpPr txBox="1"/>
          <p:nvPr/>
        </p:nvSpPr>
        <p:spPr>
          <a:xfrm>
            <a:off x="3670153" y="1293206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1706565-F17F-5BC7-4E0E-B628B9D51D04}"/>
              </a:ext>
            </a:extLst>
          </p:cNvPr>
          <p:cNvSpPr txBox="1"/>
          <p:nvPr/>
        </p:nvSpPr>
        <p:spPr>
          <a:xfrm>
            <a:off x="7749579" y="2965567"/>
            <a:ext cx="901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B7024A0-D954-C5DD-75F9-282953939589}"/>
              </a:ext>
            </a:extLst>
          </p:cNvPr>
          <p:cNvSpPr txBox="1"/>
          <p:nvPr/>
        </p:nvSpPr>
        <p:spPr>
          <a:xfrm>
            <a:off x="3319610" y="4401288"/>
            <a:ext cx="45620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Дразнила, не хочет, побежала, работала, ударилась</a:t>
            </a:r>
          </a:p>
        </p:txBody>
      </p:sp>
    </p:spTree>
    <p:extLst>
      <p:ext uri="{BB962C8B-B14F-4D97-AF65-F5344CB8AC3E}">
        <p14:creationId xmlns:p14="http://schemas.microsoft.com/office/powerpoint/2010/main" val="262066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41" grpId="0" animBg="1"/>
      <p:bldP spid="10" grpId="1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EDAE932-61DA-FD67-BEE9-3AC232F01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596" y="2524219"/>
            <a:ext cx="4514807" cy="33710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E1D394-9005-0258-01E7-A2B92E75E133}"/>
              </a:ext>
            </a:extLst>
          </p:cNvPr>
          <p:cNvSpPr txBox="1"/>
          <p:nvPr/>
        </p:nvSpPr>
        <p:spPr>
          <a:xfrm>
            <a:off x="1331640" y="962725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+mj-lt"/>
                <a:cs typeface="Times New Roman" panose="02020603050405020304" pitchFamily="18" charset="0"/>
              </a:rPr>
              <a:t>Молодец! Ты помог Вовочке разобраться в частях речи и вернуться домой. </a:t>
            </a:r>
          </a:p>
        </p:txBody>
      </p:sp>
    </p:spTree>
    <p:extLst>
      <p:ext uri="{BB962C8B-B14F-4D97-AF65-F5344CB8AC3E}">
        <p14:creationId xmlns:p14="http://schemas.microsoft.com/office/powerpoint/2010/main" val="325031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9BE290-6148-C947-C7A4-7ECBAA08792A}"/>
              </a:ext>
            </a:extLst>
          </p:cNvPr>
          <p:cNvSpPr txBox="1"/>
          <p:nvPr/>
        </p:nvSpPr>
        <p:spPr>
          <a:xfrm>
            <a:off x="683568" y="499443"/>
            <a:ext cx="80648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+mj-lt"/>
                <a:cs typeface="Times New Roman" panose="02020603050405020304" pitchFamily="18" charset="0"/>
              </a:rPr>
              <a:t>Список используемых источников</a:t>
            </a:r>
            <a:endParaRPr lang="en-US" sz="3200" dirty="0">
              <a:latin typeface="+mj-lt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Times New Roman" panose="02020603050405020304" pitchFamily="18" charset="0"/>
                <a:hlinkClick r:id="rId2"/>
              </a:rPr>
              <a:t>https://znanio.ru/media/kontrolnyj_diktant_s_grammaticheskim_zadaniem_po_teme_imya_suschestvitelnoe_2_klass_umk_shkola_rossii-321904</a:t>
            </a:r>
            <a:endParaRPr lang="ru-RU" sz="2400" dirty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Times New Roman" panose="02020603050405020304" pitchFamily="18" charset="0"/>
                <a:hlinkClick r:id="rId3"/>
              </a:rPr>
              <a:t>https://ppt4web.ru/nachalnaja-shkola/glagol.html</a:t>
            </a:r>
            <a:endParaRPr lang="ru-RU" sz="2400" dirty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Times New Roman" panose="02020603050405020304" pitchFamily="18" charset="0"/>
                <a:hlinkClick r:id="rId4"/>
              </a:rPr>
              <a:t>https://www.google.com</a:t>
            </a:r>
            <a:endParaRPr lang="ru-RU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565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51971F6-CD0C-935E-737C-40ED32198E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2773" y="3400973"/>
            <a:ext cx="4798451" cy="34069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71CA23-2950-4862-F022-DB165241B8A2}"/>
              </a:ext>
            </a:extLst>
          </p:cNvPr>
          <p:cNvSpPr txBox="1"/>
          <p:nvPr/>
        </p:nvSpPr>
        <p:spPr>
          <a:xfrm>
            <a:off x="647563" y="723317"/>
            <a:ext cx="7848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+mj-lt"/>
                <a:cs typeface="Times New Roman" panose="02020603050405020304" pitchFamily="18" charset="0"/>
              </a:rPr>
              <a:t>Все мы помним и знаем Вовку, который попал как-то в Тридевятое царство. Сегодня ситуация сложилась куда интереснее, попал наш мальчишка на современный урок русского языка во 2 класс. И так уж случилось, что не знает он частей речи. Давайте поможем ему справиться с заданиями и вернуться домой.</a:t>
            </a:r>
          </a:p>
        </p:txBody>
      </p:sp>
    </p:spTree>
    <p:extLst>
      <p:ext uri="{BB962C8B-B14F-4D97-AF65-F5344CB8AC3E}">
        <p14:creationId xmlns:p14="http://schemas.microsoft.com/office/powerpoint/2010/main" val="295377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2" action="ppaction://hlinksldjump"/>
          </p:cNvPr>
          <p:cNvSpPr/>
          <p:nvPr/>
        </p:nvSpPr>
        <p:spPr>
          <a:xfrm>
            <a:off x="1151620" y="1415787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+mj-lt"/>
                <a:cs typeface="Times New Roman" pitchFamily="18" charset="0"/>
              </a:rPr>
              <a:t>Задание 1</a:t>
            </a:r>
          </a:p>
        </p:txBody>
      </p:sp>
      <p:sp>
        <p:nvSpPr>
          <p:cNvPr id="10" name="Овал 9">
            <a:hlinkClick r:id="rId3" action="ppaction://hlinksldjump"/>
          </p:cNvPr>
          <p:cNvSpPr/>
          <p:nvPr/>
        </p:nvSpPr>
        <p:spPr>
          <a:xfrm>
            <a:off x="5174573" y="1196752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+mj-lt"/>
                <a:cs typeface="Times New Roman" pitchFamily="18" charset="0"/>
              </a:rPr>
              <a:t>Задание 2</a:t>
            </a:r>
          </a:p>
        </p:txBody>
      </p:sp>
      <p:sp>
        <p:nvSpPr>
          <p:cNvPr id="11" name="Овал 10">
            <a:hlinkClick r:id="rId4" action="ppaction://hlinksldjump"/>
          </p:cNvPr>
          <p:cNvSpPr/>
          <p:nvPr/>
        </p:nvSpPr>
        <p:spPr>
          <a:xfrm>
            <a:off x="3527884" y="2845894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+mj-lt"/>
                <a:cs typeface="Times New Roman" pitchFamily="18" charset="0"/>
              </a:rPr>
              <a:t>Задание 3</a:t>
            </a:r>
          </a:p>
        </p:txBody>
      </p:sp>
      <p:sp>
        <p:nvSpPr>
          <p:cNvPr id="12" name="Овал 11">
            <a:hlinkClick r:id="rId5" action="ppaction://hlinksldjump"/>
          </p:cNvPr>
          <p:cNvSpPr/>
          <p:nvPr/>
        </p:nvSpPr>
        <p:spPr>
          <a:xfrm>
            <a:off x="6362705" y="3717032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+mj-lt"/>
                <a:cs typeface="Times New Roman" pitchFamily="18" charset="0"/>
              </a:rPr>
              <a:t>Задание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404664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+mj-lt"/>
                <a:cs typeface="Times New Roman" pitchFamily="18" charset="0"/>
              </a:rPr>
              <a:t>Список заданий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86" y="3212976"/>
            <a:ext cx="3112396" cy="3517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>
            <a:hlinkClick r:id="rId7" action="ppaction://hlinksldjump"/>
            <a:extLst>
              <a:ext uri="{FF2B5EF4-FFF2-40B4-BE49-F238E27FC236}">
                <a16:creationId xmlns:a16="http://schemas.microsoft.com/office/drawing/2014/main" id="{A5B5EBE7-7B55-4D37-05BD-09930FC6D069}"/>
              </a:ext>
            </a:extLst>
          </p:cNvPr>
          <p:cNvSpPr/>
          <p:nvPr/>
        </p:nvSpPr>
        <p:spPr>
          <a:xfrm>
            <a:off x="4003589" y="5085184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+mj-lt"/>
                <a:cs typeface="Times New Roman" pitchFamily="18" charset="0"/>
              </a:rPr>
              <a:t>Задание 5</a:t>
            </a:r>
          </a:p>
        </p:txBody>
      </p:sp>
    </p:spTree>
    <p:extLst>
      <p:ext uri="{BB962C8B-B14F-4D97-AF65-F5344CB8AC3E}">
        <p14:creationId xmlns:p14="http://schemas.microsoft.com/office/powerpoint/2010/main" val="195768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2" grpId="0" animBg="1"/>
      <p:bldP spid="6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2" action="ppaction://hlinksldjump"/>
          </p:cNvPr>
          <p:cNvSpPr/>
          <p:nvPr/>
        </p:nvSpPr>
        <p:spPr>
          <a:xfrm>
            <a:off x="1151620" y="1415787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+mj-lt"/>
                <a:cs typeface="Times New Roman" pitchFamily="18" charset="0"/>
              </a:rPr>
              <a:t>Задание 1</a:t>
            </a:r>
          </a:p>
        </p:txBody>
      </p:sp>
      <p:sp>
        <p:nvSpPr>
          <p:cNvPr id="10" name="Овал 9">
            <a:hlinkClick r:id="rId3" action="ppaction://hlinksldjump"/>
          </p:cNvPr>
          <p:cNvSpPr/>
          <p:nvPr/>
        </p:nvSpPr>
        <p:spPr>
          <a:xfrm>
            <a:off x="5174573" y="1196752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+mj-lt"/>
                <a:cs typeface="Times New Roman" pitchFamily="18" charset="0"/>
              </a:rPr>
              <a:t>Задание 2</a:t>
            </a:r>
          </a:p>
        </p:txBody>
      </p:sp>
      <p:sp>
        <p:nvSpPr>
          <p:cNvPr id="11" name="Овал 10">
            <a:hlinkClick r:id="rId4" action="ppaction://hlinksldjump"/>
          </p:cNvPr>
          <p:cNvSpPr/>
          <p:nvPr/>
        </p:nvSpPr>
        <p:spPr>
          <a:xfrm>
            <a:off x="3527884" y="2845894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+mj-lt"/>
                <a:cs typeface="Times New Roman" pitchFamily="18" charset="0"/>
              </a:rPr>
              <a:t>Задание 3</a:t>
            </a:r>
          </a:p>
        </p:txBody>
      </p:sp>
      <p:sp>
        <p:nvSpPr>
          <p:cNvPr id="12" name="Овал 11">
            <a:hlinkClick r:id="rId5" action="ppaction://hlinksldjump"/>
          </p:cNvPr>
          <p:cNvSpPr/>
          <p:nvPr/>
        </p:nvSpPr>
        <p:spPr>
          <a:xfrm>
            <a:off x="6362705" y="3717032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+mj-lt"/>
                <a:cs typeface="Times New Roman" pitchFamily="18" charset="0"/>
              </a:rPr>
              <a:t>Задание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404664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+mj-lt"/>
                <a:cs typeface="Times New Roman" pitchFamily="18" charset="0"/>
              </a:rPr>
              <a:t>Список заданий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86" y="3212976"/>
            <a:ext cx="3112396" cy="3517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>
            <a:hlinkClick r:id="rId7" action="ppaction://hlinksldjump"/>
            <a:extLst>
              <a:ext uri="{FF2B5EF4-FFF2-40B4-BE49-F238E27FC236}">
                <a16:creationId xmlns:a16="http://schemas.microsoft.com/office/drawing/2014/main" id="{A5B5EBE7-7B55-4D37-05BD-09930FC6D069}"/>
              </a:ext>
            </a:extLst>
          </p:cNvPr>
          <p:cNvSpPr/>
          <p:nvPr/>
        </p:nvSpPr>
        <p:spPr>
          <a:xfrm>
            <a:off x="4003589" y="5085184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+mj-lt"/>
                <a:cs typeface="Times New Roman" pitchFamily="18" charset="0"/>
              </a:rPr>
              <a:t>Задание 5</a:t>
            </a:r>
          </a:p>
        </p:txBody>
      </p:sp>
      <p:sp>
        <p:nvSpPr>
          <p:cNvPr id="4" name="Стрелка: вправо 3" descr="За">
            <a:hlinkClick r:id="rId8" action="ppaction://hlinksldjump"/>
            <a:extLst>
              <a:ext uri="{FF2B5EF4-FFF2-40B4-BE49-F238E27FC236}">
                <a16:creationId xmlns:a16="http://schemas.microsoft.com/office/drawing/2014/main" id="{1B472CF7-F440-3967-736F-F847FF19F8FC}"/>
              </a:ext>
            </a:extLst>
          </p:cNvPr>
          <p:cNvSpPr/>
          <p:nvPr/>
        </p:nvSpPr>
        <p:spPr>
          <a:xfrm>
            <a:off x="6876256" y="5661247"/>
            <a:ext cx="2097710" cy="1068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+mj-lt"/>
                <a:cs typeface="Times New Roman" panose="02020603050405020304" pitchFamily="18" charset="0"/>
              </a:rPr>
              <a:t>ЗАВЕРШИТЬ</a:t>
            </a:r>
          </a:p>
        </p:txBody>
      </p:sp>
    </p:spTree>
    <p:extLst>
      <p:ext uri="{BB962C8B-B14F-4D97-AF65-F5344CB8AC3E}">
        <p14:creationId xmlns:p14="http://schemas.microsoft.com/office/powerpoint/2010/main" val="367857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2" grpId="0" animBg="1"/>
      <p:bldP spid="6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BD2ED09-0157-A9C1-978E-F4C3ED6448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4301840"/>
            <a:ext cx="3319273" cy="20408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620688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+mj-lt"/>
                <a:cs typeface="Times New Roman" pitchFamily="18" charset="0"/>
              </a:rPr>
              <a:t>Задание 1: Соедини части речи с их определениями.</a:t>
            </a:r>
          </a:p>
        </p:txBody>
      </p:sp>
      <p:sp>
        <p:nvSpPr>
          <p:cNvPr id="13" name="Стрелка вправо 12">
            <a:hlinkClick r:id="rId3" action="ppaction://hlinksldjump"/>
          </p:cNvPr>
          <p:cNvSpPr/>
          <p:nvPr/>
        </p:nvSpPr>
        <p:spPr>
          <a:xfrm>
            <a:off x="8185982" y="6381327"/>
            <a:ext cx="792088" cy="363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801E886-D7DF-EE7A-A797-28774081ED56}"/>
              </a:ext>
            </a:extLst>
          </p:cNvPr>
          <p:cNvSpPr/>
          <p:nvPr/>
        </p:nvSpPr>
        <p:spPr>
          <a:xfrm>
            <a:off x="251520" y="1556792"/>
            <a:ext cx="25202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существительное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E6A9A9A-D43D-54EB-42FD-984973F99632}"/>
              </a:ext>
            </a:extLst>
          </p:cNvPr>
          <p:cNvSpPr/>
          <p:nvPr/>
        </p:nvSpPr>
        <p:spPr>
          <a:xfrm>
            <a:off x="251520" y="3220132"/>
            <a:ext cx="25202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1BFD9F4-0788-568F-81F8-87CBA8AAB97F}"/>
              </a:ext>
            </a:extLst>
          </p:cNvPr>
          <p:cNvSpPr/>
          <p:nvPr/>
        </p:nvSpPr>
        <p:spPr>
          <a:xfrm>
            <a:off x="251520" y="4883472"/>
            <a:ext cx="25202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прилагательное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69556349-B99F-A55B-55E5-BBBE5A07F7E5}"/>
              </a:ext>
            </a:extLst>
          </p:cNvPr>
          <p:cNvSpPr/>
          <p:nvPr/>
        </p:nvSpPr>
        <p:spPr>
          <a:xfrm>
            <a:off x="2985935" y="2994492"/>
            <a:ext cx="3213652" cy="1160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часть речи, обозначающая действие предмета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A87C93FC-A385-DD4E-7CCE-D2212D22A1CF}"/>
              </a:ext>
            </a:extLst>
          </p:cNvPr>
          <p:cNvSpPr/>
          <p:nvPr/>
        </p:nvSpPr>
        <p:spPr>
          <a:xfrm>
            <a:off x="4283968" y="1160575"/>
            <a:ext cx="286696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часть речи, обозначающая признак предмета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DE59D970-1105-4CDE-B079-3E9008050796}"/>
              </a:ext>
            </a:extLst>
          </p:cNvPr>
          <p:cNvSpPr/>
          <p:nvPr/>
        </p:nvSpPr>
        <p:spPr>
          <a:xfrm>
            <a:off x="6343602" y="2389555"/>
            <a:ext cx="25202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это часть речи, обозначающая предмет.</a:t>
            </a:r>
          </a:p>
        </p:txBody>
      </p:sp>
    </p:spTree>
    <p:extLst>
      <p:ext uri="{BB962C8B-B14F-4D97-AF65-F5344CB8AC3E}">
        <p14:creationId xmlns:p14="http://schemas.microsoft.com/office/powerpoint/2010/main" val="54751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23 0.02245 L -0.14948 0.540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62" y="25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81481E-6 L -0.00226 0.0314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9259E-6 L 2.77778E-6 0.00069 C 2.77778E-6 -0.00417 2.77778E-6 -0.00857 -0.0132 -0.01227 C -0.0132 -0.01644 -0.03941 -0.01898 -0.05261 -0.02292 C -0.06563 -0.02732 -0.06563 -0.02847 -0.07882 -0.03218 C -0.09184 -0.03681 -0.07882 -0.03148 -0.10504 -0.03773 C -0.10504 -0.03912 -0.10504 -0.04074 -0.10504 -0.0419 C -0.11823 -0.04375 -0.11823 -0.04491 -0.13125 -0.04653 C -0.13125 -0.04769 -0.13125 -0.04954 -0.14445 -0.05093 C -0.14445 -0.05209 -0.14445 -0.05301 -0.14445 -0.05417 C -0.19636 -0.07084 -0.14445 -0.05209 -0.17066 -0.06297 C -0.17066 -0.06389 -0.18316 -0.06482 -0.18316 -0.06528 C -0.19636 -0.06806 -0.20938 -0.07014 -0.22257 -0.07315 C -0.22257 -0.07477 -0.23577 -0.07639 -0.23577 -0.07871 C -0.23577 -0.07963 -0.23577 -0.08102 -0.24879 -0.08195 C -0.24879 -0.0831 -0.24879 -0.08403 -0.26198 -0.08519 C -0.275 -0.08866 -0.2882 -0.09491 -0.2882 -0.09746 L -0.30122 -0.1007 C -0.31441 -0.10602 -0.30122 -0.10324 -0.32761 -0.10834 L -0.34063 -0.11181 C -0.34063 -0.11273 -0.34063 -0.11412 -0.34063 -0.11505 C -0.35382 -0.11574 -0.35382 -0.11644 -0.35382 -0.11713 C -0.35382 -0.1169 -0.37882 -0.1213 -0.37882 -0.12107 L -0.37882 -0.1213 L -0.37882 -0.12107 L -0.37882 -0.1213 " pathEditMode="relative" rAng="0" ptsTypes="AAAAAAAAAAAAAAAAAAAAAAAA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41" y="-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8185982" y="6381327"/>
            <a:ext cx="792088" cy="363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F4F706-1005-9DEF-ACC3-2E516A47B280}"/>
              </a:ext>
            </a:extLst>
          </p:cNvPr>
          <p:cNvSpPr txBox="1"/>
          <p:nvPr/>
        </p:nvSpPr>
        <p:spPr>
          <a:xfrm>
            <a:off x="215516" y="562997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+mj-lt"/>
                <a:cs typeface="Times New Roman" pitchFamily="18" charset="0"/>
              </a:rPr>
              <a:t>Задание 2: Найди в тексте имена существительные. Назови имена собственные, которые тебе встретились.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274E4A-AAD2-6721-1D5F-F75AD8007288}"/>
              </a:ext>
            </a:extLst>
          </p:cNvPr>
          <p:cNvSpPr txBox="1"/>
          <p:nvPr/>
        </p:nvSpPr>
        <p:spPr>
          <a:xfrm>
            <a:off x="611560" y="1484784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– главный город нашей России. В Москве много улиц, переулков, проспектов.  Два друга Воронин Слава и Шишкин Коля живут на Плющихе. Мальчики гуляют в сквере. С ними собака Бим и кошка Мурка.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2F8E728-812D-109E-AABA-C856F4234E7C}"/>
              </a:ext>
            </a:extLst>
          </p:cNvPr>
          <p:cNvCxnSpPr>
            <a:cxnSpLocks/>
          </p:cNvCxnSpPr>
          <p:nvPr/>
        </p:nvCxnSpPr>
        <p:spPr>
          <a:xfrm>
            <a:off x="611560" y="1916832"/>
            <a:ext cx="118134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74A3911B-22D9-0027-6AD5-5B9B9FFBC725}"/>
              </a:ext>
            </a:extLst>
          </p:cNvPr>
          <p:cNvCxnSpPr>
            <a:cxnSpLocks/>
          </p:cNvCxnSpPr>
          <p:nvPr/>
        </p:nvCxnSpPr>
        <p:spPr>
          <a:xfrm>
            <a:off x="3131840" y="1916832"/>
            <a:ext cx="7200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B8930B80-63D2-BDD9-AE2C-33A5382414F5}"/>
              </a:ext>
            </a:extLst>
          </p:cNvPr>
          <p:cNvCxnSpPr>
            <a:cxnSpLocks/>
          </p:cNvCxnSpPr>
          <p:nvPr/>
        </p:nvCxnSpPr>
        <p:spPr>
          <a:xfrm>
            <a:off x="4788024" y="1904046"/>
            <a:ext cx="100811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6FE0AAC7-52F3-0B0D-B409-E695050ED7CC}"/>
              </a:ext>
            </a:extLst>
          </p:cNvPr>
          <p:cNvCxnSpPr>
            <a:cxnSpLocks/>
          </p:cNvCxnSpPr>
          <p:nvPr/>
        </p:nvCxnSpPr>
        <p:spPr>
          <a:xfrm>
            <a:off x="6156176" y="1904046"/>
            <a:ext cx="100811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3D39E73F-C042-C31F-B5EC-CC09B0B6568C}"/>
              </a:ext>
            </a:extLst>
          </p:cNvPr>
          <p:cNvCxnSpPr>
            <a:cxnSpLocks/>
          </p:cNvCxnSpPr>
          <p:nvPr/>
        </p:nvCxnSpPr>
        <p:spPr>
          <a:xfrm>
            <a:off x="611560" y="2269614"/>
            <a:ext cx="7200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93D8D034-B319-A006-2396-AFCDF0E7C0A1}"/>
              </a:ext>
            </a:extLst>
          </p:cNvPr>
          <p:cNvCxnSpPr>
            <a:cxnSpLocks/>
          </p:cNvCxnSpPr>
          <p:nvPr/>
        </p:nvCxnSpPr>
        <p:spPr>
          <a:xfrm>
            <a:off x="1403648" y="2269614"/>
            <a:ext cx="136815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F9F2C396-205F-8C39-76E5-CF896C90C9A0}"/>
              </a:ext>
            </a:extLst>
          </p:cNvPr>
          <p:cNvCxnSpPr>
            <a:cxnSpLocks/>
          </p:cNvCxnSpPr>
          <p:nvPr/>
        </p:nvCxnSpPr>
        <p:spPr>
          <a:xfrm>
            <a:off x="2885554" y="2269614"/>
            <a:ext cx="154243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075F391D-ABEA-40B4-99DB-B20835995947}"/>
              </a:ext>
            </a:extLst>
          </p:cNvPr>
          <p:cNvCxnSpPr>
            <a:cxnSpLocks/>
          </p:cNvCxnSpPr>
          <p:nvPr/>
        </p:nvCxnSpPr>
        <p:spPr>
          <a:xfrm>
            <a:off x="5054853" y="2269614"/>
            <a:ext cx="88529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98B1AC27-3AE5-7C21-AF6B-878A3D8F08F5}"/>
              </a:ext>
            </a:extLst>
          </p:cNvPr>
          <p:cNvCxnSpPr>
            <a:cxnSpLocks/>
          </p:cNvCxnSpPr>
          <p:nvPr/>
        </p:nvCxnSpPr>
        <p:spPr>
          <a:xfrm>
            <a:off x="5982947" y="2269614"/>
            <a:ext cx="197342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1BD03365-6596-E90E-A2C9-431CA8A4925C}"/>
              </a:ext>
            </a:extLst>
          </p:cNvPr>
          <p:cNvCxnSpPr>
            <a:cxnSpLocks/>
          </p:cNvCxnSpPr>
          <p:nvPr/>
        </p:nvCxnSpPr>
        <p:spPr>
          <a:xfrm>
            <a:off x="611560" y="2636912"/>
            <a:ext cx="19442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14E35FC8-E66F-AB2A-6A29-F1CBAFE72FBA}"/>
              </a:ext>
            </a:extLst>
          </p:cNvPr>
          <p:cNvCxnSpPr>
            <a:cxnSpLocks/>
          </p:cNvCxnSpPr>
          <p:nvPr/>
        </p:nvCxnSpPr>
        <p:spPr>
          <a:xfrm>
            <a:off x="3851920" y="2636912"/>
            <a:ext cx="14401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169EFA59-29D7-38D4-6946-C31C41DEF53F}"/>
              </a:ext>
            </a:extLst>
          </p:cNvPr>
          <p:cNvCxnSpPr>
            <a:cxnSpLocks/>
          </p:cNvCxnSpPr>
          <p:nvPr/>
        </p:nvCxnSpPr>
        <p:spPr>
          <a:xfrm>
            <a:off x="5392276" y="2636912"/>
            <a:ext cx="12679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DAE3E54B-9F7A-CCEC-DF15-09BDD388D0C2}"/>
              </a:ext>
            </a:extLst>
          </p:cNvPr>
          <p:cNvCxnSpPr>
            <a:cxnSpLocks/>
          </p:cNvCxnSpPr>
          <p:nvPr/>
        </p:nvCxnSpPr>
        <p:spPr>
          <a:xfrm>
            <a:off x="611559" y="3054444"/>
            <a:ext cx="97210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0AFF86BD-886C-0117-78DC-FAE4F11DAE34}"/>
              </a:ext>
            </a:extLst>
          </p:cNvPr>
          <p:cNvCxnSpPr>
            <a:cxnSpLocks/>
          </p:cNvCxnSpPr>
          <p:nvPr/>
        </p:nvCxnSpPr>
        <p:spPr>
          <a:xfrm>
            <a:off x="2771800" y="3041658"/>
            <a:ext cx="88496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0BE7A8A7-6E44-7179-8121-10D1B79B1C6C}"/>
              </a:ext>
            </a:extLst>
          </p:cNvPr>
          <p:cNvCxnSpPr>
            <a:cxnSpLocks/>
          </p:cNvCxnSpPr>
          <p:nvPr/>
        </p:nvCxnSpPr>
        <p:spPr>
          <a:xfrm>
            <a:off x="3442066" y="3041658"/>
            <a:ext cx="81970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>
            <a:extLst>
              <a:ext uri="{FF2B5EF4-FFF2-40B4-BE49-F238E27FC236}">
                <a16:creationId xmlns:a16="http://schemas.microsoft.com/office/drawing/2014/main" id="{C8E254AA-5D72-7C57-1DFC-F625C927CBDC}"/>
              </a:ext>
            </a:extLst>
          </p:cNvPr>
          <p:cNvCxnSpPr>
            <a:cxnSpLocks/>
          </p:cNvCxnSpPr>
          <p:nvPr/>
        </p:nvCxnSpPr>
        <p:spPr>
          <a:xfrm>
            <a:off x="4464182" y="3041658"/>
            <a:ext cx="92809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18242C51-6551-35A9-F24B-E4C9814DBBB6}"/>
              </a:ext>
            </a:extLst>
          </p:cNvPr>
          <p:cNvCxnSpPr>
            <a:cxnSpLocks/>
          </p:cNvCxnSpPr>
          <p:nvPr/>
        </p:nvCxnSpPr>
        <p:spPr>
          <a:xfrm>
            <a:off x="5198869" y="3041658"/>
            <a:ext cx="118134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4AA92BF5-8F1C-A640-2CAD-73759A48AB93}"/>
              </a:ext>
            </a:extLst>
          </p:cNvPr>
          <p:cNvSpPr txBox="1"/>
          <p:nvPr/>
        </p:nvSpPr>
        <p:spPr>
          <a:xfrm>
            <a:off x="4571476" y="4067022"/>
            <a:ext cx="41547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Имена собственные: Москва, Россия, Воронин Слава, Шишкин Коля, Плющиха, Бим, Мурка.</a:t>
            </a:r>
          </a:p>
        </p:txBody>
      </p:sp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30F91218-8007-3EDC-4E16-C05A243C5B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81" y="3446404"/>
            <a:ext cx="4154793" cy="294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10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rId2" action="ppaction://hlinksldjump"/>
            <a:extLst>
              <a:ext uri="{FF2B5EF4-FFF2-40B4-BE49-F238E27FC236}">
                <a16:creationId xmlns:a16="http://schemas.microsoft.com/office/drawing/2014/main" id="{5F1DF000-EC6F-01D8-B538-9C403D696B49}"/>
              </a:ext>
            </a:extLst>
          </p:cNvPr>
          <p:cNvSpPr/>
          <p:nvPr/>
        </p:nvSpPr>
        <p:spPr>
          <a:xfrm>
            <a:off x="8185982" y="6381327"/>
            <a:ext cx="792088" cy="363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8E8BD6-EAB4-700C-441E-E060F0300758}"/>
              </a:ext>
            </a:extLst>
          </p:cNvPr>
          <p:cNvSpPr txBox="1"/>
          <p:nvPr/>
        </p:nvSpPr>
        <p:spPr>
          <a:xfrm>
            <a:off x="136717" y="476672"/>
            <a:ext cx="8870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+mj-lt"/>
                <a:cs typeface="Times New Roman" pitchFamily="18" charset="0"/>
              </a:rPr>
              <a:t>Задание 3: Выбери строку, где записаны </a:t>
            </a:r>
            <a:r>
              <a:rPr lang="ru-RU" sz="2400" b="1" dirty="0">
                <a:latin typeface="+mj-lt"/>
                <a:cs typeface="Times New Roman" pitchFamily="18" charset="0"/>
              </a:rPr>
              <a:t>ТОЛЬКО </a:t>
            </a:r>
            <a:r>
              <a:rPr lang="ru-RU" sz="2400" dirty="0">
                <a:latin typeface="+mj-lt"/>
                <a:cs typeface="Times New Roman" pitchFamily="18" charset="0"/>
              </a:rPr>
              <a:t>имена прилагательные.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DC0DE7-B127-B83E-D10B-74C93578B7C8}"/>
              </a:ext>
            </a:extLst>
          </p:cNvPr>
          <p:cNvSpPr txBox="1"/>
          <p:nvPr/>
        </p:nvSpPr>
        <p:spPr>
          <a:xfrm>
            <a:off x="2987824" y="1718971"/>
            <a:ext cx="3456384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Красивый, машина, радуга, бегать.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05A481-18EC-A63E-8DA2-12EBA5E074AE}"/>
              </a:ext>
            </a:extLst>
          </p:cNvPr>
          <p:cNvSpPr txBox="1"/>
          <p:nvPr/>
        </p:nvSpPr>
        <p:spPr>
          <a:xfrm>
            <a:off x="2987824" y="2925697"/>
            <a:ext cx="3456384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Прыгает, играет, весело, праздничный.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6858F1-B89E-FBEF-052D-13D23964E268}"/>
              </a:ext>
            </a:extLst>
          </p:cNvPr>
          <p:cNvSpPr txBox="1"/>
          <p:nvPr/>
        </p:nvSpPr>
        <p:spPr>
          <a:xfrm>
            <a:off x="3002850" y="4124497"/>
            <a:ext cx="3456384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Маленький, голубой, длинный, разный.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F74270-1AFC-A5B4-18A1-C4223537EB5B}"/>
              </a:ext>
            </a:extLst>
          </p:cNvPr>
          <p:cNvSpPr txBox="1"/>
          <p:nvPr/>
        </p:nvSpPr>
        <p:spPr>
          <a:xfrm>
            <a:off x="2987824" y="5323297"/>
            <a:ext cx="3456384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Облако, домашний, уют, скачет.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61A1CF1-FE06-963B-5135-E067ADD72C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07" y="3946710"/>
            <a:ext cx="2798440" cy="279844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0614E60-1788-C7A0-2D71-DE638FAFB446}"/>
              </a:ext>
            </a:extLst>
          </p:cNvPr>
          <p:cNvSpPr/>
          <p:nvPr/>
        </p:nvSpPr>
        <p:spPr>
          <a:xfrm>
            <a:off x="1259632" y="3756694"/>
            <a:ext cx="1728192" cy="68041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2863A337-FE16-4E22-36FA-A277151B89FE}"/>
              </a:ext>
            </a:extLst>
          </p:cNvPr>
          <p:cNvSpPr/>
          <p:nvPr/>
        </p:nvSpPr>
        <p:spPr>
          <a:xfrm>
            <a:off x="2488798" y="1947286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307450E4-FA74-3F77-F2E0-6692989B298E}"/>
              </a:ext>
            </a:extLst>
          </p:cNvPr>
          <p:cNvSpPr/>
          <p:nvPr/>
        </p:nvSpPr>
        <p:spPr>
          <a:xfrm>
            <a:off x="2488798" y="1947286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CEBFEFCD-45B4-8B40-80CF-9820A1E35C6D}"/>
              </a:ext>
            </a:extLst>
          </p:cNvPr>
          <p:cNvSpPr/>
          <p:nvPr/>
        </p:nvSpPr>
        <p:spPr>
          <a:xfrm>
            <a:off x="2488798" y="3161226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C6D6FA09-4A7A-E4DD-F400-EF57CA4BCC1A}"/>
              </a:ext>
            </a:extLst>
          </p:cNvPr>
          <p:cNvSpPr/>
          <p:nvPr/>
        </p:nvSpPr>
        <p:spPr>
          <a:xfrm>
            <a:off x="2464532" y="4359975"/>
            <a:ext cx="360040" cy="3600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EF1539ED-80B1-86C3-364F-9967E088898D}"/>
              </a:ext>
            </a:extLst>
          </p:cNvPr>
          <p:cNvSpPr/>
          <p:nvPr/>
        </p:nvSpPr>
        <p:spPr>
          <a:xfrm>
            <a:off x="2464532" y="5512506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29426E4B-6326-6F4D-0EA2-952F548A3FC6}"/>
              </a:ext>
            </a:extLst>
          </p:cNvPr>
          <p:cNvSpPr/>
          <p:nvPr/>
        </p:nvSpPr>
        <p:spPr>
          <a:xfrm>
            <a:off x="2468212" y="4365548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F8833588-5159-0635-4C93-578FF8F369E0}"/>
              </a:ext>
            </a:extLst>
          </p:cNvPr>
          <p:cNvSpPr/>
          <p:nvPr/>
        </p:nvSpPr>
        <p:spPr>
          <a:xfrm>
            <a:off x="2488798" y="3152867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D70CA72B-C7E0-2A3B-5C14-6F7D8B6C90E4}"/>
              </a:ext>
            </a:extLst>
          </p:cNvPr>
          <p:cNvSpPr/>
          <p:nvPr/>
        </p:nvSpPr>
        <p:spPr>
          <a:xfrm>
            <a:off x="2464532" y="5517635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29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  <p:bldP spid="12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rId2" action="ppaction://hlinksldjump"/>
          </p:cNvPr>
          <p:cNvSpPr/>
          <p:nvPr/>
        </p:nvSpPr>
        <p:spPr>
          <a:xfrm>
            <a:off x="8185982" y="6381327"/>
            <a:ext cx="792088" cy="363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BF8165-D081-D040-2648-3EBAEACAC334}"/>
              </a:ext>
            </a:extLst>
          </p:cNvPr>
          <p:cNvSpPr txBox="1"/>
          <p:nvPr/>
        </p:nvSpPr>
        <p:spPr>
          <a:xfrm>
            <a:off x="213520" y="508271"/>
            <a:ext cx="8870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+mj-lt"/>
                <a:cs typeface="Times New Roman" pitchFamily="18" charset="0"/>
              </a:rPr>
              <a:t>Задание 3: Подбери к каждому существительному соответствующее прилагательное.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90E59F-1246-CD89-9D55-62B2D41A60E2}"/>
              </a:ext>
            </a:extLst>
          </p:cNvPr>
          <p:cNvSpPr txBox="1"/>
          <p:nvPr/>
        </p:nvSpPr>
        <p:spPr>
          <a:xfrm>
            <a:off x="2995982" y="5032341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любимая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7F77D7-6BC7-B004-7761-07625BF5958F}"/>
              </a:ext>
            </a:extLst>
          </p:cNvPr>
          <p:cNvSpPr txBox="1"/>
          <p:nvPr/>
        </p:nvSpPr>
        <p:spPr>
          <a:xfrm>
            <a:off x="6650038" y="3669123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старые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82B6DD-3DEA-E41A-F2BF-13A3F3896CF9}"/>
              </a:ext>
            </a:extLst>
          </p:cNvPr>
          <p:cNvSpPr txBox="1"/>
          <p:nvPr/>
        </p:nvSpPr>
        <p:spPr>
          <a:xfrm>
            <a:off x="4732331" y="4471667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розовое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682AF2-4428-3827-C311-B12AF57BC953}"/>
              </a:ext>
            </a:extLst>
          </p:cNvPr>
          <p:cNvSpPr txBox="1"/>
          <p:nvPr/>
        </p:nvSpPr>
        <p:spPr>
          <a:xfrm>
            <a:off x="5449678" y="544522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вкусный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84B81C-2453-F9FD-4FE9-703D450B2725}"/>
              </a:ext>
            </a:extLst>
          </p:cNvPr>
          <p:cNvSpPr txBox="1"/>
          <p:nvPr/>
        </p:nvSpPr>
        <p:spPr>
          <a:xfrm>
            <a:off x="6732240" y="492200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красивый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DD933C-F6DA-2B0E-524D-AF963DBAD75F}"/>
              </a:ext>
            </a:extLst>
          </p:cNvPr>
          <p:cNvSpPr txBox="1"/>
          <p:nvPr/>
        </p:nvSpPr>
        <p:spPr>
          <a:xfrm>
            <a:off x="2971750" y="427451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ванильный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EC4CD0-655B-9B82-7D39-DCD2476FC65E}"/>
              </a:ext>
            </a:extLst>
          </p:cNvPr>
          <p:cNvSpPr txBox="1"/>
          <p:nvPr/>
        </p:nvSpPr>
        <p:spPr>
          <a:xfrm>
            <a:off x="4789681" y="3652712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пыльные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AA22AE-5BC1-635A-2E9D-F4C0E17ECF05}"/>
              </a:ext>
            </a:extLst>
          </p:cNvPr>
          <p:cNvSpPr txBox="1"/>
          <p:nvPr/>
        </p:nvSpPr>
        <p:spPr>
          <a:xfrm>
            <a:off x="4339902" y="609271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теплое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629A92-B569-9424-48C3-1123F0EA7A6C}"/>
              </a:ext>
            </a:extLst>
          </p:cNvPr>
          <p:cNvSpPr txBox="1"/>
          <p:nvPr/>
        </p:nvSpPr>
        <p:spPr>
          <a:xfrm>
            <a:off x="6732240" y="4247511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4934DA-1A36-180E-68B5-8D59281321E7}"/>
              </a:ext>
            </a:extLst>
          </p:cNvPr>
          <p:cNvSpPr txBox="1"/>
          <p:nvPr/>
        </p:nvSpPr>
        <p:spPr>
          <a:xfrm>
            <a:off x="3450788" y="559762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заботливая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D112B9-CBA9-E0A9-8A53-715519863D4B}"/>
              </a:ext>
            </a:extLst>
          </p:cNvPr>
          <p:cNvSpPr txBox="1"/>
          <p:nvPr/>
        </p:nvSpPr>
        <p:spPr>
          <a:xfrm>
            <a:off x="395536" y="147893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      Кофе          Книги          Пальто     Шарф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D1D8B996-A977-8C62-9B32-4BBFEF6B4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27451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50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-0.45833 -0.395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17" y="-1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L -0.02343 -0.4037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-2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9259E-6 L -0.20191 -0.3284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4" y="-1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0.02187 -0.2636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1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19879 -0.2379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48" y="-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-0.40069 -0.1412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35" y="-7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59259E-6 L -0.01562 -0.2203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7.40741E-7 L -0.37882 -0.4400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41" y="-2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0.05972 -0.5937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6" y="-29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-0.42066 -0.4384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42" y="-2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84E98D-B1AD-78CC-1A75-7EBD8BA76CA3}"/>
              </a:ext>
            </a:extLst>
          </p:cNvPr>
          <p:cNvSpPr txBox="1"/>
          <p:nvPr/>
        </p:nvSpPr>
        <p:spPr>
          <a:xfrm>
            <a:off x="179830" y="410141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+mj-lt"/>
                <a:cs typeface="Times New Roman" pitchFamily="18" charset="0"/>
              </a:rPr>
              <a:t>Задание 4: Помоги Вовке добраться до парты, выбрав только те стрелочки, где записаны вопросы глагола.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35322A-0B13-E1DF-856C-8A1EEAF6C7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7238" y="4182324"/>
            <a:ext cx="3273092" cy="2274834"/>
          </a:xfrm>
          <a:prstGeom prst="rect">
            <a:avLst/>
          </a:prstGeom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1595F544-6C82-F9DD-BE2C-0E75788C7530}"/>
              </a:ext>
            </a:extLst>
          </p:cNvPr>
          <p:cNvSpPr/>
          <p:nvPr/>
        </p:nvSpPr>
        <p:spPr>
          <a:xfrm>
            <a:off x="1844836" y="2141374"/>
            <a:ext cx="3150834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52F041-DDB7-4CDA-1B00-8DAA59AC8C7A}"/>
              </a:ext>
            </a:extLst>
          </p:cNvPr>
          <p:cNvSpPr txBox="1"/>
          <p:nvPr/>
        </p:nvSpPr>
        <p:spPr>
          <a:xfrm>
            <a:off x="1685293" y="1569673"/>
            <a:ext cx="3456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делает?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915128-E6B6-6A15-5DF3-E3F12E66485A}"/>
              </a:ext>
            </a:extLst>
          </p:cNvPr>
          <p:cNvSpPr txBox="1"/>
          <p:nvPr/>
        </p:nvSpPr>
        <p:spPr>
          <a:xfrm rot="19134033">
            <a:off x="6077939" y="1414366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79CD83-608C-0848-E8EC-5D2A57FB1043}"/>
              </a:ext>
            </a:extLst>
          </p:cNvPr>
          <p:cNvSpPr txBox="1"/>
          <p:nvPr/>
        </p:nvSpPr>
        <p:spPr>
          <a:xfrm>
            <a:off x="2994283" y="3689467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43E411-57D8-EEE0-709F-2365DB96A252}"/>
              </a:ext>
            </a:extLst>
          </p:cNvPr>
          <p:cNvSpPr txBox="1"/>
          <p:nvPr/>
        </p:nvSpPr>
        <p:spPr>
          <a:xfrm rot="806770">
            <a:off x="2033685" y="4813710"/>
            <a:ext cx="4069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делали?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26BA8B-857C-7C7C-8BED-22C527C2F2C9}"/>
              </a:ext>
            </a:extLst>
          </p:cNvPr>
          <p:cNvSpPr txBox="1"/>
          <p:nvPr/>
        </p:nvSpPr>
        <p:spPr>
          <a:xfrm rot="21217333">
            <a:off x="6417185" y="3196686"/>
            <a:ext cx="19884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2EF6B1-339D-012D-EFC6-52D713949C6E}"/>
              </a:ext>
            </a:extLst>
          </p:cNvPr>
          <p:cNvSpPr txBox="1"/>
          <p:nvPr/>
        </p:nvSpPr>
        <p:spPr>
          <a:xfrm rot="20290932">
            <a:off x="870887" y="2815838"/>
            <a:ext cx="44278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сделать?</a:t>
            </a:r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id="{9B4C6166-C954-3E03-BB48-0574BE87B99F}"/>
              </a:ext>
            </a:extLst>
          </p:cNvPr>
          <p:cNvSpPr/>
          <p:nvPr/>
        </p:nvSpPr>
        <p:spPr>
          <a:xfrm rot="19308473">
            <a:off x="6145324" y="1878135"/>
            <a:ext cx="2232248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лево 13">
            <a:extLst>
              <a:ext uri="{FF2B5EF4-FFF2-40B4-BE49-F238E27FC236}">
                <a16:creationId xmlns:a16="http://schemas.microsoft.com/office/drawing/2014/main" id="{ED96EB83-FC90-74C9-8AE2-07F7632FBE15}"/>
              </a:ext>
            </a:extLst>
          </p:cNvPr>
          <p:cNvSpPr/>
          <p:nvPr/>
        </p:nvSpPr>
        <p:spPr>
          <a:xfrm rot="20133909">
            <a:off x="1832274" y="3382941"/>
            <a:ext cx="3144145" cy="46166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: влево 14">
            <a:extLst>
              <a:ext uri="{FF2B5EF4-FFF2-40B4-BE49-F238E27FC236}">
                <a16:creationId xmlns:a16="http://schemas.microsoft.com/office/drawing/2014/main" id="{B95848CE-BC66-4180-FC98-1B1BE681AFDE}"/>
              </a:ext>
            </a:extLst>
          </p:cNvPr>
          <p:cNvSpPr/>
          <p:nvPr/>
        </p:nvSpPr>
        <p:spPr>
          <a:xfrm rot="11628138">
            <a:off x="2361929" y="5352079"/>
            <a:ext cx="3070283" cy="4560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65BE9935-660C-B807-7496-5DEA6759E9D9}"/>
              </a:ext>
            </a:extLst>
          </p:cNvPr>
          <p:cNvSpPr/>
          <p:nvPr/>
        </p:nvSpPr>
        <p:spPr>
          <a:xfrm rot="3013065">
            <a:off x="5552737" y="3884724"/>
            <a:ext cx="1940246" cy="4975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13193E5A-CEE4-47E9-D8C5-95B5C4F5D6B6}"/>
              </a:ext>
            </a:extLst>
          </p:cNvPr>
          <p:cNvSpPr/>
          <p:nvPr/>
        </p:nvSpPr>
        <p:spPr>
          <a:xfrm>
            <a:off x="2561541" y="4233237"/>
            <a:ext cx="2424989" cy="4388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00CD9F-E826-248D-305F-360695DAE2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38" r="28974"/>
          <a:stretch/>
        </p:blipFill>
        <p:spPr>
          <a:xfrm flipH="1">
            <a:off x="-71911" y="941143"/>
            <a:ext cx="1916745" cy="2601706"/>
          </a:xfrm>
          <a:prstGeom prst="rect">
            <a:avLst/>
          </a:prstGeom>
        </p:spPr>
      </p:pic>
      <p:sp>
        <p:nvSpPr>
          <p:cNvPr id="2" name="Стрелка вправо 1">
            <a:hlinkClick r:id="rId4" action="ppaction://hlinksldjump"/>
          </p:cNvPr>
          <p:cNvSpPr/>
          <p:nvPr/>
        </p:nvSpPr>
        <p:spPr>
          <a:xfrm>
            <a:off x="8237488" y="6383382"/>
            <a:ext cx="792088" cy="363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26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85185E-6 L 0.52239 0.02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11" y="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239 0.0294 L 0.09166 0.316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45" y="1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66 0.31667 L 0.63593 0.464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05" y="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456</TotalTime>
  <Words>565</Words>
  <Application>Microsoft Office PowerPoint</Application>
  <PresentationFormat>Экран (4:3)</PresentationFormat>
  <Paragraphs>99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Ясность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в профессиональной деятельности</dc:title>
  <dc:creator>IC16</dc:creator>
  <cp:lastModifiedBy>Елена Комышан</cp:lastModifiedBy>
  <cp:revision>13</cp:revision>
  <dcterms:created xsi:type="dcterms:W3CDTF">2021-02-24T11:29:49Z</dcterms:created>
  <dcterms:modified xsi:type="dcterms:W3CDTF">2022-11-27T20:34:30Z</dcterms:modified>
</cp:coreProperties>
</file>